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55"/>
  </p:normalViewPr>
  <p:slideViewPr>
    <p:cSldViewPr snapToGrid="0" snapToObjects="1">
      <p:cViewPr varScale="1">
        <p:scale>
          <a:sx n="100" d="100"/>
          <a:sy n="100" d="100"/>
        </p:scale>
        <p:origin x="4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61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791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720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388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321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18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943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08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650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71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671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4135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7860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204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20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713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25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06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3C4C29-AB53-2B4D-AB1F-0F04B621F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90059" y="2389194"/>
            <a:ext cx="8689976" cy="2509213"/>
          </a:xfrm>
        </p:spPr>
        <p:txBody>
          <a:bodyPr>
            <a:no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Area di progetto</a:t>
            </a:r>
            <a:br>
              <a:rPr lang="it-IT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ii g</a:t>
            </a:r>
            <a:br>
              <a:rPr lang="it-IT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it-IT" b="1" dirty="0" err="1">
                <a:solidFill>
                  <a:schemeClr val="accent6">
                    <a:lumMod val="75000"/>
                  </a:schemeClr>
                </a:solidFill>
              </a:rPr>
              <a:t>a.s.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</a:rPr>
              <a:t> 2018/19</a:t>
            </a:r>
            <a:br>
              <a:rPr lang="it-IT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it-IT" b="1" i="1" dirty="0">
                <a:solidFill>
                  <a:schemeClr val="accent6">
                    <a:lumMod val="75000"/>
                  </a:schemeClr>
                </a:solidFill>
              </a:rPr>
              <a:t>noi…tecnici del settore moda</a:t>
            </a:r>
          </a:p>
        </p:txBody>
      </p:sp>
    </p:spTree>
    <p:extLst>
      <p:ext uri="{BB962C8B-B14F-4D97-AF65-F5344CB8AC3E}">
        <p14:creationId xmlns:p14="http://schemas.microsoft.com/office/powerpoint/2010/main" val="1462558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425E8A-4C23-1F45-80FE-CB0FE72BD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Nasce </a:t>
            </a:r>
            <a:r>
              <a:rPr lang="it-IT" sz="4800" b="1" dirty="0" err="1">
                <a:solidFill>
                  <a:schemeClr val="accent6">
                    <a:lumMod val="75000"/>
                  </a:schemeClr>
                </a:solidFill>
              </a:rPr>
              <a:t>l’itis</a:t>
            </a:r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4800" b="1" dirty="0" err="1">
                <a:solidFill>
                  <a:schemeClr val="accent6">
                    <a:lumMod val="75000"/>
                  </a:schemeClr>
                </a:solidFill>
              </a:rPr>
              <a:t>leonardo</a:t>
            </a:r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 da vinci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FA8D0326-FE8F-B74B-AC38-FE55ECE829F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99391" y="2214694"/>
            <a:ext cx="8193218" cy="3464889"/>
          </a:xfrm>
        </p:spPr>
      </p:pic>
    </p:spTree>
    <p:extLst>
      <p:ext uri="{BB962C8B-B14F-4D97-AF65-F5344CB8AC3E}">
        <p14:creationId xmlns:p14="http://schemas.microsoft.com/office/powerpoint/2010/main" val="1687219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E573AD-8E82-FD49-826B-929827A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364517"/>
            <a:ext cx="10364451" cy="1596177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Reale scuola di tessitura </a:t>
            </a:r>
            <a:b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di </a:t>
            </a:r>
            <a:r>
              <a:rPr lang="it-IT" sz="4800" b="1" dirty="0" err="1">
                <a:solidFill>
                  <a:schemeClr val="accent6">
                    <a:lumMod val="75000"/>
                  </a:schemeClr>
                </a:solidFill>
              </a:rPr>
              <a:t>napoli</a:t>
            </a:r>
            <a:endParaRPr lang="it-IT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E7438BC4-15BF-C645-AF92-12B6FCF38252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41468" y="2443341"/>
            <a:ext cx="5003800" cy="3596184"/>
          </a:xfrm>
          <a:ln>
            <a:solidFill>
              <a:srgbClr val="FFFF00"/>
            </a:solidFill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D05427C-E64C-BE4D-AC23-AFD246457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6102" y="2443340"/>
            <a:ext cx="4742124" cy="3596185"/>
          </a:xfrm>
          <a:prstGeom prst="rect">
            <a:avLst/>
          </a:prstGeom>
          <a:ln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738127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B28A81-956D-D34D-AC0B-D2C10A55D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475" y="250217"/>
            <a:ext cx="10364451" cy="1596177"/>
          </a:xfrm>
        </p:spPr>
        <p:txBody>
          <a:bodyPr>
            <a:noAutofit/>
          </a:bodyPr>
          <a:lstStyle/>
          <a:p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Sistema moda</a:t>
            </a:r>
            <a:b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dalla progettazione </a:t>
            </a:r>
            <a:b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alla confezione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D5A662DC-EE9A-2D4C-A5D1-47B8F91CF28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77046" y="2115403"/>
            <a:ext cx="3125964" cy="2947916"/>
          </a:xfr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00E0914-2EA9-A24B-8C18-5002BB6A2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283" y="2115403"/>
            <a:ext cx="3131403" cy="266131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85FCE45-6131-064C-951A-78F8DA6D1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46" y="4196023"/>
            <a:ext cx="3657600" cy="245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710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D9255A-6631-9E4C-9841-1C0CC0E02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475" y="48795"/>
            <a:ext cx="10364451" cy="1596177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Per «saper fare» bisogna «conoscere»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27DED583-7B1B-9A42-A2F4-47EB20ACE41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t="8255"/>
          <a:stretch/>
        </p:blipFill>
        <p:spPr>
          <a:xfrm>
            <a:off x="201683" y="1634969"/>
            <a:ext cx="4064000" cy="2730322"/>
          </a:xfr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D42D5A6-36BE-8748-9428-AAC23C2FB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483" y="4499022"/>
            <a:ext cx="5232400" cy="22225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C513987-DC09-EE47-BACF-1EBCF97FCA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19" t="30398" r="54795" b="27026"/>
          <a:stretch/>
        </p:blipFill>
        <p:spPr>
          <a:xfrm>
            <a:off x="7593974" y="1821485"/>
            <a:ext cx="3952031" cy="3610324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B43FC82-6FEA-914E-AB1F-1C5C1BE8A219}"/>
              </a:ext>
            </a:extLst>
          </p:cNvPr>
          <p:cNvSpPr txBox="1"/>
          <p:nvPr/>
        </p:nvSpPr>
        <p:spPr>
          <a:xfrm>
            <a:off x="514065" y="5287106"/>
            <a:ext cx="1135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accent6">
                    <a:lumMod val="75000"/>
                  </a:schemeClr>
                </a:solidFill>
              </a:rPr>
              <a:t>TELAIO A MANO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9AE6530-69CB-3E4F-A9C7-D9D8E350617A}"/>
              </a:ext>
            </a:extLst>
          </p:cNvPr>
          <p:cNvSpPr txBox="1"/>
          <p:nvPr/>
        </p:nvSpPr>
        <p:spPr>
          <a:xfrm>
            <a:off x="4198648" y="1481638"/>
            <a:ext cx="4230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accent6">
                    <a:lumMod val="75000"/>
                  </a:schemeClr>
                </a:solidFill>
              </a:rPr>
              <a:t>ARMA</a:t>
            </a:r>
          </a:p>
          <a:p>
            <a:r>
              <a:rPr lang="it-IT" sz="2400" b="1" dirty="0">
                <a:solidFill>
                  <a:schemeClr val="accent6">
                    <a:lumMod val="75000"/>
                  </a:schemeClr>
                </a:solidFill>
              </a:rPr>
              <a:t>T</a:t>
            </a:r>
          </a:p>
          <a:p>
            <a:r>
              <a:rPr lang="it-IT" sz="2400" b="1" dirty="0">
                <a:solidFill>
                  <a:schemeClr val="accent6">
                    <a:lumMod val="75000"/>
                  </a:schemeClr>
                </a:solidFill>
              </a:rPr>
              <a:t>U</a:t>
            </a:r>
          </a:p>
          <a:p>
            <a:r>
              <a:rPr lang="it-IT" sz="2400" b="1" dirty="0" err="1">
                <a:solidFill>
                  <a:schemeClr val="accent6">
                    <a:lumMod val="75000"/>
                  </a:schemeClr>
                </a:solidFill>
              </a:rPr>
              <a:t>R</a:t>
            </a:r>
            <a:endParaRPr lang="it-IT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it-IT" sz="2400" b="1" dirty="0">
                <a:solidFill>
                  <a:schemeClr val="accent6">
                    <a:lumMod val="75000"/>
                  </a:schemeClr>
                </a:solidFill>
              </a:rPr>
              <a:t>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6C40957-9FBA-9A4B-B1AC-A47A9123626F}"/>
              </a:ext>
            </a:extLst>
          </p:cNvPr>
          <p:cNvSpPr txBox="1"/>
          <p:nvPr/>
        </p:nvSpPr>
        <p:spPr>
          <a:xfrm>
            <a:off x="6171887" y="2589633"/>
            <a:ext cx="1285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accent6">
                    <a:lumMod val="75000"/>
                  </a:schemeClr>
                </a:solidFill>
              </a:rPr>
              <a:t>NOTE DI COLORE</a:t>
            </a:r>
          </a:p>
        </p:txBody>
      </p:sp>
    </p:spTree>
    <p:extLst>
      <p:ext uri="{BB962C8B-B14F-4D97-AF65-F5344CB8AC3E}">
        <p14:creationId xmlns:p14="http://schemas.microsoft.com/office/powerpoint/2010/main" val="2095890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FC1118-C603-564C-9908-615D5EAF9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489" y="131172"/>
            <a:ext cx="10364451" cy="1596177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TERMINOLOGIA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007624B-1175-3F4D-BE46-95249045187D}"/>
              </a:ext>
            </a:extLst>
          </p:cNvPr>
          <p:cNvSpPr txBox="1"/>
          <p:nvPr/>
        </p:nvSpPr>
        <p:spPr>
          <a:xfrm>
            <a:off x="1367183" y="1516489"/>
            <a:ext cx="1774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accent6">
                    <a:lumMod val="75000"/>
                  </a:schemeClr>
                </a:solidFill>
              </a:rPr>
              <a:t>MODA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AC2C330-D73D-BE4D-A54B-8CA526541752}"/>
              </a:ext>
            </a:extLst>
          </p:cNvPr>
          <p:cNvSpPr txBox="1"/>
          <p:nvPr/>
        </p:nvSpPr>
        <p:spPr>
          <a:xfrm>
            <a:off x="5281684" y="3937611"/>
            <a:ext cx="1525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accent6">
                    <a:lumMod val="75000"/>
                  </a:schemeClr>
                </a:solidFill>
              </a:rPr>
              <a:t>STILE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EF62B26-85AF-DB46-A8D0-BA052D7CD9DC}"/>
              </a:ext>
            </a:extLst>
          </p:cNvPr>
          <p:cNvSpPr txBox="1"/>
          <p:nvPr/>
        </p:nvSpPr>
        <p:spPr>
          <a:xfrm>
            <a:off x="8726095" y="2136564"/>
            <a:ext cx="27039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solidFill>
                  <a:schemeClr val="accent6">
                    <a:lumMod val="75000"/>
                  </a:schemeClr>
                </a:solidFill>
              </a:rPr>
              <a:t>TENDENZA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1800C239-D2D6-5E4B-B2B3-32EF8DE77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486" y="4645497"/>
            <a:ext cx="4876800" cy="19812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068B694-52D3-8D42-9294-3ED6094E3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5618" y="2941943"/>
            <a:ext cx="3729251" cy="2255103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A0BDAF0B-9B3C-E649-B59A-0191C6319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14" y="2112372"/>
            <a:ext cx="4330700" cy="242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92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B803E2-1768-014F-8E5C-5AB5177E7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6315" y="-218575"/>
            <a:ext cx="10364451" cy="1596177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CLASSIFICAZIONE DEGLI ABITI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BA5256D-CC69-FE47-ABC6-C4C9EAB62D94}"/>
              </a:ext>
            </a:extLst>
          </p:cNvPr>
          <p:cNvSpPr txBox="1"/>
          <p:nvPr/>
        </p:nvSpPr>
        <p:spPr>
          <a:xfrm>
            <a:off x="123813" y="927905"/>
            <a:ext cx="2485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chemeClr val="accent6">
                    <a:lumMod val="75000"/>
                  </a:schemeClr>
                </a:solidFill>
              </a:rPr>
              <a:t>ABITI ALLA MODA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49759C4-BC20-5941-8DD5-214D4810EA8F}"/>
              </a:ext>
            </a:extLst>
          </p:cNvPr>
          <p:cNvSpPr txBox="1"/>
          <p:nvPr/>
        </p:nvSpPr>
        <p:spPr>
          <a:xfrm>
            <a:off x="2599219" y="2132231"/>
            <a:ext cx="27924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chemeClr val="accent6">
                    <a:lumMod val="75000"/>
                  </a:schemeClr>
                </a:solidFill>
              </a:rPr>
              <a:t>ABITI FUORI MODA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8EC9FF6-F6DF-4C47-8E19-50B7CB437D92}"/>
              </a:ext>
            </a:extLst>
          </p:cNvPr>
          <p:cNvSpPr txBox="1"/>
          <p:nvPr/>
        </p:nvSpPr>
        <p:spPr>
          <a:xfrm>
            <a:off x="5729837" y="869771"/>
            <a:ext cx="24307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chemeClr val="accent6">
                    <a:lumMod val="75000"/>
                  </a:schemeClr>
                </a:solidFill>
              </a:rPr>
              <a:t>ABITI VINTAGE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88A1540-86D9-0D44-A4A3-42B2C01F2802}"/>
              </a:ext>
            </a:extLst>
          </p:cNvPr>
          <p:cNvSpPr txBox="1"/>
          <p:nvPr/>
        </p:nvSpPr>
        <p:spPr>
          <a:xfrm>
            <a:off x="8831580" y="2251344"/>
            <a:ext cx="3246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>
                <a:solidFill>
                  <a:schemeClr val="accent6">
                    <a:lumMod val="75000"/>
                  </a:schemeClr>
                </a:solidFill>
              </a:rPr>
              <a:t>ABITI D’EPOCA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BD58ED9-64ED-1D43-8E9C-FF1051C14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5310" y="3404747"/>
            <a:ext cx="3882390" cy="314775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BAC2A2F-268A-C14C-AE88-0E6EC2C78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759" y="2132230"/>
            <a:ext cx="2407920" cy="412644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5DB03D0-59C1-0544-B857-DBB825C9F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689" y="3404748"/>
            <a:ext cx="2717155" cy="314775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FE781576-3DF7-5549-8D1A-1B1C9F88C4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813" y="2132231"/>
            <a:ext cx="2303798" cy="412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091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A6330E-9C5C-004E-B212-9D7EDC201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175" y="-118083"/>
            <a:ext cx="10364451" cy="1596177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LA MODA NEGLI ANNI SESSANTA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556281A-EF07-E148-B74A-25CB245EA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60" y="2214694"/>
            <a:ext cx="3019540" cy="43053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447347D-05E2-B54E-9574-27B83C963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3085" y="1765300"/>
            <a:ext cx="3492500" cy="491490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C964454-640B-4E43-81B2-291813F97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3800" y="2214694"/>
            <a:ext cx="2679700" cy="4305300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284EE2DB-6F26-204D-B51B-39F071E30923}"/>
              </a:ext>
            </a:extLst>
          </p:cNvPr>
          <p:cNvSpPr txBox="1"/>
          <p:nvPr/>
        </p:nvSpPr>
        <p:spPr>
          <a:xfrm>
            <a:off x="610620" y="1523228"/>
            <a:ext cx="22532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>
                    <a:lumMod val="75000"/>
                  </a:schemeClr>
                </a:solidFill>
              </a:rPr>
              <a:t>Linea Trapezio con stampa Geometrica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2D913EA-4C27-7D44-84F4-847D2CC0A741}"/>
              </a:ext>
            </a:extLst>
          </p:cNvPr>
          <p:cNvSpPr txBox="1"/>
          <p:nvPr/>
        </p:nvSpPr>
        <p:spPr>
          <a:xfrm>
            <a:off x="4870450" y="1118969"/>
            <a:ext cx="2247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>
                    <a:lumMod val="75000"/>
                  </a:schemeClr>
                </a:solidFill>
              </a:rPr>
              <a:t>Linea Trapezio con stampa Optical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7C741E1-EC49-DD4D-B212-8D2B56CED832}"/>
              </a:ext>
            </a:extLst>
          </p:cNvPr>
          <p:cNvSpPr txBox="1"/>
          <p:nvPr/>
        </p:nvSpPr>
        <p:spPr>
          <a:xfrm>
            <a:off x="9124949" y="1523228"/>
            <a:ext cx="2051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chemeClr val="accent6">
                    <a:lumMod val="75000"/>
                  </a:schemeClr>
                </a:solidFill>
              </a:rPr>
              <a:t>Le innumerevoli fantasie del Kilt</a:t>
            </a:r>
          </a:p>
        </p:txBody>
      </p:sp>
    </p:spTree>
    <p:extLst>
      <p:ext uri="{BB962C8B-B14F-4D97-AF65-F5344CB8AC3E}">
        <p14:creationId xmlns:p14="http://schemas.microsoft.com/office/powerpoint/2010/main" val="3659739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BFF342-C3A9-FA4C-9949-BA28E2429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4575" y="0"/>
            <a:ext cx="10364451" cy="1596177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L’UOMO NEGLI ANNI SESSANTA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52E81CA-5A59-CC46-BBC2-3D7837FC5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25" y="1739900"/>
            <a:ext cx="3203575" cy="47879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D4C1389-2263-A544-8DD8-15059B888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1900" y="2349500"/>
            <a:ext cx="4343400" cy="43561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3285963-7110-9343-A8D8-A12F81E69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0750" y="1739900"/>
            <a:ext cx="3404226" cy="478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776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F90CA5-FEAA-8348-8ED6-827F4F80F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449" y="221259"/>
            <a:ext cx="10364451" cy="919294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I TESSUTI DEGLI ANNI SESSANTA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F84BF5-DCA0-BB4D-89CC-FCF460198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" y="1663700"/>
            <a:ext cx="2959100" cy="34925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F6EFA45-DA42-EC46-8EA3-75A9E6D5D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700" y="1663700"/>
            <a:ext cx="3810000" cy="34925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753C76C-4877-084F-B2A4-4F7941790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6775" y="1282700"/>
            <a:ext cx="45720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09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1BACC7-807D-7248-A37A-6F95D85C8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97817"/>
            <a:ext cx="10364451" cy="1222983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LA PROGETTAZIONE TESSILE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B0CAE1-CCEA-954E-AC4D-E1FD9E37F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1320800"/>
            <a:ext cx="4572000" cy="32004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930D34C9-7B22-AA4C-A636-531F098CAC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454"/>
          <a:stretch/>
        </p:blipFill>
        <p:spPr>
          <a:xfrm>
            <a:off x="7150725" y="1320800"/>
            <a:ext cx="4127500" cy="32004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801AA5FF-802E-B943-9BFD-37903554D7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01125">
            <a:off x="4003106" y="3223966"/>
            <a:ext cx="3088820" cy="274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4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B07327-D8FC-FA44-B181-F5BD50404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475" y="114300"/>
            <a:ext cx="10364451" cy="1135194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accent6">
                    <a:lumMod val="75000"/>
                  </a:schemeClr>
                </a:solidFill>
              </a:rPr>
              <a:t>…PROGETTAZIONE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138F73D-A03C-024D-AC41-4F0457930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1249494"/>
            <a:ext cx="2552700" cy="33782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22DDA4E-2687-204D-98E6-310E72B7D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700" y="1249494"/>
            <a:ext cx="4229100" cy="257175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4CF6BF2-DD98-3140-BF25-ACDDC6CC29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382"/>
          <a:stretch/>
        </p:blipFill>
        <p:spPr>
          <a:xfrm>
            <a:off x="451162" y="1749688"/>
            <a:ext cx="2965138" cy="414311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0A46D7D-AB78-454A-9891-6CB25AE080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000" b="13000"/>
          <a:stretch/>
        </p:blipFill>
        <p:spPr>
          <a:xfrm>
            <a:off x="3949700" y="4191000"/>
            <a:ext cx="4229100" cy="248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61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B91CEF-76DD-CD46-B9BE-D93EDA704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216" y="-397483"/>
            <a:ext cx="10364451" cy="1596177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accent6"/>
                </a:solidFill>
              </a:rPr>
              <a:t>REALIZZAZIONE DEL TESSUTO…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4EC9556E-C852-3E40-821B-1DC03F345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980" y="1013086"/>
            <a:ext cx="3530599" cy="566711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825E0A58-A59D-654E-BF87-9123E4A77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74" y="1013086"/>
            <a:ext cx="3966285" cy="297471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467DAF4-0133-AC42-9CFB-DCEC3E10F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3200" y="3530600"/>
            <a:ext cx="4199467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04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D20399-EEAB-F748-9DDF-377CA8258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275" y="-333983"/>
            <a:ext cx="10364451" cy="1596177"/>
          </a:xfrm>
        </p:spPr>
        <p:txBody>
          <a:bodyPr>
            <a:normAutofit/>
          </a:bodyPr>
          <a:lstStyle/>
          <a:p>
            <a:r>
              <a:rPr lang="it-IT" sz="4800" b="1" dirty="0">
                <a:solidFill>
                  <a:schemeClr val="accent6"/>
                </a:solidFill>
              </a:rPr>
              <a:t>…realizzazione del capo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D688180-8AA7-1D4A-AEE8-4D45C1310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621702" y="1558444"/>
            <a:ext cx="4605206" cy="345390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68522B7-D894-8241-8E4A-C76432F4E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372061" y="2472800"/>
            <a:ext cx="4643966" cy="348297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A03BA4DD-2523-F948-A94C-1ED16A924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490667" y="2558837"/>
            <a:ext cx="4643965" cy="331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34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7182EBDA-7A3E-5641-90EC-B0B548777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2603500"/>
            <a:ext cx="4483099" cy="40386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D3F2AAF-E891-E64E-A1D7-1EAB4D01F6F1}"/>
              </a:ext>
            </a:extLst>
          </p:cNvPr>
          <p:cNvSpPr txBox="1"/>
          <p:nvPr/>
        </p:nvSpPr>
        <p:spPr>
          <a:xfrm>
            <a:off x="1003300" y="457200"/>
            <a:ext cx="9232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dirty="0">
                <a:solidFill>
                  <a:schemeClr val="accent6"/>
                </a:solidFill>
              </a:rPr>
              <a:t>Io non sono un sarto ma un fabbricante di felicità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208A152-AACA-094C-AFA5-BC4C7DF6C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799" y="2603500"/>
            <a:ext cx="5094849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468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D54F988-0E0F-F340-A676-64C666882942}"/>
              </a:ext>
            </a:extLst>
          </p:cNvPr>
          <p:cNvSpPr txBox="1"/>
          <p:nvPr/>
        </p:nvSpPr>
        <p:spPr>
          <a:xfrm>
            <a:off x="1600200" y="1054100"/>
            <a:ext cx="8991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b="1" dirty="0">
                <a:solidFill>
                  <a:schemeClr val="accent6"/>
                </a:solidFill>
              </a:rPr>
              <a:t>GRAZIE A TUTTI PER  L’ATTENZIONE</a:t>
            </a:r>
          </a:p>
          <a:p>
            <a:pPr algn="ctr"/>
            <a:endParaRPr lang="it-IT" sz="5400" b="1" dirty="0">
              <a:solidFill>
                <a:schemeClr val="accent6"/>
              </a:solidFill>
            </a:endParaRPr>
          </a:p>
          <a:p>
            <a:pPr algn="ctr"/>
            <a:r>
              <a:rPr lang="it-IT" sz="5400" b="1" dirty="0">
                <a:solidFill>
                  <a:schemeClr val="accent6"/>
                </a:solidFill>
              </a:rPr>
              <a:t>II G</a:t>
            </a:r>
          </a:p>
          <a:p>
            <a:pPr algn="ctr"/>
            <a:r>
              <a:rPr lang="it-IT" sz="5400" b="1" dirty="0">
                <a:solidFill>
                  <a:schemeClr val="accent6"/>
                </a:solidFill>
              </a:rPr>
              <a:t>SISTEMA MODA</a:t>
            </a:r>
          </a:p>
        </p:txBody>
      </p:sp>
    </p:spTree>
    <p:extLst>
      <p:ext uri="{BB962C8B-B14F-4D97-AF65-F5344CB8AC3E}">
        <p14:creationId xmlns:p14="http://schemas.microsoft.com/office/powerpoint/2010/main" val="1346056704"/>
      </p:ext>
    </p:extLst>
  </p:cSld>
  <p:clrMapOvr>
    <a:masterClrMapping/>
  </p:clrMapOvr>
</p:sld>
</file>

<file path=ppt/theme/theme1.xml><?xml version="1.0" encoding="utf-8"?>
<a:theme xmlns:a="http://schemas.openxmlformats.org/drawingml/2006/main" name="Goccia">
  <a:themeElements>
    <a:clrScheme name="Goccia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Gocci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cci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{A1B660D5-C9C8-7747-9485-F9B20089DDB8}tf10001073</Template>
  <TotalTime>169</TotalTime>
  <Words>112</Words>
  <Application>Microsoft Macintosh PowerPoint</Application>
  <PresentationFormat>Widescreen</PresentationFormat>
  <Paragraphs>36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9" baseType="lpstr">
      <vt:lpstr>Arial</vt:lpstr>
      <vt:lpstr>Tw Cen MT</vt:lpstr>
      <vt:lpstr>Goccia</vt:lpstr>
      <vt:lpstr>Area di progetto ii g a.s. 2018/19 noi…tecnici del settore moda</vt:lpstr>
      <vt:lpstr>Nasce l’itis leonardo da vinci</vt:lpstr>
      <vt:lpstr>Reale scuola di tessitura  di napoli</vt:lpstr>
      <vt:lpstr>Sistema moda dalla progettazione  alla confezione</vt:lpstr>
      <vt:lpstr>Per «saper fare» bisogna «conoscere»</vt:lpstr>
      <vt:lpstr>TERMINOLOGIA</vt:lpstr>
      <vt:lpstr>CLASSIFICAZIONE DEGLI ABITI</vt:lpstr>
      <vt:lpstr>LA MODA NEGLI ANNI SESSANTA</vt:lpstr>
      <vt:lpstr>L’UOMO NEGLI ANNI SESSANTA</vt:lpstr>
      <vt:lpstr>I TESSUTI DEGLI ANNI SESSANTA</vt:lpstr>
      <vt:lpstr>LA PROGETTAZIONE TESSILE</vt:lpstr>
      <vt:lpstr>…PROGETTAZIONE</vt:lpstr>
      <vt:lpstr>REALIZZAZIONE DEL TESSUTO…</vt:lpstr>
      <vt:lpstr>…realizzazione del capo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Area di progetto ii g a.s. 2018/19 noi…tecnici del settore moda</dc:title>
  <dc:creator>Microsoft Office User</dc:creator>
  <cp:lastModifiedBy>Microsoft Office User</cp:lastModifiedBy>
  <cp:revision>36</cp:revision>
  <dcterms:created xsi:type="dcterms:W3CDTF">2019-02-20T15:33:46Z</dcterms:created>
  <dcterms:modified xsi:type="dcterms:W3CDTF">2019-03-12T10:28:32Z</dcterms:modified>
</cp:coreProperties>
</file>