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7"/>
  </p:notesMasterIdLst>
  <p:sldIdLst>
    <p:sldId id="256" r:id="rId2"/>
    <p:sldId id="257" r:id="rId3"/>
    <p:sldId id="258" r:id="rId4"/>
    <p:sldId id="286" r:id="rId5"/>
    <p:sldId id="259" r:id="rId6"/>
    <p:sldId id="260" r:id="rId7"/>
    <p:sldId id="261" r:id="rId8"/>
    <p:sldId id="262" r:id="rId9"/>
    <p:sldId id="263" r:id="rId10"/>
    <p:sldId id="264" r:id="rId11"/>
    <p:sldId id="265" r:id="rId12"/>
    <p:sldId id="266" r:id="rId13"/>
    <p:sldId id="274" r:id="rId14"/>
    <p:sldId id="267" r:id="rId15"/>
    <p:sldId id="269" r:id="rId16"/>
    <p:sldId id="268" r:id="rId17"/>
    <p:sldId id="270" r:id="rId18"/>
    <p:sldId id="271" r:id="rId19"/>
    <p:sldId id="272" r:id="rId20"/>
    <p:sldId id="273" r:id="rId21"/>
    <p:sldId id="276" r:id="rId22"/>
    <p:sldId id="285" r:id="rId23"/>
    <p:sldId id="275" r:id="rId24"/>
    <p:sldId id="277" r:id="rId25"/>
    <p:sldId id="278" r:id="rId26"/>
    <p:sldId id="279" r:id="rId27"/>
    <p:sldId id="287" r:id="rId28"/>
    <p:sldId id="280" r:id="rId29"/>
    <p:sldId id="281" r:id="rId30"/>
    <p:sldId id="282" r:id="rId31"/>
    <p:sldId id="283" r:id="rId32"/>
    <p:sldId id="284" r:id="rId33"/>
    <p:sldId id="288" r:id="rId34"/>
    <p:sldId id="289" r:id="rId35"/>
    <p:sldId id="290" r:id="rId36"/>
    <p:sldId id="291" r:id="rId37"/>
    <p:sldId id="292" r:id="rId38"/>
    <p:sldId id="293" r:id="rId39"/>
    <p:sldId id="297" r:id="rId40"/>
    <p:sldId id="294" r:id="rId41"/>
    <p:sldId id="295" r:id="rId42"/>
    <p:sldId id="296" r:id="rId43"/>
    <p:sldId id="298" r:id="rId44"/>
    <p:sldId id="299" r:id="rId45"/>
    <p:sldId id="301" r:id="rId46"/>
    <p:sldId id="300" r:id="rId47"/>
    <p:sldId id="306" r:id="rId48"/>
    <p:sldId id="302" r:id="rId49"/>
    <p:sldId id="303" r:id="rId50"/>
    <p:sldId id="307" r:id="rId51"/>
    <p:sldId id="308" r:id="rId52"/>
    <p:sldId id="309" r:id="rId53"/>
    <p:sldId id="310" r:id="rId54"/>
    <p:sldId id="311" r:id="rId55"/>
    <p:sldId id="313" r:id="rId56"/>
    <p:sldId id="312" r:id="rId57"/>
    <p:sldId id="314" r:id="rId58"/>
    <p:sldId id="315" r:id="rId59"/>
    <p:sldId id="316" r:id="rId60"/>
    <p:sldId id="318" r:id="rId61"/>
    <p:sldId id="317" r:id="rId62"/>
    <p:sldId id="319" r:id="rId63"/>
    <p:sldId id="320" r:id="rId64"/>
    <p:sldId id="321" r:id="rId65"/>
    <p:sldId id="322" r:id="rId66"/>
    <p:sldId id="323" r:id="rId67"/>
    <p:sldId id="324" r:id="rId68"/>
    <p:sldId id="328" r:id="rId69"/>
    <p:sldId id="325" r:id="rId70"/>
    <p:sldId id="329" r:id="rId71"/>
    <p:sldId id="330" r:id="rId72"/>
    <p:sldId id="333" r:id="rId73"/>
    <p:sldId id="334" r:id="rId74"/>
    <p:sldId id="331" r:id="rId75"/>
    <p:sldId id="335" r:id="rId76"/>
    <p:sldId id="336" r:id="rId77"/>
    <p:sldId id="337" r:id="rId78"/>
    <p:sldId id="338" r:id="rId79"/>
    <p:sldId id="339" r:id="rId80"/>
    <p:sldId id="340" r:id="rId81"/>
    <p:sldId id="341" r:id="rId82"/>
    <p:sldId id="342" r:id="rId83"/>
    <p:sldId id="343" r:id="rId84"/>
    <p:sldId id="345" r:id="rId85"/>
    <p:sldId id="346" r:id="rId8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6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940" autoAdjust="0"/>
    <p:restoredTop sz="94620" autoAdjust="0"/>
  </p:normalViewPr>
  <p:slideViewPr>
    <p:cSldViewPr snapToGrid="0">
      <p:cViewPr varScale="1">
        <p:scale>
          <a:sx n="73" d="100"/>
          <a:sy n="73" d="100"/>
        </p:scale>
        <p:origin x="54" y="774"/>
      </p:cViewPr>
      <p:guideLst>
        <p:guide orient="horz" pos="2160"/>
        <p:guide pos="3840"/>
      </p:guideLst>
    </p:cSldViewPr>
  </p:slideViewPr>
  <p:outlineViewPr>
    <p:cViewPr>
      <p:scale>
        <a:sx n="33" d="100"/>
        <a:sy n="33" d="100"/>
      </p:scale>
      <p:origin x="0" y="-2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D1DAFF-06A8-4EF3-8AB0-144AC5C463BD}" type="datetimeFigureOut">
              <a:rPr lang="it-IT" smtClean="0"/>
              <a:t>28/03/2019</a:t>
            </a:fld>
            <a:endParaRPr lang="it-IT"/>
          </a:p>
        </p:txBody>
      </p:sp>
      <p:sp>
        <p:nvSpPr>
          <p:cNvPr id="4" name="Segnaposto immagin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329A78-B7DD-4196-AFCD-4B610DC76CAD}" type="slidenum">
              <a:rPr lang="it-IT" smtClean="0"/>
              <a:t>‹N›</a:t>
            </a:fld>
            <a:endParaRPr lang="it-IT"/>
          </a:p>
        </p:txBody>
      </p:sp>
    </p:spTree>
    <p:extLst>
      <p:ext uri="{BB962C8B-B14F-4D97-AF65-F5344CB8AC3E}">
        <p14:creationId xmlns:p14="http://schemas.microsoft.com/office/powerpoint/2010/main" val="3658909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raffaele</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2</a:t>
            </a:fld>
            <a:endParaRPr lang="it-IT"/>
          </a:p>
        </p:txBody>
      </p:sp>
    </p:spTree>
    <p:extLst>
      <p:ext uri="{BB962C8B-B14F-4D97-AF65-F5344CB8AC3E}">
        <p14:creationId xmlns:p14="http://schemas.microsoft.com/office/powerpoint/2010/main" val="2795741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raffaele</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3</a:t>
            </a:fld>
            <a:endParaRPr lang="it-IT"/>
          </a:p>
        </p:txBody>
      </p:sp>
    </p:spTree>
    <p:extLst>
      <p:ext uri="{BB962C8B-B14F-4D97-AF65-F5344CB8AC3E}">
        <p14:creationId xmlns:p14="http://schemas.microsoft.com/office/powerpoint/2010/main" val="945930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onorato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5</a:t>
            </a:fld>
            <a:endParaRPr lang="it-IT"/>
          </a:p>
        </p:txBody>
      </p:sp>
    </p:spTree>
    <p:extLst>
      <p:ext uri="{BB962C8B-B14F-4D97-AF65-F5344CB8AC3E}">
        <p14:creationId xmlns:p14="http://schemas.microsoft.com/office/powerpoint/2010/main" val="2394253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onorato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6</a:t>
            </a:fld>
            <a:endParaRPr lang="it-IT"/>
          </a:p>
        </p:txBody>
      </p:sp>
    </p:spTree>
    <p:extLst>
      <p:ext uri="{BB962C8B-B14F-4D97-AF65-F5344CB8AC3E}">
        <p14:creationId xmlns:p14="http://schemas.microsoft.com/office/powerpoint/2010/main" val="2022531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bruno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7</a:t>
            </a:fld>
            <a:endParaRPr lang="it-IT"/>
          </a:p>
        </p:txBody>
      </p:sp>
    </p:spTree>
    <p:extLst>
      <p:ext uri="{BB962C8B-B14F-4D97-AF65-F5344CB8AC3E}">
        <p14:creationId xmlns:p14="http://schemas.microsoft.com/office/powerpoint/2010/main" val="3687908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8</a:t>
            </a:fld>
            <a:endParaRPr lang="it-IT"/>
          </a:p>
        </p:txBody>
      </p:sp>
    </p:spTree>
    <p:extLst>
      <p:ext uri="{BB962C8B-B14F-4D97-AF65-F5344CB8AC3E}">
        <p14:creationId xmlns:p14="http://schemas.microsoft.com/office/powerpoint/2010/main" val="4272195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bruno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9</a:t>
            </a:fld>
            <a:endParaRPr lang="it-IT"/>
          </a:p>
        </p:txBody>
      </p:sp>
    </p:spTree>
    <p:extLst>
      <p:ext uri="{BB962C8B-B14F-4D97-AF65-F5344CB8AC3E}">
        <p14:creationId xmlns:p14="http://schemas.microsoft.com/office/powerpoint/2010/main" val="2549822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onorato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10</a:t>
            </a:fld>
            <a:endParaRPr lang="it-IT"/>
          </a:p>
        </p:txBody>
      </p:sp>
    </p:spTree>
    <p:extLst>
      <p:ext uri="{BB962C8B-B14F-4D97-AF65-F5344CB8AC3E}">
        <p14:creationId xmlns:p14="http://schemas.microsoft.com/office/powerpoint/2010/main" val="3839883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raffaele</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12</a:t>
            </a:fld>
            <a:endParaRPr lang="it-IT"/>
          </a:p>
        </p:txBody>
      </p:sp>
    </p:spTree>
    <p:extLst>
      <p:ext uri="{BB962C8B-B14F-4D97-AF65-F5344CB8AC3E}">
        <p14:creationId xmlns:p14="http://schemas.microsoft.com/office/powerpoint/2010/main" val="2092398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raffaele</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13</a:t>
            </a:fld>
            <a:endParaRPr lang="it-IT"/>
          </a:p>
        </p:txBody>
      </p:sp>
    </p:spTree>
    <p:extLst>
      <p:ext uri="{BB962C8B-B14F-4D97-AF65-F5344CB8AC3E}">
        <p14:creationId xmlns:p14="http://schemas.microsoft.com/office/powerpoint/2010/main" val="60207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raffaele</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14</a:t>
            </a:fld>
            <a:endParaRPr lang="it-IT"/>
          </a:p>
        </p:txBody>
      </p:sp>
    </p:spTree>
    <p:extLst>
      <p:ext uri="{BB962C8B-B14F-4D97-AF65-F5344CB8AC3E}">
        <p14:creationId xmlns:p14="http://schemas.microsoft.com/office/powerpoint/2010/main" val="1018769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raffaele</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15</a:t>
            </a:fld>
            <a:endParaRPr lang="it-IT"/>
          </a:p>
        </p:txBody>
      </p:sp>
    </p:spTree>
    <p:extLst>
      <p:ext uri="{BB962C8B-B14F-4D97-AF65-F5344CB8AC3E}">
        <p14:creationId xmlns:p14="http://schemas.microsoft.com/office/powerpoint/2010/main" val="3973087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generale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17</a:t>
            </a:fld>
            <a:endParaRPr lang="it-IT"/>
          </a:p>
        </p:txBody>
      </p:sp>
    </p:spTree>
    <p:extLst>
      <p:ext uri="{BB962C8B-B14F-4D97-AF65-F5344CB8AC3E}">
        <p14:creationId xmlns:p14="http://schemas.microsoft.com/office/powerpoint/2010/main" val="2769277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Contaldo </a:t>
            </a:r>
          </a:p>
        </p:txBody>
      </p:sp>
      <p:sp>
        <p:nvSpPr>
          <p:cNvPr id="4" name="Segnaposto numero diapositiva 3"/>
          <p:cNvSpPr>
            <a:spLocks noGrp="1"/>
          </p:cNvSpPr>
          <p:nvPr>
            <p:ph type="sldNum" sz="quarter" idx="10"/>
          </p:nvPr>
        </p:nvSpPr>
        <p:spPr/>
        <p:txBody>
          <a:bodyPr/>
          <a:lstStyle/>
          <a:p>
            <a:fld id="{F2329A78-B7DD-4196-AFCD-4B610DC76CAD}" type="slidenum">
              <a:rPr lang="it-IT" smtClean="0"/>
              <a:t>23</a:t>
            </a:fld>
            <a:endParaRPr lang="it-IT"/>
          </a:p>
        </p:txBody>
      </p:sp>
    </p:spTree>
    <p:extLst>
      <p:ext uri="{BB962C8B-B14F-4D97-AF65-F5344CB8AC3E}">
        <p14:creationId xmlns:p14="http://schemas.microsoft.com/office/powerpoint/2010/main" val="2550464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generale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24</a:t>
            </a:fld>
            <a:endParaRPr lang="it-IT"/>
          </a:p>
        </p:txBody>
      </p:sp>
    </p:spTree>
    <p:extLst>
      <p:ext uri="{BB962C8B-B14F-4D97-AF65-F5344CB8AC3E}">
        <p14:creationId xmlns:p14="http://schemas.microsoft.com/office/powerpoint/2010/main" val="2127466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bruno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25</a:t>
            </a:fld>
            <a:endParaRPr lang="it-IT"/>
          </a:p>
        </p:txBody>
      </p:sp>
    </p:spTree>
    <p:extLst>
      <p:ext uri="{BB962C8B-B14F-4D97-AF65-F5344CB8AC3E}">
        <p14:creationId xmlns:p14="http://schemas.microsoft.com/office/powerpoint/2010/main" val="4036300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azzurro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26</a:t>
            </a:fld>
            <a:endParaRPr lang="it-IT"/>
          </a:p>
        </p:txBody>
      </p:sp>
    </p:spTree>
    <p:extLst>
      <p:ext uri="{BB962C8B-B14F-4D97-AF65-F5344CB8AC3E}">
        <p14:creationId xmlns:p14="http://schemas.microsoft.com/office/powerpoint/2010/main" val="3986686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Russo + </a:t>
            </a:r>
            <a:r>
              <a:rPr lang="it-IT" dirty="0" err="1"/>
              <a:t>contaldo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28</a:t>
            </a:fld>
            <a:endParaRPr lang="it-IT"/>
          </a:p>
        </p:txBody>
      </p:sp>
    </p:spTree>
    <p:extLst>
      <p:ext uri="{BB962C8B-B14F-4D97-AF65-F5344CB8AC3E}">
        <p14:creationId xmlns:p14="http://schemas.microsoft.com/office/powerpoint/2010/main" val="20441535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contaldo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29</a:t>
            </a:fld>
            <a:endParaRPr lang="it-IT"/>
          </a:p>
        </p:txBody>
      </p:sp>
    </p:spTree>
    <p:extLst>
      <p:ext uri="{BB962C8B-B14F-4D97-AF65-F5344CB8AC3E}">
        <p14:creationId xmlns:p14="http://schemas.microsoft.com/office/powerpoint/2010/main" val="3636347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cozzolino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30</a:t>
            </a:fld>
            <a:endParaRPr lang="it-IT"/>
          </a:p>
        </p:txBody>
      </p:sp>
    </p:spTree>
    <p:extLst>
      <p:ext uri="{BB962C8B-B14F-4D97-AF65-F5344CB8AC3E}">
        <p14:creationId xmlns:p14="http://schemas.microsoft.com/office/powerpoint/2010/main" val="3165141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cozzolino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31</a:t>
            </a:fld>
            <a:endParaRPr lang="it-IT"/>
          </a:p>
        </p:txBody>
      </p:sp>
    </p:spTree>
    <p:extLst>
      <p:ext uri="{BB962C8B-B14F-4D97-AF65-F5344CB8AC3E}">
        <p14:creationId xmlns:p14="http://schemas.microsoft.com/office/powerpoint/2010/main" val="1377296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cozzolino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32</a:t>
            </a:fld>
            <a:endParaRPr lang="it-IT"/>
          </a:p>
        </p:txBody>
      </p:sp>
    </p:spTree>
    <p:extLst>
      <p:ext uri="{BB962C8B-B14F-4D97-AF65-F5344CB8AC3E}">
        <p14:creationId xmlns:p14="http://schemas.microsoft.com/office/powerpoint/2010/main" val="16620286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alessandro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33</a:t>
            </a:fld>
            <a:endParaRPr lang="it-IT"/>
          </a:p>
        </p:txBody>
      </p:sp>
    </p:spTree>
    <p:extLst>
      <p:ext uri="{BB962C8B-B14F-4D97-AF65-F5344CB8AC3E}">
        <p14:creationId xmlns:p14="http://schemas.microsoft.com/office/powerpoint/2010/main" val="697525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alessandro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34</a:t>
            </a:fld>
            <a:endParaRPr lang="it-IT"/>
          </a:p>
        </p:txBody>
      </p:sp>
    </p:spTree>
    <p:extLst>
      <p:ext uri="{BB962C8B-B14F-4D97-AF65-F5344CB8AC3E}">
        <p14:creationId xmlns:p14="http://schemas.microsoft.com/office/powerpoint/2010/main" val="38471171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Raffaele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35</a:t>
            </a:fld>
            <a:endParaRPr lang="it-IT"/>
          </a:p>
        </p:txBody>
      </p:sp>
    </p:spTree>
    <p:extLst>
      <p:ext uri="{BB962C8B-B14F-4D97-AF65-F5344CB8AC3E}">
        <p14:creationId xmlns:p14="http://schemas.microsoft.com/office/powerpoint/2010/main" val="29564317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raffaele</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36</a:t>
            </a:fld>
            <a:endParaRPr lang="it-IT"/>
          </a:p>
        </p:txBody>
      </p:sp>
    </p:spTree>
    <p:extLst>
      <p:ext uri="{BB962C8B-B14F-4D97-AF65-F5344CB8AC3E}">
        <p14:creationId xmlns:p14="http://schemas.microsoft.com/office/powerpoint/2010/main" val="6013566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raffaele</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37</a:t>
            </a:fld>
            <a:endParaRPr lang="it-IT"/>
          </a:p>
        </p:txBody>
      </p:sp>
    </p:spTree>
    <p:extLst>
      <p:ext uri="{BB962C8B-B14F-4D97-AF65-F5344CB8AC3E}">
        <p14:creationId xmlns:p14="http://schemas.microsoft.com/office/powerpoint/2010/main" val="26763027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raffaele</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38</a:t>
            </a:fld>
            <a:endParaRPr lang="it-IT"/>
          </a:p>
        </p:txBody>
      </p:sp>
    </p:spTree>
    <p:extLst>
      <p:ext uri="{BB962C8B-B14F-4D97-AF65-F5344CB8AC3E}">
        <p14:creationId xmlns:p14="http://schemas.microsoft.com/office/powerpoint/2010/main" val="4615511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salvatore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40</a:t>
            </a:fld>
            <a:endParaRPr lang="it-IT"/>
          </a:p>
        </p:txBody>
      </p:sp>
    </p:spTree>
    <p:extLst>
      <p:ext uri="{BB962C8B-B14F-4D97-AF65-F5344CB8AC3E}">
        <p14:creationId xmlns:p14="http://schemas.microsoft.com/office/powerpoint/2010/main" val="26533495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salvatore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41</a:t>
            </a:fld>
            <a:endParaRPr lang="it-IT"/>
          </a:p>
        </p:txBody>
      </p:sp>
    </p:spTree>
    <p:extLst>
      <p:ext uri="{BB962C8B-B14F-4D97-AF65-F5344CB8AC3E}">
        <p14:creationId xmlns:p14="http://schemas.microsoft.com/office/powerpoint/2010/main" val="30058307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salvatore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42</a:t>
            </a:fld>
            <a:endParaRPr lang="it-IT"/>
          </a:p>
        </p:txBody>
      </p:sp>
    </p:spTree>
    <p:extLst>
      <p:ext uri="{BB962C8B-B14F-4D97-AF65-F5344CB8AC3E}">
        <p14:creationId xmlns:p14="http://schemas.microsoft.com/office/powerpoint/2010/main" val="3628931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salvatore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43</a:t>
            </a:fld>
            <a:endParaRPr lang="it-IT"/>
          </a:p>
        </p:txBody>
      </p:sp>
    </p:spTree>
    <p:extLst>
      <p:ext uri="{BB962C8B-B14F-4D97-AF65-F5344CB8AC3E}">
        <p14:creationId xmlns:p14="http://schemas.microsoft.com/office/powerpoint/2010/main" val="5244102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lauri</a:t>
            </a:r>
          </a:p>
        </p:txBody>
      </p:sp>
      <p:sp>
        <p:nvSpPr>
          <p:cNvPr id="4" name="Segnaposto numero diapositiva 3"/>
          <p:cNvSpPr>
            <a:spLocks noGrp="1"/>
          </p:cNvSpPr>
          <p:nvPr>
            <p:ph type="sldNum" sz="quarter" idx="10"/>
          </p:nvPr>
        </p:nvSpPr>
        <p:spPr/>
        <p:txBody>
          <a:bodyPr/>
          <a:lstStyle/>
          <a:p>
            <a:fld id="{F2329A78-B7DD-4196-AFCD-4B610DC76CAD}" type="slidenum">
              <a:rPr lang="it-IT" smtClean="0"/>
              <a:t>44</a:t>
            </a:fld>
            <a:endParaRPr lang="it-IT"/>
          </a:p>
        </p:txBody>
      </p:sp>
    </p:spTree>
    <p:extLst>
      <p:ext uri="{BB962C8B-B14F-4D97-AF65-F5344CB8AC3E}">
        <p14:creationId xmlns:p14="http://schemas.microsoft.com/office/powerpoint/2010/main" val="29389772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lauri</a:t>
            </a:r>
          </a:p>
        </p:txBody>
      </p:sp>
      <p:sp>
        <p:nvSpPr>
          <p:cNvPr id="4" name="Segnaposto numero diapositiva 3"/>
          <p:cNvSpPr>
            <a:spLocks noGrp="1"/>
          </p:cNvSpPr>
          <p:nvPr>
            <p:ph type="sldNum" sz="quarter" idx="10"/>
          </p:nvPr>
        </p:nvSpPr>
        <p:spPr/>
        <p:txBody>
          <a:bodyPr/>
          <a:lstStyle/>
          <a:p>
            <a:fld id="{F2329A78-B7DD-4196-AFCD-4B610DC76CAD}" type="slidenum">
              <a:rPr lang="it-IT" smtClean="0"/>
              <a:t>45</a:t>
            </a:fld>
            <a:endParaRPr lang="it-IT"/>
          </a:p>
        </p:txBody>
      </p:sp>
    </p:spTree>
    <p:extLst>
      <p:ext uri="{BB962C8B-B14F-4D97-AF65-F5344CB8AC3E}">
        <p14:creationId xmlns:p14="http://schemas.microsoft.com/office/powerpoint/2010/main" val="37564545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lauri</a:t>
            </a:r>
          </a:p>
        </p:txBody>
      </p:sp>
      <p:sp>
        <p:nvSpPr>
          <p:cNvPr id="4" name="Segnaposto numero diapositiva 3"/>
          <p:cNvSpPr>
            <a:spLocks noGrp="1"/>
          </p:cNvSpPr>
          <p:nvPr>
            <p:ph type="sldNum" sz="quarter" idx="10"/>
          </p:nvPr>
        </p:nvSpPr>
        <p:spPr/>
        <p:txBody>
          <a:bodyPr/>
          <a:lstStyle/>
          <a:p>
            <a:fld id="{F2329A78-B7DD-4196-AFCD-4B610DC76CAD}" type="slidenum">
              <a:rPr lang="it-IT" smtClean="0"/>
              <a:t>46</a:t>
            </a:fld>
            <a:endParaRPr lang="it-IT"/>
          </a:p>
        </p:txBody>
      </p:sp>
    </p:spTree>
    <p:extLst>
      <p:ext uri="{BB962C8B-B14F-4D97-AF65-F5344CB8AC3E}">
        <p14:creationId xmlns:p14="http://schemas.microsoft.com/office/powerpoint/2010/main" val="36143464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azzurro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48</a:t>
            </a:fld>
            <a:endParaRPr lang="it-IT"/>
          </a:p>
        </p:txBody>
      </p:sp>
    </p:spTree>
    <p:extLst>
      <p:ext uri="{BB962C8B-B14F-4D97-AF65-F5344CB8AC3E}">
        <p14:creationId xmlns:p14="http://schemas.microsoft.com/office/powerpoint/2010/main" val="36566933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gisini</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49</a:t>
            </a:fld>
            <a:endParaRPr lang="it-IT"/>
          </a:p>
        </p:txBody>
      </p:sp>
    </p:spTree>
    <p:extLst>
      <p:ext uri="{BB962C8B-B14F-4D97-AF65-F5344CB8AC3E}">
        <p14:creationId xmlns:p14="http://schemas.microsoft.com/office/powerpoint/2010/main" val="19359591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generale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50</a:t>
            </a:fld>
            <a:endParaRPr lang="it-IT"/>
          </a:p>
        </p:txBody>
      </p:sp>
    </p:spTree>
    <p:extLst>
      <p:ext uri="{BB962C8B-B14F-4D97-AF65-F5344CB8AC3E}">
        <p14:creationId xmlns:p14="http://schemas.microsoft.com/office/powerpoint/2010/main" val="24707149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azzurro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51</a:t>
            </a:fld>
            <a:endParaRPr lang="it-IT"/>
          </a:p>
        </p:txBody>
      </p:sp>
    </p:spTree>
    <p:extLst>
      <p:ext uri="{BB962C8B-B14F-4D97-AF65-F5344CB8AC3E}">
        <p14:creationId xmlns:p14="http://schemas.microsoft.com/office/powerpoint/2010/main" val="36059473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bombardo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52</a:t>
            </a:fld>
            <a:endParaRPr lang="it-IT"/>
          </a:p>
        </p:txBody>
      </p:sp>
    </p:spTree>
    <p:extLst>
      <p:ext uri="{BB962C8B-B14F-4D97-AF65-F5344CB8AC3E}">
        <p14:creationId xmlns:p14="http://schemas.microsoft.com/office/powerpoint/2010/main" val="35623433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gisini</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53</a:t>
            </a:fld>
            <a:endParaRPr lang="it-IT"/>
          </a:p>
        </p:txBody>
      </p:sp>
    </p:spTree>
    <p:extLst>
      <p:ext uri="{BB962C8B-B14F-4D97-AF65-F5344CB8AC3E}">
        <p14:creationId xmlns:p14="http://schemas.microsoft.com/office/powerpoint/2010/main" val="16425921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gisini</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54</a:t>
            </a:fld>
            <a:endParaRPr lang="it-IT"/>
          </a:p>
        </p:txBody>
      </p:sp>
    </p:spTree>
    <p:extLst>
      <p:ext uri="{BB962C8B-B14F-4D97-AF65-F5344CB8AC3E}">
        <p14:creationId xmlns:p14="http://schemas.microsoft.com/office/powerpoint/2010/main" val="39039033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contaldo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56</a:t>
            </a:fld>
            <a:endParaRPr lang="it-IT"/>
          </a:p>
        </p:txBody>
      </p:sp>
    </p:spTree>
    <p:extLst>
      <p:ext uri="{BB962C8B-B14F-4D97-AF65-F5344CB8AC3E}">
        <p14:creationId xmlns:p14="http://schemas.microsoft.com/office/powerpoint/2010/main" val="1802459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azzurro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57</a:t>
            </a:fld>
            <a:endParaRPr lang="it-IT"/>
          </a:p>
        </p:txBody>
      </p:sp>
    </p:spTree>
    <p:extLst>
      <p:ext uri="{BB962C8B-B14F-4D97-AF65-F5344CB8AC3E}">
        <p14:creationId xmlns:p14="http://schemas.microsoft.com/office/powerpoint/2010/main" val="15671502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alessandro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58</a:t>
            </a:fld>
            <a:endParaRPr lang="it-IT"/>
          </a:p>
        </p:txBody>
      </p:sp>
    </p:spTree>
    <p:extLst>
      <p:ext uri="{BB962C8B-B14F-4D97-AF65-F5344CB8AC3E}">
        <p14:creationId xmlns:p14="http://schemas.microsoft.com/office/powerpoint/2010/main" val="12718754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azzurro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59</a:t>
            </a:fld>
            <a:endParaRPr lang="it-IT"/>
          </a:p>
        </p:txBody>
      </p:sp>
    </p:spTree>
    <p:extLst>
      <p:ext uri="{BB962C8B-B14F-4D97-AF65-F5344CB8AC3E}">
        <p14:creationId xmlns:p14="http://schemas.microsoft.com/office/powerpoint/2010/main" val="9085593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contaldo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61</a:t>
            </a:fld>
            <a:endParaRPr lang="it-IT"/>
          </a:p>
        </p:txBody>
      </p:sp>
    </p:spTree>
    <p:extLst>
      <p:ext uri="{BB962C8B-B14F-4D97-AF65-F5344CB8AC3E}">
        <p14:creationId xmlns:p14="http://schemas.microsoft.com/office/powerpoint/2010/main" val="23009908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contaldo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62</a:t>
            </a:fld>
            <a:endParaRPr lang="it-IT"/>
          </a:p>
        </p:txBody>
      </p:sp>
    </p:spTree>
    <p:extLst>
      <p:ext uri="{BB962C8B-B14F-4D97-AF65-F5344CB8AC3E}">
        <p14:creationId xmlns:p14="http://schemas.microsoft.com/office/powerpoint/2010/main" val="39648482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alessandro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63</a:t>
            </a:fld>
            <a:endParaRPr lang="it-IT"/>
          </a:p>
        </p:txBody>
      </p:sp>
    </p:spTree>
    <p:extLst>
      <p:ext uri="{BB962C8B-B14F-4D97-AF65-F5344CB8AC3E}">
        <p14:creationId xmlns:p14="http://schemas.microsoft.com/office/powerpoint/2010/main" val="7917735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alessandro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64</a:t>
            </a:fld>
            <a:endParaRPr lang="it-IT"/>
          </a:p>
        </p:txBody>
      </p:sp>
    </p:spTree>
    <p:extLst>
      <p:ext uri="{BB962C8B-B14F-4D97-AF65-F5344CB8AC3E}">
        <p14:creationId xmlns:p14="http://schemas.microsoft.com/office/powerpoint/2010/main" val="42143124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generale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65</a:t>
            </a:fld>
            <a:endParaRPr lang="it-IT"/>
          </a:p>
        </p:txBody>
      </p:sp>
    </p:spTree>
    <p:extLst>
      <p:ext uri="{BB962C8B-B14F-4D97-AF65-F5344CB8AC3E}">
        <p14:creationId xmlns:p14="http://schemas.microsoft.com/office/powerpoint/2010/main" val="256812472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generale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66</a:t>
            </a:fld>
            <a:endParaRPr lang="it-IT"/>
          </a:p>
        </p:txBody>
      </p:sp>
    </p:spTree>
    <p:extLst>
      <p:ext uri="{BB962C8B-B14F-4D97-AF65-F5344CB8AC3E}">
        <p14:creationId xmlns:p14="http://schemas.microsoft.com/office/powerpoint/2010/main" val="26632324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russo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67</a:t>
            </a:fld>
            <a:endParaRPr lang="it-IT"/>
          </a:p>
        </p:txBody>
      </p:sp>
    </p:spTree>
    <p:extLst>
      <p:ext uri="{BB962C8B-B14F-4D97-AF65-F5344CB8AC3E}">
        <p14:creationId xmlns:p14="http://schemas.microsoft.com/office/powerpoint/2010/main" val="38542718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milo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69</a:t>
            </a:fld>
            <a:endParaRPr lang="it-IT"/>
          </a:p>
        </p:txBody>
      </p:sp>
    </p:spTree>
    <p:extLst>
      <p:ext uri="{BB962C8B-B14F-4D97-AF65-F5344CB8AC3E}">
        <p14:creationId xmlns:p14="http://schemas.microsoft.com/office/powerpoint/2010/main" val="21276462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milo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70</a:t>
            </a:fld>
            <a:endParaRPr lang="it-IT"/>
          </a:p>
        </p:txBody>
      </p:sp>
    </p:spTree>
    <p:extLst>
      <p:ext uri="{BB962C8B-B14F-4D97-AF65-F5344CB8AC3E}">
        <p14:creationId xmlns:p14="http://schemas.microsoft.com/office/powerpoint/2010/main" val="15325766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gentile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71</a:t>
            </a:fld>
            <a:endParaRPr lang="it-IT"/>
          </a:p>
        </p:txBody>
      </p:sp>
    </p:spTree>
    <p:extLst>
      <p:ext uri="{BB962C8B-B14F-4D97-AF65-F5344CB8AC3E}">
        <p14:creationId xmlns:p14="http://schemas.microsoft.com/office/powerpoint/2010/main" val="11918736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gentile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72</a:t>
            </a:fld>
            <a:endParaRPr lang="it-IT"/>
          </a:p>
        </p:txBody>
      </p:sp>
    </p:spTree>
    <p:extLst>
      <p:ext uri="{BB962C8B-B14F-4D97-AF65-F5344CB8AC3E}">
        <p14:creationId xmlns:p14="http://schemas.microsoft.com/office/powerpoint/2010/main" val="42190787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mandolfi</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74</a:t>
            </a:fld>
            <a:endParaRPr lang="it-IT"/>
          </a:p>
        </p:txBody>
      </p:sp>
    </p:spTree>
    <p:extLst>
      <p:ext uri="{BB962C8B-B14F-4D97-AF65-F5344CB8AC3E}">
        <p14:creationId xmlns:p14="http://schemas.microsoft.com/office/powerpoint/2010/main" val="20755244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mandolfi</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75</a:t>
            </a:fld>
            <a:endParaRPr lang="it-IT"/>
          </a:p>
        </p:txBody>
      </p:sp>
    </p:spTree>
    <p:extLst>
      <p:ext uri="{BB962C8B-B14F-4D97-AF65-F5344CB8AC3E}">
        <p14:creationId xmlns:p14="http://schemas.microsoft.com/office/powerpoint/2010/main" val="33504496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mandolfi</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76</a:t>
            </a:fld>
            <a:endParaRPr lang="it-IT"/>
          </a:p>
        </p:txBody>
      </p:sp>
    </p:spTree>
    <p:extLst>
      <p:ext uri="{BB962C8B-B14F-4D97-AF65-F5344CB8AC3E}">
        <p14:creationId xmlns:p14="http://schemas.microsoft.com/office/powerpoint/2010/main" val="32338022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contaldo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77</a:t>
            </a:fld>
            <a:endParaRPr lang="it-IT"/>
          </a:p>
        </p:txBody>
      </p:sp>
    </p:spTree>
    <p:extLst>
      <p:ext uri="{BB962C8B-B14F-4D97-AF65-F5344CB8AC3E}">
        <p14:creationId xmlns:p14="http://schemas.microsoft.com/office/powerpoint/2010/main" val="24339907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contaldo</a:t>
            </a:r>
            <a:endParaRPr lang="it-IT" dirty="0"/>
          </a:p>
        </p:txBody>
      </p:sp>
      <p:sp>
        <p:nvSpPr>
          <p:cNvPr id="4" name="Segnaposto numero diapositiva 3"/>
          <p:cNvSpPr>
            <a:spLocks noGrp="1"/>
          </p:cNvSpPr>
          <p:nvPr>
            <p:ph type="sldNum" sz="quarter" idx="10"/>
          </p:nvPr>
        </p:nvSpPr>
        <p:spPr/>
        <p:txBody>
          <a:bodyPr/>
          <a:lstStyle/>
          <a:p>
            <a:fld id="{F2329A78-B7DD-4196-AFCD-4B610DC76CAD}" type="slidenum">
              <a:rPr lang="it-IT" smtClean="0"/>
              <a:t>78</a:t>
            </a:fld>
            <a:endParaRPr lang="it-IT"/>
          </a:p>
        </p:txBody>
      </p:sp>
    </p:spTree>
    <p:extLst>
      <p:ext uri="{BB962C8B-B14F-4D97-AF65-F5344CB8AC3E}">
        <p14:creationId xmlns:p14="http://schemas.microsoft.com/office/powerpoint/2010/main" val="10362327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azzurro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79</a:t>
            </a:fld>
            <a:endParaRPr lang="it-IT"/>
          </a:p>
        </p:txBody>
      </p:sp>
    </p:spTree>
    <p:extLst>
      <p:ext uri="{BB962C8B-B14F-4D97-AF65-F5344CB8AC3E}">
        <p14:creationId xmlns:p14="http://schemas.microsoft.com/office/powerpoint/2010/main" val="12470486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azzurro</a:t>
            </a:r>
          </a:p>
        </p:txBody>
      </p:sp>
      <p:sp>
        <p:nvSpPr>
          <p:cNvPr id="4" name="Segnaposto numero diapositiva 3"/>
          <p:cNvSpPr>
            <a:spLocks noGrp="1"/>
          </p:cNvSpPr>
          <p:nvPr>
            <p:ph type="sldNum" sz="quarter" idx="10"/>
          </p:nvPr>
        </p:nvSpPr>
        <p:spPr/>
        <p:txBody>
          <a:bodyPr/>
          <a:lstStyle/>
          <a:p>
            <a:fld id="{F2329A78-B7DD-4196-AFCD-4B610DC76CAD}" type="slidenum">
              <a:rPr lang="it-IT" smtClean="0"/>
              <a:t>80</a:t>
            </a:fld>
            <a:endParaRPr lang="it-IT"/>
          </a:p>
        </p:txBody>
      </p:sp>
    </p:spTree>
    <p:extLst>
      <p:ext uri="{BB962C8B-B14F-4D97-AF65-F5344CB8AC3E}">
        <p14:creationId xmlns:p14="http://schemas.microsoft.com/office/powerpoint/2010/main" val="29793912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gentile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81</a:t>
            </a:fld>
            <a:endParaRPr lang="it-IT"/>
          </a:p>
        </p:txBody>
      </p:sp>
    </p:spTree>
    <p:extLst>
      <p:ext uri="{BB962C8B-B14F-4D97-AF65-F5344CB8AC3E}">
        <p14:creationId xmlns:p14="http://schemas.microsoft.com/office/powerpoint/2010/main" val="4093323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gentile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82</a:t>
            </a:fld>
            <a:endParaRPr lang="it-IT"/>
          </a:p>
        </p:txBody>
      </p:sp>
    </p:spTree>
    <p:extLst>
      <p:ext uri="{BB962C8B-B14F-4D97-AF65-F5344CB8AC3E}">
        <p14:creationId xmlns:p14="http://schemas.microsoft.com/office/powerpoint/2010/main" val="240641302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gentile</a:t>
            </a:r>
          </a:p>
        </p:txBody>
      </p:sp>
      <p:sp>
        <p:nvSpPr>
          <p:cNvPr id="4" name="Segnaposto numero diapositiva 3"/>
          <p:cNvSpPr>
            <a:spLocks noGrp="1"/>
          </p:cNvSpPr>
          <p:nvPr>
            <p:ph type="sldNum" sz="quarter" idx="10"/>
          </p:nvPr>
        </p:nvSpPr>
        <p:spPr/>
        <p:txBody>
          <a:bodyPr/>
          <a:lstStyle/>
          <a:p>
            <a:fld id="{F2329A78-B7DD-4196-AFCD-4B610DC76CAD}" type="slidenum">
              <a:rPr lang="it-IT" smtClean="0"/>
              <a:t>83</a:t>
            </a:fld>
            <a:endParaRPr lang="it-IT"/>
          </a:p>
        </p:txBody>
      </p:sp>
    </p:spTree>
    <p:extLst>
      <p:ext uri="{BB962C8B-B14F-4D97-AF65-F5344CB8AC3E}">
        <p14:creationId xmlns:p14="http://schemas.microsoft.com/office/powerpoint/2010/main" val="1181003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2A54C80-263E-416B-A8E0-580EDEADCBDC}" type="datetimeFigureOut">
              <a:rPr lang="en-US" dirty="0"/>
              <a:t>3/28/2019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9.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29.png"/><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hyperlink" Target="tt"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jpeg"/></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4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61.jpeg"/></Relationships>
</file>

<file path=ppt/slides/_rels/slide4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image" Target="../media/image63.jpeg"/></Relationships>
</file>

<file path=ppt/slides/_rels/slide4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4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png"/><Relationship Id="rId7" Type="http://schemas.openxmlformats.org/officeDocument/2006/relationships/image" Target="../media/image79.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 Id="rId9" Type="http://schemas.openxmlformats.org/officeDocument/2006/relationships/image" Target="../media/image81.jpeg"/></Relationships>
</file>

<file path=ppt/slides/_rels/slide57.xml.rels><?xml version="1.0" encoding="UTF-8" standalone="yes"?>
<Relationships xmlns="http://schemas.openxmlformats.org/package/2006/relationships"><Relationship Id="rId8" Type="http://schemas.openxmlformats.org/officeDocument/2006/relationships/hyperlink" Target="https://it.wikipedia.org/wiki/Gottinga" TargetMode="External"/><Relationship Id="rId13" Type="http://schemas.openxmlformats.org/officeDocument/2006/relationships/hyperlink" Target="https://it.wikipedia.org/wiki/Fisica_quantistica" TargetMode="External"/><Relationship Id="rId3" Type="http://schemas.openxmlformats.org/officeDocument/2006/relationships/image" Target="../media/image82.jpeg"/><Relationship Id="rId7" Type="http://schemas.openxmlformats.org/officeDocument/2006/relationships/hyperlink" Target="https://it.wikipedia.org/wiki/1858" TargetMode="External"/><Relationship Id="rId12" Type="http://schemas.openxmlformats.org/officeDocument/2006/relationships/hyperlink" Target="https://it.wikipedia.org/wiki/Germania"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hyperlink" Target="https://it.wikipedia.org/wiki/23_aprile" TargetMode="External"/><Relationship Id="rId11" Type="http://schemas.openxmlformats.org/officeDocument/2006/relationships/hyperlink" Target="https://it.wikipedia.org/wiki/Fisico" TargetMode="External"/><Relationship Id="rId5" Type="http://schemas.openxmlformats.org/officeDocument/2006/relationships/hyperlink" Target="https://it.wikipedia.org/wiki/Kiel" TargetMode="External"/><Relationship Id="rId10" Type="http://schemas.openxmlformats.org/officeDocument/2006/relationships/hyperlink" Target="https://it.wikipedia.org/wiki/1947" TargetMode="External"/><Relationship Id="rId4" Type="http://schemas.openxmlformats.org/officeDocument/2006/relationships/image" Target="../media/image83.jpeg"/><Relationship Id="rId9" Type="http://schemas.openxmlformats.org/officeDocument/2006/relationships/hyperlink" Target="https://it.wikipedia.org/wiki/4_ottobre" TargetMode="External"/><Relationship Id="rId14" Type="http://schemas.openxmlformats.org/officeDocument/2006/relationships/hyperlink" Target="https://it.wikipedia.org/wiki/Premio_Nobel_per_la_Fisica" TargetMode="External"/></Relationships>
</file>

<file path=ppt/slides/_rels/slide58.xml.rels><?xml version="1.0" encoding="UTF-8" standalone="yes"?>
<Relationships xmlns="http://schemas.openxmlformats.org/package/2006/relationships"><Relationship Id="rId8" Type="http://schemas.openxmlformats.org/officeDocument/2006/relationships/hyperlink" Target="https://it.wikipedia.org/wiki/1776" TargetMode="External"/><Relationship Id="rId13" Type="http://schemas.openxmlformats.org/officeDocument/2006/relationships/hyperlink" Target="https://it.wikipedia.org/wiki/Italia" TargetMode="External"/><Relationship Id="rId18" Type="http://schemas.openxmlformats.org/officeDocument/2006/relationships/hyperlink" Target="https://it.wikipedia.org/wiki/Duino" TargetMode="External"/><Relationship Id="rId26" Type="http://schemas.openxmlformats.org/officeDocument/2006/relationships/hyperlink" Target="https://it.wikipedia.org/wiki/Tensione_elettrica" TargetMode="External"/><Relationship Id="rId3" Type="http://schemas.openxmlformats.org/officeDocument/2006/relationships/image" Target="../media/image84.jpeg"/><Relationship Id="rId21" Type="http://schemas.openxmlformats.org/officeDocument/2006/relationships/hyperlink" Target="https://it.wikipedia.org/wiki/Matematico" TargetMode="External"/><Relationship Id="rId7" Type="http://schemas.openxmlformats.org/officeDocument/2006/relationships/hyperlink" Target="https://it.wikipedia.org/wiki/9_agosto" TargetMode="External"/><Relationship Id="rId12" Type="http://schemas.openxmlformats.org/officeDocument/2006/relationships/hyperlink" Target="https://it.wikipedia.org/wiki/Fisico" TargetMode="External"/><Relationship Id="rId17" Type="http://schemas.openxmlformats.org/officeDocument/2006/relationships/hyperlink" Target="https://it.wikipedia.org/wiki/1844" TargetMode="External"/><Relationship Id="rId25" Type="http://schemas.openxmlformats.org/officeDocument/2006/relationships/hyperlink" Target="https://it.wikipedia.org/wiki/Forza_peso" TargetMode="External"/><Relationship Id="rId2" Type="http://schemas.openxmlformats.org/officeDocument/2006/relationships/notesSlide" Target="../notesSlides/notesSlide45.xml"/><Relationship Id="rId16" Type="http://schemas.openxmlformats.org/officeDocument/2006/relationships/hyperlink" Target="https://it.wikipedia.org/wiki/20_febbraio" TargetMode="External"/><Relationship Id="rId20" Type="http://schemas.openxmlformats.org/officeDocument/2006/relationships/hyperlink" Target="https://it.wikipedia.org/wiki/1906" TargetMode="External"/><Relationship Id="rId1" Type="http://schemas.openxmlformats.org/officeDocument/2006/relationships/slideLayout" Target="../slideLayouts/slideLayout2.xml"/><Relationship Id="rId6" Type="http://schemas.openxmlformats.org/officeDocument/2006/relationships/hyperlink" Target="https://it.wikipedia.org/wiki/Torino" TargetMode="External"/><Relationship Id="rId11" Type="http://schemas.openxmlformats.org/officeDocument/2006/relationships/hyperlink" Target="https://it.wikipedia.org/wiki/Chimico" TargetMode="External"/><Relationship Id="rId24" Type="http://schemas.openxmlformats.org/officeDocument/2006/relationships/image" Target="../media/image86.jpeg"/><Relationship Id="rId5" Type="http://schemas.openxmlformats.org/officeDocument/2006/relationships/hyperlink" Target="https://it.wikipedia.org/wiki/Cerreto_Castello" TargetMode="External"/><Relationship Id="rId15" Type="http://schemas.openxmlformats.org/officeDocument/2006/relationships/hyperlink" Target="https://it.wikipedia.org/wiki/Vienna" TargetMode="External"/><Relationship Id="rId23" Type="http://schemas.openxmlformats.org/officeDocument/2006/relationships/hyperlink" Target="https://it.wikipedia.org/wiki/Austria" TargetMode="External"/><Relationship Id="rId10" Type="http://schemas.openxmlformats.org/officeDocument/2006/relationships/hyperlink" Target="https://it.wikipedia.org/wiki/1856" TargetMode="External"/><Relationship Id="rId19" Type="http://schemas.openxmlformats.org/officeDocument/2006/relationships/hyperlink" Target="https://it.wikipedia.org/wiki/5_settembre" TargetMode="External"/><Relationship Id="rId4" Type="http://schemas.openxmlformats.org/officeDocument/2006/relationships/hyperlink" Target="https://it.wikipedia.org/wiki/Quaregna" TargetMode="External"/><Relationship Id="rId9" Type="http://schemas.openxmlformats.org/officeDocument/2006/relationships/hyperlink" Target="https://it.wikipedia.org/wiki/9_luglio" TargetMode="External"/><Relationship Id="rId14" Type="http://schemas.openxmlformats.org/officeDocument/2006/relationships/image" Target="../media/image85.jpeg"/><Relationship Id="rId22" Type="http://schemas.openxmlformats.org/officeDocument/2006/relationships/hyperlink" Target="https://it.wikipedia.org/wiki/Filosofo"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6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91.jpeg"/></Relationships>
</file>

<file path=ppt/slides/_rels/slide6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95.jpeg"/><Relationship Id="rId5" Type="http://schemas.openxmlformats.org/officeDocument/2006/relationships/image" Target="../media/image94.png"/><Relationship Id="rId4" Type="http://schemas.openxmlformats.org/officeDocument/2006/relationships/image" Target="../media/image93.png"/></Relationships>
</file>

<file path=ppt/slides/_rels/slide6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6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01.jpeg"/><Relationship Id="rId4" Type="http://schemas.openxmlformats.org/officeDocument/2006/relationships/image" Target="../media/image10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105.jpeg"/><Relationship Id="rId4" Type="http://schemas.openxmlformats.org/officeDocument/2006/relationships/image" Target="../media/image104.jpeg"/></Relationships>
</file>

<file path=ppt/slides/_rels/slide7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107.jpeg"/></Relationships>
</file>

<file path=ppt/slides/_rels/slide7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09.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112.jpeg"/><Relationship Id="rId4" Type="http://schemas.openxmlformats.org/officeDocument/2006/relationships/image" Target="../media/image111.jpe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14.jpeg"/></Relationships>
</file>

<file path=ppt/slides/_rels/slide7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9B7993-6AC7-47B0-978C-D86E392FEC2E}"/>
              </a:ext>
            </a:extLst>
          </p:cNvPr>
          <p:cNvSpPr>
            <a:spLocks noGrp="1"/>
          </p:cNvSpPr>
          <p:nvPr>
            <p:ph type="ctrTitle"/>
          </p:nvPr>
        </p:nvSpPr>
        <p:spPr>
          <a:xfrm>
            <a:off x="2234558" y="2873190"/>
            <a:ext cx="7446338" cy="1580277"/>
          </a:xfrm>
        </p:spPr>
        <p:txBody>
          <a:bodyPr/>
          <a:lstStyle/>
          <a:p>
            <a:pPr algn="ctr"/>
            <a:r>
              <a:rPr lang="it-IT" dirty="0">
                <a:latin typeface="Arial Rounded MT Bold" panose="020F0704030504030204" pitchFamily="34" charset="0"/>
              </a:rPr>
              <a:t>Educazione alla cittadinanza globale</a:t>
            </a:r>
          </a:p>
        </p:txBody>
      </p:sp>
      <p:pic>
        <p:nvPicPr>
          <p:cNvPr id="4" name="Immagine 3">
            <a:extLst>
              <a:ext uri="{FF2B5EF4-FFF2-40B4-BE49-F238E27FC236}">
                <a16:creationId xmlns:a16="http://schemas.microsoft.com/office/drawing/2014/main" id="{40CCA9A8-FB30-4AD5-A7FA-1ECC08D38B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321" y="276816"/>
            <a:ext cx="2127718" cy="2127718"/>
          </a:xfrm>
          <a:prstGeom prst="ellipse">
            <a:avLst/>
          </a:prstGeom>
          <a:ln w="63500" cap="rnd">
            <a:solidFill>
              <a:schemeClr val="bg1"/>
            </a:solidFill>
          </a:ln>
          <a:effectLst>
            <a:glow rad="228600">
              <a:schemeClr val="accent2">
                <a:satMod val="175000"/>
                <a:alpha val="40000"/>
              </a:schemeClr>
            </a:glow>
            <a:outerShdw blurRad="63500" sx="102000" sy="102000" algn="ctr" rotWithShape="0">
              <a:prstClr val="black">
                <a:alpha val="40000"/>
              </a:prstClr>
            </a:outerShdw>
            <a:softEdge rad="0"/>
          </a:effectLst>
          <a:scene3d>
            <a:camera prst="orthographicFront"/>
            <a:lightRig rig="contrasting" dir="t">
              <a:rot lat="0" lon="0" rev="3000000"/>
            </a:lightRig>
          </a:scene3d>
          <a:sp3d contourW="7620">
            <a:bevelT w="95250" h="31750"/>
            <a:contourClr>
              <a:srgbClr val="333333"/>
            </a:contourClr>
          </a:sp3d>
        </p:spPr>
      </p:pic>
      <p:sp>
        <p:nvSpPr>
          <p:cNvPr id="5" name="CasellaDiTesto 4">
            <a:extLst>
              <a:ext uri="{FF2B5EF4-FFF2-40B4-BE49-F238E27FC236}">
                <a16:creationId xmlns:a16="http://schemas.microsoft.com/office/drawing/2014/main" id="{0B1921BD-5F91-40D0-9E52-0C039F3FDA73}"/>
              </a:ext>
            </a:extLst>
          </p:cNvPr>
          <p:cNvSpPr txBox="1"/>
          <p:nvPr/>
        </p:nvSpPr>
        <p:spPr>
          <a:xfrm>
            <a:off x="3592367" y="925176"/>
            <a:ext cx="5007265" cy="830997"/>
          </a:xfrm>
          <a:prstGeom prst="rect">
            <a:avLst/>
          </a:prstGeom>
          <a:noFill/>
        </p:spPr>
        <p:txBody>
          <a:bodyPr wrap="square" rtlCol="0">
            <a:spAutoFit/>
          </a:bodyPr>
          <a:lstStyle/>
          <a:p>
            <a:pPr algn="just"/>
            <a:r>
              <a:rPr lang="it-IT" sz="2400" b="1" dirty="0">
                <a:latin typeface="+mj-lt"/>
              </a:rPr>
              <a:t>I</a:t>
            </a:r>
            <a:r>
              <a:rPr lang="it-IT" sz="2400" dirty="0">
                <a:latin typeface="+mj-lt"/>
              </a:rPr>
              <a:t>stituto </a:t>
            </a:r>
            <a:r>
              <a:rPr lang="it-IT" sz="2400" b="1" dirty="0">
                <a:latin typeface="+mj-lt"/>
              </a:rPr>
              <a:t>T</a:t>
            </a:r>
            <a:r>
              <a:rPr lang="it-IT" sz="2400" dirty="0">
                <a:latin typeface="+mj-lt"/>
              </a:rPr>
              <a:t>ecnico </a:t>
            </a:r>
            <a:r>
              <a:rPr lang="it-IT" sz="2400" b="1" dirty="0">
                <a:latin typeface="+mj-lt"/>
              </a:rPr>
              <a:t>I</a:t>
            </a:r>
            <a:r>
              <a:rPr lang="it-IT" sz="2400" dirty="0">
                <a:latin typeface="+mj-lt"/>
              </a:rPr>
              <a:t>ndustriale </a:t>
            </a:r>
            <a:r>
              <a:rPr lang="it-IT" sz="2400" b="1" dirty="0">
                <a:latin typeface="+mj-lt"/>
              </a:rPr>
              <a:t>S</a:t>
            </a:r>
            <a:r>
              <a:rPr lang="it-IT" sz="2400" dirty="0">
                <a:latin typeface="+mj-lt"/>
              </a:rPr>
              <a:t>tatale</a:t>
            </a:r>
          </a:p>
          <a:p>
            <a:pPr algn="just"/>
            <a:r>
              <a:rPr lang="it-IT" sz="2400" b="1" i="1" dirty="0">
                <a:latin typeface="+mj-lt"/>
              </a:rPr>
              <a:t>LEONARDO DA VINCI </a:t>
            </a:r>
            <a:r>
              <a:rPr lang="it-IT" sz="2400" dirty="0">
                <a:latin typeface="+mj-lt"/>
              </a:rPr>
              <a:t>di Napoli</a:t>
            </a:r>
          </a:p>
        </p:txBody>
      </p:sp>
      <p:sp>
        <p:nvSpPr>
          <p:cNvPr id="6" name="Sottotitolo 2">
            <a:extLst>
              <a:ext uri="{FF2B5EF4-FFF2-40B4-BE49-F238E27FC236}">
                <a16:creationId xmlns:a16="http://schemas.microsoft.com/office/drawing/2014/main" id="{0A60B94C-0440-4465-9D16-897C51267806}"/>
              </a:ext>
            </a:extLst>
          </p:cNvPr>
          <p:cNvSpPr>
            <a:spLocks noGrp="1"/>
          </p:cNvSpPr>
          <p:nvPr>
            <p:ph type="subTitle" idx="1"/>
          </p:nvPr>
        </p:nvSpPr>
        <p:spPr>
          <a:xfrm rot="10800000" flipV="1">
            <a:off x="176252" y="4729953"/>
            <a:ext cx="11562949" cy="657587"/>
          </a:xfrm>
        </p:spPr>
        <p:txBody>
          <a:bodyPr>
            <a:noAutofit/>
          </a:bodyPr>
          <a:lstStyle/>
          <a:p>
            <a:pPr algn="ctr"/>
            <a:r>
              <a:rPr lang="it-IT" sz="2800" dirty="0">
                <a:solidFill>
                  <a:schemeClr val="tx1"/>
                </a:solidFill>
                <a:latin typeface="Arial Rounded MT Bold" panose="020F0704030504030204" pitchFamily="34" charset="0"/>
              </a:rPr>
              <a:t>Area di progetto a cura della classe 2</a:t>
            </a:r>
            <a:r>
              <a:rPr lang="it-IT" sz="2800" dirty="0">
                <a:solidFill>
                  <a:schemeClr val="tx1"/>
                </a:solidFill>
                <a:latin typeface="Arial Rounded MT Bold" panose="020F0704030504030204" pitchFamily="34" charset="0"/>
                <a:cs typeface="Times New Roman"/>
              </a:rPr>
              <a:t>°E  - A.S. 2018/2019</a:t>
            </a:r>
            <a:endParaRPr lang="it-IT" sz="28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85143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60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90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F27C4BA4-6E49-4180-86F9-5D3F6566CE48}"/>
              </a:ext>
            </a:extLst>
          </p:cNvPr>
          <p:cNvSpPr txBox="1">
            <a:spLocks/>
          </p:cNvSpPr>
          <p:nvPr/>
        </p:nvSpPr>
        <p:spPr>
          <a:xfrm>
            <a:off x="0" y="0"/>
            <a:ext cx="7485027" cy="538223"/>
          </a:xfrm>
          <a:prstGeom prst="rect">
            <a:avLst/>
          </a:prstGeom>
          <a:effectLst>
            <a:outerShdw blurRad="50800" dist="495300" dir="5400000" sx="49000" sy="49000" algn="t" rotWithShape="0">
              <a:prstClr val="black">
                <a:alpha val="40000"/>
              </a:prstClr>
            </a:outerShdw>
          </a:effectLst>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effectLst>
                  <a:outerShdw blurRad="38100" dist="38100" dir="2700000" algn="tl">
                    <a:srgbClr val="000000">
                      <a:alpha val="43137"/>
                    </a:srgbClr>
                  </a:outerShdw>
                </a:effectLst>
                <a:latin typeface="Arial Rounded MT Bold" panose="020F0704030504030204" pitchFamily="34" charset="0"/>
              </a:rPr>
              <a:t>Educazione alla cittadinanza globale | Disciplina : </a:t>
            </a:r>
            <a:r>
              <a:rPr lang="it-IT" sz="2000" dirty="0">
                <a:solidFill>
                  <a:srgbClr val="FFC000"/>
                </a:solidFill>
                <a:effectLst>
                  <a:outerShdw blurRad="38100" dist="38100" dir="2700000" algn="tl">
                    <a:srgbClr val="000000">
                      <a:alpha val="43137"/>
                    </a:srgbClr>
                  </a:outerShdw>
                </a:effectLst>
                <a:latin typeface="Arial Rounded MT Bold" panose="020F0704030504030204" pitchFamily="34" charset="0"/>
              </a:rPr>
              <a:t>GRAFICA</a:t>
            </a:r>
          </a:p>
        </p:txBody>
      </p:sp>
      <p:sp>
        <p:nvSpPr>
          <p:cNvPr id="5" name="Segnaposto contenuto 2">
            <a:extLst>
              <a:ext uri="{FF2B5EF4-FFF2-40B4-BE49-F238E27FC236}">
                <a16:creationId xmlns:a16="http://schemas.microsoft.com/office/drawing/2014/main" id="{DFD86BCC-D0F8-4CD7-9166-9B32626C0FEF}"/>
              </a:ext>
            </a:extLst>
          </p:cNvPr>
          <p:cNvSpPr txBox="1">
            <a:spLocks/>
          </p:cNvSpPr>
          <p:nvPr/>
        </p:nvSpPr>
        <p:spPr>
          <a:xfrm>
            <a:off x="1403617" y="615136"/>
            <a:ext cx="7992888" cy="1146386"/>
          </a:xfrm>
          <a:prstGeom prst="rect">
            <a:avLst/>
          </a:prstGeom>
        </p:spPr>
        <p:txBody>
          <a:bodyPr vert="horz" lIns="91440" tIns="45720" rIns="91440" bIns="45720" rtlCol="0" anchor="t">
            <a:noAutofit/>
          </a:bodyPr>
          <a:lstStyle>
            <a:defPPr>
              <a:defRPr lang="en-US"/>
            </a:defPPr>
            <a:lvl1pPr algn="ctr">
              <a:spcBef>
                <a:spcPct val="0"/>
              </a:spcBef>
              <a:buNone/>
              <a:defRPr sz="2000">
                <a:solidFill>
                  <a:schemeClr val="accent1"/>
                </a:solidFill>
                <a:latin typeface="Arial Rounded MT Bold" panose="020F0704030504030204" pitchFamily="34" charset="0"/>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it-IT" sz="3200" dirty="0">
                <a:solidFill>
                  <a:schemeClr val="tx1"/>
                </a:solidFill>
              </a:rPr>
              <a:t>Studio di simboli per il tema della cittadinanza globale</a:t>
            </a:r>
          </a:p>
        </p:txBody>
      </p:sp>
      <p:pic>
        <p:nvPicPr>
          <p:cNvPr id="9" name="Immagine 8">
            <a:extLst>
              <a:ext uri="{FF2B5EF4-FFF2-40B4-BE49-F238E27FC236}">
                <a16:creationId xmlns:a16="http://schemas.microsoft.com/office/drawing/2014/main" id="{772C8666-62E3-40ED-A375-FB010D74B963}"/>
              </a:ext>
            </a:extLst>
          </p:cNvPr>
          <p:cNvPicPr>
            <a:picLocks noChangeAspect="1"/>
          </p:cNvPicPr>
          <p:nvPr/>
        </p:nvPicPr>
        <p:blipFill rotWithShape="1">
          <a:blip r:embed="rId3"/>
          <a:srcRect l="10163" t="-623" r="5322" b="42460"/>
          <a:stretch/>
        </p:blipFill>
        <p:spPr>
          <a:xfrm rot="20575513">
            <a:off x="5851951" y="1835480"/>
            <a:ext cx="3433995" cy="1728067"/>
          </a:xfrm>
          <a:prstGeom prst="cloud">
            <a:avLst/>
          </a:prstGeom>
        </p:spPr>
      </p:pic>
      <p:sp>
        <p:nvSpPr>
          <p:cNvPr id="11" name="CasellaDiTesto 10">
            <a:extLst>
              <a:ext uri="{FF2B5EF4-FFF2-40B4-BE49-F238E27FC236}">
                <a16:creationId xmlns:a16="http://schemas.microsoft.com/office/drawing/2014/main" id="{F241EAEB-4C16-4F8C-8583-FFBAC05D5932}"/>
              </a:ext>
            </a:extLst>
          </p:cNvPr>
          <p:cNvSpPr txBox="1"/>
          <p:nvPr/>
        </p:nvSpPr>
        <p:spPr>
          <a:xfrm>
            <a:off x="235324" y="2361340"/>
            <a:ext cx="3363985" cy="1631216"/>
          </a:xfrm>
          <a:prstGeom prst="rect">
            <a:avLst/>
          </a:prstGeom>
          <a:noFill/>
        </p:spPr>
        <p:txBody>
          <a:bodyPr wrap="square" rtlCol="0">
            <a:spAutoFit/>
          </a:bodyPr>
          <a:lstStyle/>
          <a:p>
            <a:pPr algn="just"/>
            <a:r>
              <a:rPr lang="it-IT" sz="2000" dirty="0">
                <a:latin typeface="Arial Rounded MT Bold" panose="020F0704030504030204" pitchFamily="34" charset="0"/>
              </a:rPr>
              <a:t>La classe ha abbozzato su carta quelle che potevano essere le immagini rappresentative del tema….. </a:t>
            </a:r>
          </a:p>
        </p:txBody>
      </p:sp>
      <p:pic>
        <p:nvPicPr>
          <p:cNvPr id="13" name="Immagine 12">
            <a:extLst>
              <a:ext uri="{FF2B5EF4-FFF2-40B4-BE49-F238E27FC236}">
                <a16:creationId xmlns:a16="http://schemas.microsoft.com/office/drawing/2014/main" id="{BB4E87C9-98F9-4CF3-9F19-75CC8ED0C707}"/>
              </a:ext>
            </a:extLst>
          </p:cNvPr>
          <p:cNvPicPr>
            <a:picLocks noChangeAspect="1"/>
          </p:cNvPicPr>
          <p:nvPr/>
        </p:nvPicPr>
        <p:blipFill>
          <a:blip r:embed="rId4"/>
          <a:stretch>
            <a:fillRect/>
          </a:stretch>
        </p:blipFill>
        <p:spPr>
          <a:xfrm>
            <a:off x="9598555" y="2589756"/>
            <a:ext cx="2252999" cy="1146387"/>
          </a:xfrm>
          <a:prstGeom prst="rect">
            <a:avLst/>
          </a:prstGeom>
        </p:spPr>
      </p:pic>
      <p:pic>
        <p:nvPicPr>
          <p:cNvPr id="17" name="Immagine 16">
            <a:extLst>
              <a:ext uri="{FF2B5EF4-FFF2-40B4-BE49-F238E27FC236}">
                <a16:creationId xmlns:a16="http://schemas.microsoft.com/office/drawing/2014/main" id="{84DEBDF8-AD77-4838-9F7A-17461435F3C9}"/>
              </a:ext>
            </a:extLst>
          </p:cNvPr>
          <p:cNvPicPr>
            <a:picLocks noChangeAspect="1"/>
          </p:cNvPicPr>
          <p:nvPr/>
        </p:nvPicPr>
        <p:blipFill rotWithShape="1">
          <a:blip r:embed="rId5"/>
          <a:srcRect l="6773" t="30789" r="21538" b="19669"/>
          <a:stretch/>
        </p:blipFill>
        <p:spPr>
          <a:xfrm>
            <a:off x="788366" y="4220263"/>
            <a:ext cx="2204099" cy="2155263"/>
          </a:xfrm>
          <a:prstGeom prst="ellipse">
            <a:avLst/>
          </a:prstGeom>
        </p:spPr>
      </p:pic>
      <p:sp>
        <p:nvSpPr>
          <p:cNvPr id="18" name="CasellaDiTesto 17">
            <a:extLst>
              <a:ext uri="{FF2B5EF4-FFF2-40B4-BE49-F238E27FC236}">
                <a16:creationId xmlns:a16="http://schemas.microsoft.com/office/drawing/2014/main" id="{6D186E5F-F1C8-4B2C-995B-2688871E88A6}"/>
              </a:ext>
            </a:extLst>
          </p:cNvPr>
          <p:cNvSpPr txBox="1"/>
          <p:nvPr/>
        </p:nvSpPr>
        <p:spPr>
          <a:xfrm>
            <a:off x="3175854" y="5084143"/>
            <a:ext cx="4146610" cy="1015663"/>
          </a:xfrm>
          <a:prstGeom prst="rect">
            <a:avLst/>
          </a:prstGeom>
          <a:noFill/>
        </p:spPr>
        <p:txBody>
          <a:bodyPr wrap="square" rtlCol="0">
            <a:spAutoFit/>
          </a:bodyPr>
          <a:lstStyle/>
          <a:p>
            <a:pPr algn="just"/>
            <a:r>
              <a:rPr lang="it-IT" sz="2000" dirty="0">
                <a:latin typeface="Arial Rounded MT Bold" panose="020F0704030504030204" pitchFamily="34" charset="0"/>
              </a:rPr>
              <a:t>Tutte queste informazioni sono state raccolte e analizzate per dare vita ad un logo….</a:t>
            </a:r>
          </a:p>
        </p:txBody>
      </p:sp>
      <p:pic>
        <p:nvPicPr>
          <p:cNvPr id="20" name="Immagine 19">
            <a:extLst>
              <a:ext uri="{FF2B5EF4-FFF2-40B4-BE49-F238E27FC236}">
                <a16:creationId xmlns:a16="http://schemas.microsoft.com/office/drawing/2014/main" id="{497848CB-305A-4C47-9101-E097CA4D6BA9}"/>
              </a:ext>
            </a:extLst>
          </p:cNvPr>
          <p:cNvPicPr>
            <a:picLocks noChangeAspect="1"/>
          </p:cNvPicPr>
          <p:nvPr/>
        </p:nvPicPr>
        <p:blipFill rotWithShape="1">
          <a:blip r:embed="rId6"/>
          <a:srcRect l="12658" t="14449" r="68625" b="6898"/>
          <a:stretch/>
        </p:blipFill>
        <p:spPr>
          <a:xfrm rot="1493161">
            <a:off x="9648729" y="508308"/>
            <a:ext cx="1948713" cy="1637700"/>
          </a:xfrm>
          <a:prstGeom prst="rect">
            <a:avLst/>
          </a:prstGeom>
        </p:spPr>
      </p:pic>
      <p:pic>
        <p:nvPicPr>
          <p:cNvPr id="22" name="Immagine 21">
            <a:extLst>
              <a:ext uri="{FF2B5EF4-FFF2-40B4-BE49-F238E27FC236}">
                <a16:creationId xmlns:a16="http://schemas.microsoft.com/office/drawing/2014/main" id="{B63B8798-1D7C-41B9-835B-6F0E6E24C70B}"/>
              </a:ext>
            </a:extLst>
          </p:cNvPr>
          <p:cNvPicPr>
            <a:picLocks noChangeAspect="1"/>
          </p:cNvPicPr>
          <p:nvPr/>
        </p:nvPicPr>
        <p:blipFill rotWithShape="1">
          <a:blip r:embed="rId7"/>
          <a:srcRect l="12627" t="6988" r="59533" b="20000"/>
          <a:stretch/>
        </p:blipFill>
        <p:spPr>
          <a:xfrm>
            <a:off x="3966086" y="3307688"/>
            <a:ext cx="1796830" cy="1533815"/>
          </a:xfrm>
          <a:prstGeom prst="rect">
            <a:avLst/>
          </a:prstGeom>
        </p:spPr>
      </p:pic>
      <p:pic>
        <p:nvPicPr>
          <p:cNvPr id="24" name="Immagine 23">
            <a:extLst>
              <a:ext uri="{FF2B5EF4-FFF2-40B4-BE49-F238E27FC236}">
                <a16:creationId xmlns:a16="http://schemas.microsoft.com/office/drawing/2014/main" id="{5486561C-366D-4F0E-9D5C-DDF71082C7D1}"/>
              </a:ext>
            </a:extLst>
          </p:cNvPr>
          <p:cNvPicPr>
            <a:picLocks noChangeAspect="1"/>
          </p:cNvPicPr>
          <p:nvPr/>
        </p:nvPicPr>
        <p:blipFill>
          <a:blip r:embed="rId8"/>
          <a:stretch>
            <a:fillRect/>
          </a:stretch>
        </p:blipFill>
        <p:spPr>
          <a:xfrm>
            <a:off x="7648726" y="3955657"/>
            <a:ext cx="3579303" cy="2684477"/>
          </a:xfrm>
          <a:prstGeom prst="rect">
            <a:avLst/>
          </a:prstGeom>
          <a:effectLst>
            <a:outerShdw blurRad="139700" sx="108000" sy="108000" algn="ctr" rotWithShape="0">
              <a:prstClr val="black">
                <a:alpha val="89000"/>
              </a:prstClr>
            </a:outerShdw>
            <a:softEdge rad="0"/>
          </a:effectLst>
        </p:spPr>
      </p:pic>
    </p:spTree>
    <p:extLst>
      <p:ext uri="{BB962C8B-B14F-4D97-AF65-F5344CB8AC3E}">
        <p14:creationId xmlns:p14="http://schemas.microsoft.com/office/powerpoint/2010/main" val="1892936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ppt_x"/>
                                          </p:val>
                                        </p:tav>
                                        <p:tav tm="100000">
                                          <p:val>
                                            <p:strVal val="#ppt_x"/>
                                          </p:val>
                                        </p:tav>
                                      </p:tavLst>
                                    </p:anim>
                                    <p:anim calcmode="lin" valueType="num">
                                      <p:cBhvr additive="base">
                                        <p:cTn id="1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25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1000" fill="hold"/>
                                        <p:tgtEl>
                                          <p:spTgt spid="24"/>
                                        </p:tgtEl>
                                        <p:attrNameLst>
                                          <p:attrName>ppt_w</p:attrName>
                                        </p:attrNameLst>
                                      </p:cBhvr>
                                      <p:tavLst>
                                        <p:tav tm="0">
                                          <p:val>
                                            <p:fltVal val="0"/>
                                          </p:val>
                                        </p:tav>
                                        <p:tav tm="100000">
                                          <p:val>
                                            <p:strVal val="#ppt_w"/>
                                          </p:val>
                                        </p:tav>
                                      </p:tavLst>
                                    </p:anim>
                                    <p:anim calcmode="lin" valueType="num">
                                      <p:cBhvr>
                                        <p:cTn id="48" dur="1000" fill="hold"/>
                                        <p:tgtEl>
                                          <p:spTgt spid="24"/>
                                        </p:tgtEl>
                                        <p:attrNameLst>
                                          <p:attrName>ppt_h</p:attrName>
                                        </p:attrNameLst>
                                      </p:cBhvr>
                                      <p:tavLst>
                                        <p:tav tm="0">
                                          <p:val>
                                            <p:fltVal val="0"/>
                                          </p:val>
                                        </p:tav>
                                        <p:tav tm="100000">
                                          <p:val>
                                            <p:strVal val="#ppt_h"/>
                                          </p:val>
                                        </p:tav>
                                      </p:tavLst>
                                    </p:anim>
                                    <p:anim calcmode="lin" valueType="num">
                                      <p:cBhvr>
                                        <p:cTn id="49" dur="1000" fill="hold"/>
                                        <p:tgtEl>
                                          <p:spTgt spid="24"/>
                                        </p:tgtEl>
                                        <p:attrNameLst>
                                          <p:attrName>style.rotation</p:attrName>
                                        </p:attrNameLst>
                                      </p:cBhvr>
                                      <p:tavLst>
                                        <p:tav tm="0">
                                          <p:val>
                                            <p:fltVal val="90"/>
                                          </p:val>
                                        </p:tav>
                                        <p:tav tm="100000">
                                          <p:val>
                                            <p:fltVal val="0"/>
                                          </p:val>
                                        </p:tav>
                                      </p:tavLst>
                                    </p:anim>
                                    <p:animEffect transition="in" filter="fade">
                                      <p:cBhvr>
                                        <p:cTn id="50"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F27C4BA4-6E49-4180-86F9-5D3F6566CE48}"/>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GRAFICA</a:t>
            </a:r>
          </a:p>
        </p:txBody>
      </p:sp>
      <p:sp>
        <p:nvSpPr>
          <p:cNvPr id="5" name="Segnaposto contenuto 2">
            <a:extLst>
              <a:ext uri="{FF2B5EF4-FFF2-40B4-BE49-F238E27FC236}">
                <a16:creationId xmlns:a16="http://schemas.microsoft.com/office/drawing/2014/main" id="{DFD86BCC-D0F8-4CD7-9166-9B32626C0FEF}"/>
              </a:ext>
            </a:extLst>
          </p:cNvPr>
          <p:cNvSpPr txBox="1">
            <a:spLocks/>
          </p:cNvSpPr>
          <p:nvPr/>
        </p:nvSpPr>
        <p:spPr>
          <a:xfrm>
            <a:off x="1313194" y="638815"/>
            <a:ext cx="7992888" cy="1146386"/>
          </a:xfrm>
          <a:prstGeom prst="rect">
            <a:avLst/>
          </a:prstGeom>
        </p:spPr>
        <p:txBody>
          <a:bodyPr vert="horz" lIns="91440" tIns="45720" rIns="91440" bIns="45720" rtlCol="0" anchor="t">
            <a:noAutofit/>
          </a:bodyPr>
          <a:lstStyle>
            <a:defPPr>
              <a:defRPr lang="en-US"/>
            </a:defPPr>
            <a:lvl1pPr algn="ctr">
              <a:spcBef>
                <a:spcPct val="0"/>
              </a:spcBef>
              <a:buNone/>
              <a:defRPr sz="2000">
                <a:solidFill>
                  <a:schemeClr val="accent1"/>
                </a:solidFill>
                <a:latin typeface="Arial Rounded MT Bold" panose="020F0704030504030204" pitchFamily="34" charset="0"/>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it-IT" sz="3200" dirty="0">
                <a:solidFill>
                  <a:schemeClr val="tx1"/>
                </a:solidFill>
              </a:rPr>
              <a:t>Studio di simboli per il tema della cittadinanza globale</a:t>
            </a:r>
          </a:p>
        </p:txBody>
      </p:sp>
      <p:sp>
        <p:nvSpPr>
          <p:cNvPr id="11" name="CasellaDiTesto 10">
            <a:extLst>
              <a:ext uri="{FF2B5EF4-FFF2-40B4-BE49-F238E27FC236}">
                <a16:creationId xmlns:a16="http://schemas.microsoft.com/office/drawing/2014/main" id="{F241EAEB-4C16-4F8C-8583-FFBAC05D5932}"/>
              </a:ext>
            </a:extLst>
          </p:cNvPr>
          <p:cNvSpPr txBox="1"/>
          <p:nvPr/>
        </p:nvSpPr>
        <p:spPr>
          <a:xfrm>
            <a:off x="225515" y="2300895"/>
            <a:ext cx="3363985" cy="1015663"/>
          </a:xfrm>
          <a:prstGeom prst="rect">
            <a:avLst/>
          </a:prstGeom>
          <a:noFill/>
        </p:spPr>
        <p:txBody>
          <a:bodyPr wrap="square" rtlCol="0">
            <a:spAutoFit/>
          </a:bodyPr>
          <a:lstStyle/>
          <a:p>
            <a:pPr algn="just"/>
            <a:r>
              <a:rPr lang="it-IT" sz="2000" dirty="0">
                <a:latin typeface="Arial Rounded MT Bold" panose="020F0704030504030204" pitchFamily="34" charset="0"/>
              </a:rPr>
              <a:t>Per sviluppare l’idea è stato utilizzato il software CAD </a:t>
            </a:r>
          </a:p>
        </p:txBody>
      </p:sp>
      <p:pic>
        <p:nvPicPr>
          <p:cNvPr id="2" name="Immagine 1">
            <a:extLst>
              <a:ext uri="{FF2B5EF4-FFF2-40B4-BE49-F238E27FC236}">
                <a16:creationId xmlns:a16="http://schemas.microsoft.com/office/drawing/2014/main" id="{D3B00FCC-601F-4332-A053-AB8489FFC1A2}"/>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ChalkSketch/>
                    </a14:imgEffect>
                  </a14:imgLayer>
                </a14:imgProps>
              </a:ext>
            </a:extLst>
          </a:blip>
          <a:srcRect l="16445" t="19442" r="63050" b="13983"/>
          <a:stretch/>
        </p:blipFill>
        <p:spPr>
          <a:xfrm>
            <a:off x="3895505" y="1948113"/>
            <a:ext cx="1949865" cy="2034925"/>
          </a:xfrm>
          <a:prstGeom prst="ellipse">
            <a:avLst/>
          </a:prstGeom>
        </p:spPr>
      </p:pic>
      <p:pic>
        <p:nvPicPr>
          <p:cNvPr id="7" name="Immagine 6">
            <a:extLst>
              <a:ext uri="{FF2B5EF4-FFF2-40B4-BE49-F238E27FC236}">
                <a16:creationId xmlns:a16="http://schemas.microsoft.com/office/drawing/2014/main" id="{744E488D-2384-4A4C-B065-F832F8CD41F7}"/>
              </a:ext>
            </a:extLst>
          </p:cNvPr>
          <p:cNvPicPr/>
          <p:nvPr/>
        </p:nvPicPr>
        <p:blipFill rotWithShape="1">
          <a:blip r:embed="rId5">
            <a:extLst>
              <a:ext uri="{BEBA8EAE-BF5A-486C-A8C5-ECC9F3942E4B}">
                <a14:imgProps xmlns:a14="http://schemas.microsoft.com/office/drawing/2010/main">
                  <a14:imgLayer r:embed="rId6">
                    <a14:imgEffect>
                      <a14:backgroundRemoval t="23795" b="66874" l="25865" r="75124"/>
                    </a14:imgEffect>
                    <a14:imgEffect>
                      <a14:artisticPhotocopy/>
                    </a14:imgEffect>
                  </a14:imgLayer>
                </a14:imgProps>
              </a:ext>
              <a:ext uri="{28A0092B-C50C-407E-A947-70E740481C1C}">
                <a14:useLocalDpi xmlns:a14="http://schemas.microsoft.com/office/drawing/2010/main" val="0"/>
              </a:ext>
            </a:extLst>
          </a:blip>
          <a:srcRect l="26479" t="22371" r="26054" b="32971"/>
          <a:stretch/>
        </p:blipFill>
        <p:spPr>
          <a:xfrm>
            <a:off x="272959" y="3204881"/>
            <a:ext cx="2080470" cy="2117625"/>
          </a:xfrm>
          <a:prstGeom prst="rect">
            <a:avLst/>
          </a:prstGeom>
        </p:spPr>
      </p:pic>
      <p:sp>
        <p:nvSpPr>
          <p:cNvPr id="8" name="Nuvola 7">
            <a:extLst>
              <a:ext uri="{FF2B5EF4-FFF2-40B4-BE49-F238E27FC236}">
                <a16:creationId xmlns:a16="http://schemas.microsoft.com/office/drawing/2014/main" id="{34EF401F-1F0B-40C9-8AF9-B4F5A2039265}"/>
              </a:ext>
            </a:extLst>
          </p:cNvPr>
          <p:cNvSpPr/>
          <p:nvPr/>
        </p:nvSpPr>
        <p:spPr>
          <a:xfrm>
            <a:off x="2031944" y="4145950"/>
            <a:ext cx="4064056" cy="2353113"/>
          </a:xfrm>
          <a:prstGeom prst="cloud">
            <a:avLst/>
          </a:prstGeom>
          <a:solidFill>
            <a:schemeClr val="accent3"/>
          </a:solidFill>
          <a:ln w="38100">
            <a:solidFill>
              <a:schemeClr val="bg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r>
              <a:rPr lang="it-IT" b="1" dirty="0">
                <a:solidFill>
                  <a:schemeClr val="bg1"/>
                </a:solidFill>
                <a:latin typeface="Calibri" panose="020F0502020204030204" pitchFamily="34" charset="0"/>
                <a:ea typeface="Calibri" panose="020F0502020204030204" pitchFamily="34" charset="0"/>
                <a:cs typeface="Times New Roman" panose="02020603050405020304" pitchFamily="18" charset="0"/>
              </a:rPr>
              <a:t>PACE E DEMOCRAZIA … GIUSTIZIA ECONOMICA E SOCIALE … TUTELA DEI DIRITTI UMANI…. SVILUPPO SOSTENIBILE …. PARITA’ DI GENERI …..</a:t>
            </a:r>
          </a:p>
          <a:p>
            <a:pPr algn="ctr"/>
            <a:endParaRPr lang="it-IT" dirty="0"/>
          </a:p>
        </p:txBody>
      </p:sp>
      <p:pic>
        <p:nvPicPr>
          <p:cNvPr id="10" name="Immagine 9">
            <a:extLst>
              <a:ext uri="{FF2B5EF4-FFF2-40B4-BE49-F238E27FC236}">
                <a16:creationId xmlns:a16="http://schemas.microsoft.com/office/drawing/2014/main" id="{05600316-F219-48FC-9D38-D84FA67A75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38076" y="1907879"/>
            <a:ext cx="4225533" cy="4476142"/>
          </a:xfrm>
          <a:prstGeom prst="rect">
            <a:avLst/>
          </a:prstGeom>
          <a:ln>
            <a:noFill/>
          </a:ln>
          <a:effectLst>
            <a:outerShdw blurRad="50800" dist="152400" dir="15300000" sx="106000" sy="106000" algn="t" rotWithShape="0">
              <a:prstClr val="black">
                <a:alpha val="63000"/>
              </a:prstClr>
            </a:outerShdw>
          </a:effectLst>
        </p:spPr>
      </p:pic>
      <p:sp>
        <p:nvSpPr>
          <p:cNvPr id="9" name="Freccia a destra 8">
            <a:extLst>
              <a:ext uri="{FF2B5EF4-FFF2-40B4-BE49-F238E27FC236}">
                <a16:creationId xmlns:a16="http://schemas.microsoft.com/office/drawing/2014/main" id="{D8F47476-85DB-495B-9684-4C2D1C35064A}"/>
              </a:ext>
            </a:extLst>
          </p:cNvPr>
          <p:cNvSpPr/>
          <p:nvPr/>
        </p:nvSpPr>
        <p:spPr>
          <a:xfrm>
            <a:off x="6159481" y="3316558"/>
            <a:ext cx="1172497" cy="1146386"/>
          </a:xfrm>
          <a:prstGeom prst="rightArrow">
            <a:avLst/>
          </a:prstGeom>
          <a:ln w="57150">
            <a:solidFill>
              <a:schemeClr val="bg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596757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80">
                                          <p:stCondLst>
                                            <p:cond delay="0"/>
                                          </p:stCondLst>
                                        </p:cTn>
                                        <p:tgtEl>
                                          <p:spTgt spid="8"/>
                                        </p:tgtEl>
                                      </p:cBhvr>
                                    </p:animEffect>
                                    <p:anim calcmode="lin" valueType="num">
                                      <p:cBhvr>
                                        <p:cTn id="2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8" dur="26">
                                          <p:stCondLst>
                                            <p:cond delay="650"/>
                                          </p:stCondLst>
                                        </p:cTn>
                                        <p:tgtEl>
                                          <p:spTgt spid="8"/>
                                        </p:tgtEl>
                                      </p:cBhvr>
                                      <p:to x="100000" y="60000"/>
                                    </p:animScale>
                                    <p:animScale>
                                      <p:cBhvr>
                                        <p:cTn id="29" dur="166" decel="50000">
                                          <p:stCondLst>
                                            <p:cond delay="676"/>
                                          </p:stCondLst>
                                        </p:cTn>
                                        <p:tgtEl>
                                          <p:spTgt spid="8"/>
                                        </p:tgtEl>
                                      </p:cBhvr>
                                      <p:to x="100000" y="100000"/>
                                    </p:animScale>
                                    <p:animScale>
                                      <p:cBhvr>
                                        <p:cTn id="30" dur="26">
                                          <p:stCondLst>
                                            <p:cond delay="1312"/>
                                          </p:stCondLst>
                                        </p:cTn>
                                        <p:tgtEl>
                                          <p:spTgt spid="8"/>
                                        </p:tgtEl>
                                      </p:cBhvr>
                                      <p:to x="100000" y="80000"/>
                                    </p:animScale>
                                    <p:animScale>
                                      <p:cBhvr>
                                        <p:cTn id="31" dur="166" decel="50000">
                                          <p:stCondLst>
                                            <p:cond delay="1338"/>
                                          </p:stCondLst>
                                        </p:cTn>
                                        <p:tgtEl>
                                          <p:spTgt spid="8"/>
                                        </p:tgtEl>
                                      </p:cBhvr>
                                      <p:to x="100000" y="100000"/>
                                    </p:animScale>
                                    <p:animScale>
                                      <p:cBhvr>
                                        <p:cTn id="32" dur="26">
                                          <p:stCondLst>
                                            <p:cond delay="1642"/>
                                          </p:stCondLst>
                                        </p:cTn>
                                        <p:tgtEl>
                                          <p:spTgt spid="8"/>
                                        </p:tgtEl>
                                      </p:cBhvr>
                                      <p:to x="100000" y="90000"/>
                                    </p:animScale>
                                    <p:animScale>
                                      <p:cBhvr>
                                        <p:cTn id="33" dur="166" decel="50000">
                                          <p:stCondLst>
                                            <p:cond delay="1668"/>
                                          </p:stCondLst>
                                        </p:cTn>
                                        <p:tgtEl>
                                          <p:spTgt spid="8"/>
                                        </p:tgtEl>
                                      </p:cBhvr>
                                      <p:to x="100000" y="100000"/>
                                    </p:animScale>
                                    <p:animScale>
                                      <p:cBhvr>
                                        <p:cTn id="34" dur="26">
                                          <p:stCondLst>
                                            <p:cond delay="1808"/>
                                          </p:stCondLst>
                                        </p:cTn>
                                        <p:tgtEl>
                                          <p:spTgt spid="8"/>
                                        </p:tgtEl>
                                      </p:cBhvr>
                                      <p:to x="100000" y="95000"/>
                                    </p:animScale>
                                    <p:animScale>
                                      <p:cBhvr>
                                        <p:cTn id="35" dur="166" decel="50000">
                                          <p:stCondLst>
                                            <p:cond delay="1834"/>
                                          </p:stCondLst>
                                        </p:cTn>
                                        <p:tgtEl>
                                          <p:spTgt spid="8"/>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2000"/>
                                        <p:tgtEl>
                                          <p:spTgt spid="10"/>
                                        </p:tgtEl>
                                      </p:cBhvr>
                                    </p:animEffect>
                                    <p:anim calcmode="lin" valueType="num">
                                      <p:cBhvr>
                                        <p:cTn id="48" dur="2000" fill="hold"/>
                                        <p:tgtEl>
                                          <p:spTgt spid="10"/>
                                        </p:tgtEl>
                                        <p:attrNameLst>
                                          <p:attrName>ppt_w</p:attrName>
                                        </p:attrNameLst>
                                      </p:cBhvr>
                                      <p:tavLst>
                                        <p:tav tm="0" fmla="#ppt_w*sin(2.5*pi*$)">
                                          <p:val>
                                            <p:fltVal val="0"/>
                                          </p:val>
                                        </p:tav>
                                        <p:tav tm="100000">
                                          <p:val>
                                            <p:fltVal val="1"/>
                                          </p:val>
                                        </p:tav>
                                      </p:tavLst>
                                    </p:anim>
                                    <p:anim calcmode="lin" valueType="num">
                                      <p:cBhvr>
                                        <p:cTn id="49" dur="2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a:extLst>
              <a:ext uri="{FF2B5EF4-FFF2-40B4-BE49-F238E27FC236}">
                <a16:creationId xmlns:a16="http://schemas.microsoft.com/office/drawing/2014/main" id="{956A2769-49D0-4893-BC2C-8C2F5D2FE0C7}"/>
              </a:ext>
            </a:extLst>
          </p:cNvPr>
          <p:cNvSpPr/>
          <p:nvPr/>
        </p:nvSpPr>
        <p:spPr>
          <a:xfrm>
            <a:off x="363894" y="2865743"/>
            <a:ext cx="3275045"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200" b="1" strike="noStrike" spc="-1" dirty="0">
                <a:uFill>
                  <a:solidFill>
                    <a:srgbClr val="FFFFFF"/>
                  </a:solidFill>
                </a:uFill>
                <a:latin typeface="Arial Rounded MT Bold" panose="020F0704030504030204" pitchFamily="34" charset="0"/>
                <a:ea typeface="DejaVu Sans"/>
              </a:rPr>
              <a:t>GMA  NAPOLI </a:t>
            </a:r>
            <a:endParaRPr lang="it-IT" sz="1800" b="0" strike="noStrike" spc="-1" dirty="0">
              <a:uFill>
                <a:solidFill>
                  <a:srgbClr val="FFFFFF"/>
                </a:solidFill>
              </a:uFill>
              <a:latin typeface="Arial Rounded MT Bold" panose="020F0704030504030204" pitchFamily="34" charset="0"/>
            </a:endParaRPr>
          </a:p>
        </p:txBody>
      </p:sp>
      <p:sp>
        <p:nvSpPr>
          <p:cNvPr id="5" name="Titolo 1">
            <a:extLst>
              <a:ext uri="{FF2B5EF4-FFF2-40B4-BE49-F238E27FC236}">
                <a16:creationId xmlns:a16="http://schemas.microsoft.com/office/drawing/2014/main" id="{A8FF727A-EFA1-4255-8A61-87FB40374105}"/>
              </a:ext>
            </a:extLst>
          </p:cNvPr>
          <p:cNvSpPr txBox="1">
            <a:spLocks/>
          </p:cNvSpPr>
          <p:nvPr/>
        </p:nvSpPr>
        <p:spPr>
          <a:xfrm>
            <a:off x="1343608" y="211195"/>
            <a:ext cx="8444204" cy="60991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3400" dirty="0">
                <a:latin typeface="Arial Rounded MT Bold" panose="020F0704030504030204" pitchFamily="34" charset="0"/>
              </a:rPr>
              <a:t>Educazione alla cittadinanza globale </a:t>
            </a:r>
          </a:p>
        </p:txBody>
      </p:sp>
      <p:sp>
        <p:nvSpPr>
          <p:cNvPr id="6" name="CustomShape 1">
            <a:extLst>
              <a:ext uri="{FF2B5EF4-FFF2-40B4-BE49-F238E27FC236}">
                <a16:creationId xmlns:a16="http://schemas.microsoft.com/office/drawing/2014/main" id="{A4EF793E-A030-4611-836E-B3FFCE5FF02D}"/>
              </a:ext>
            </a:extLst>
          </p:cNvPr>
          <p:cNvSpPr/>
          <p:nvPr/>
        </p:nvSpPr>
        <p:spPr>
          <a:xfrm>
            <a:off x="363894" y="2282580"/>
            <a:ext cx="6214188"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600" b="1"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ITALIANO E STORIA</a:t>
            </a:r>
            <a:endParaRPr lang="it-IT" sz="2000" b="0"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p:txBody>
      </p:sp>
      <p:sp>
        <p:nvSpPr>
          <p:cNvPr id="7" name="CustomShape 1">
            <a:extLst>
              <a:ext uri="{FF2B5EF4-FFF2-40B4-BE49-F238E27FC236}">
                <a16:creationId xmlns:a16="http://schemas.microsoft.com/office/drawing/2014/main" id="{888F4D32-5AD5-450D-A8CA-36E16AB833BC}"/>
              </a:ext>
            </a:extLst>
          </p:cNvPr>
          <p:cNvSpPr/>
          <p:nvPr/>
        </p:nvSpPr>
        <p:spPr>
          <a:xfrm>
            <a:off x="363894" y="3475652"/>
            <a:ext cx="4907902"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lvl="0" defTabSz="914400">
              <a:lnSpc>
                <a:spcPct val="90000"/>
              </a:lnSpc>
              <a:spcBef>
                <a:spcPct val="0"/>
              </a:spcBef>
              <a:defRPr/>
            </a:pPr>
            <a:r>
              <a:rPr lang="it-IT" sz="3200" cap="all" dirty="0">
                <a:solidFill>
                  <a:sysClr val="window" lastClr="FFFFFF"/>
                </a:solidFill>
                <a:latin typeface="Arial Rounded MT Bold" panose="020F0704030504030204" pitchFamily="34" charset="0"/>
              </a:rPr>
              <a:t>Eleanor Roosevelt </a:t>
            </a:r>
          </a:p>
        </p:txBody>
      </p:sp>
      <p:sp>
        <p:nvSpPr>
          <p:cNvPr id="8" name="Titolo 1">
            <a:extLst>
              <a:ext uri="{FF2B5EF4-FFF2-40B4-BE49-F238E27FC236}">
                <a16:creationId xmlns:a16="http://schemas.microsoft.com/office/drawing/2014/main" id="{262DEBBB-6223-44C0-BF78-C0364F40D0E3}"/>
              </a:ext>
            </a:extLst>
          </p:cNvPr>
          <p:cNvSpPr txBox="1">
            <a:spLocks/>
          </p:cNvSpPr>
          <p:nvPr/>
        </p:nvSpPr>
        <p:spPr>
          <a:xfrm>
            <a:off x="363894" y="4085561"/>
            <a:ext cx="5120244" cy="60991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defPPr>
              <a:defRPr lang="en-US"/>
            </a:defPPr>
            <a:lvl1pPr lvl="0" defTabSz="914400">
              <a:lnSpc>
                <a:spcPct val="90000"/>
              </a:lnSpc>
              <a:spcBef>
                <a:spcPct val="0"/>
              </a:spcBef>
              <a:defRPr sz="3200" cap="all">
                <a:solidFill>
                  <a:sysClr val="window" lastClr="FFFFFF"/>
                </a:solidFill>
                <a:latin typeface="Arial Rounded MT Bold" panose="020F0704030504030204" pitchFamily="34" charset="0"/>
              </a:defRPr>
            </a:lvl1pPr>
          </a:lstStyle>
          <a:p>
            <a:r>
              <a:rPr lang="it-IT" dirty="0" err="1"/>
              <a:t>seamus</a:t>
            </a:r>
            <a:r>
              <a:rPr lang="it-IT" dirty="0"/>
              <a:t> </a:t>
            </a:r>
            <a:r>
              <a:rPr lang="it-IT" dirty="0" err="1"/>
              <a:t>heaney</a:t>
            </a:r>
            <a:endParaRPr lang="it-IT" dirty="0"/>
          </a:p>
        </p:txBody>
      </p:sp>
    </p:spTree>
    <p:extLst>
      <p:ext uri="{BB962C8B-B14F-4D97-AF65-F5344CB8AC3E}">
        <p14:creationId xmlns:p14="http://schemas.microsoft.com/office/powerpoint/2010/main" val="60649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F27C4BA4-6E49-4180-86F9-5D3F6566CE48}"/>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
        <p:nvSpPr>
          <p:cNvPr id="9" name="Segnaposto contenuto 4">
            <a:extLst>
              <a:ext uri="{FF2B5EF4-FFF2-40B4-BE49-F238E27FC236}">
                <a16:creationId xmlns:a16="http://schemas.microsoft.com/office/drawing/2014/main" id="{C3C8EB14-1DFC-4557-9017-10FB242A776C}"/>
              </a:ext>
            </a:extLst>
          </p:cNvPr>
          <p:cNvSpPr>
            <a:spLocks noGrp="1"/>
          </p:cNvSpPr>
          <p:nvPr>
            <p:ph idx="1"/>
          </p:nvPr>
        </p:nvSpPr>
        <p:spPr>
          <a:xfrm>
            <a:off x="430237" y="1737982"/>
            <a:ext cx="8032629" cy="3382034"/>
          </a:xfrm>
        </p:spPr>
        <p:txBody>
          <a:bodyPr>
            <a:normAutofit/>
          </a:bodyPr>
          <a:lstStyle/>
          <a:p>
            <a:pPr marL="0" indent="0" algn="just">
              <a:buNone/>
            </a:pPr>
            <a:r>
              <a:rPr lang="it-IT" sz="2800" dirty="0"/>
              <a:t>La nostra classe ha partecipato all’area di progetto «Educazione alla Cittadinanza globale » promossa dalla nostra scuola, in collaborazione con la GMA di Napoli. La nostra area di progetto è finalizzata a sensibilizzare tutti noi al concetto di accoglienza, di uguaglianza delle persone rispetto ai diritti Umani fondamentali.</a:t>
            </a:r>
          </a:p>
        </p:txBody>
      </p:sp>
      <p:pic>
        <p:nvPicPr>
          <p:cNvPr id="1026" name="Picture 2" descr="Risultati immagini per gma napoli">
            <a:extLst>
              <a:ext uri="{FF2B5EF4-FFF2-40B4-BE49-F238E27FC236}">
                <a16:creationId xmlns:a16="http://schemas.microsoft.com/office/drawing/2014/main" id="{77CAA259-F817-408D-9D63-A37181EE44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8518" y="1860430"/>
            <a:ext cx="3137137" cy="3137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63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026"/>
                                        </p:tgtEl>
                                        <p:attrNameLst>
                                          <p:attrName>r</p:attrName>
                                        </p:attrNameLst>
                                      </p:cBhvr>
                                    </p:animRot>
                                    <p:animRot by="-240000">
                                      <p:cBhvr>
                                        <p:cTn id="7" dur="200" fill="hold">
                                          <p:stCondLst>
                                            <p:cond delay="200"/>
                                          </p:stCondLst>
                                        </p:cTn>
                                        <p:tgtEl>
                                          <p:spTgt spid="1026"/>
                                        </p:tgtEl>
                                        <p:attrNameLst>
                                          <p:attrName>r</p:attrName>
                                        </p:attrNameLst>
                                      </p:cBhvr>
                                    </p:animRot>
                                    <p:animRot by="240000">
                                      <p:cBhvr>
                                        <p:cTn id="8" dur="200" fill="hold">
                                          <p:stCondLst>
                                            <p:cond delay="400"/>
                                          </p:stCondLst>
                                        </p:cTn>
                                        <p:tgtEl>
                                          <p:spTgt spid="1026"/>
                                        </p:tgtEl>
                                        <p:attrNameLst>
                                          <p:attrName>r</p:attrName>
                                        </p:attrNameLst>
                                      </p:cBhvr>
                                    </p:animRot>
                                    <p:animRot by="-240000">
                                      <p:cBhvr>
                                        <p:cTn id="9" dur="200" fill="hold">
                                          <p:stCondLst>
                                            <p:cond delay="600"/>
                                          </p:stCondLst>
                                        </p:cTn>
                                        <p:tgtEl>
                                          <p:spTgt spid="1026"/>
                                        </p:tgtEl>
                                        <p:attrNameLst>
                                          <p:attrName>r</p:attrName>
                                        </p:attrNameLst>
                                      </p:cBhvr>
                                    </p:animRot>
                                    <p:animRot by="120000">
                                      <p:cBhvr>
                                        <p:cTn id="10" dur="200" fill="hold">
                                          <p:stCondLst>
                                            <p:cond delay="800"/>
                                          </p:stCondLst>
                                        </p:cTn>
                                        <p:tgtEl>
                                          <p:spTgt spid="10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3">
            <a:extLst>
              <a:ext uri="{FF2B5EF4-FFF2-40B4-BE49-F238E27FC236}">
                <a16:creationId xmlns:a16="http://schemas.microsoft.com/office/drawing/2014/main" id="{FB0525B3-B4DE-467F-831D-4A24EA04353E}"/>
              </a:ext>
            </a:extLst>
          </p:cNvPr>
          <p:cNvSpPr>
            <a:spLocks noGrp="1"/>
          </p:cNvSpPr>
          <p:nvPr>
            <p:ph type="title"/>
          </p:nvPr>
        </p:nvSpPr>
        <p:spPr>
          <a:xfrm>
            <a:off x="657777" y="659521"/>
            <a:ext cx="9905998" cy="768063"/>
          </a:xfrm>
        </p:spPr>
        <p:txBody>
          <a:bodyPr>
            <a:normAutofit/>
          </a:bodyPr>
          <a:lstStyle/>
          <a:p>
            <a:pPr algn="ctr"/>
            <a:r>
              <a:rPr lang="it-IT" sz="3200" b="1" dirty="0">
                <a:solidFill>
                  <a:schemeClr val="tx1"/>
                </a:solidFill>
                <a:effectLst>
                  <a:outerShdw blurRad="38100" dist="38100" dir="2700000" algn="tl">
                    <a:srgbClr val="000000">
                      <a:alpha val="43137"/>
                    </a:srgbClr>
                  </a:outerShdw>
                </a:effectLst>
                <a:latin typeface="Arial Rounded MT Bold" panose="020F0704030504030204" pitchFamily="34" charset="0"/>
              </a:rPr>
              <a:t>ASSOCIAZIONE VOLONTARIATO GMA NAPOLI</a:t>
            </a:r>
          </a:p>
        </p:txBody>
      </p:sp>
      <p:sp>
        <p:nvSpPr>
          <p:cNvPr id="8" name="Segnaposto contenuto 4">
            <a:extLst>
              <a:ext uri="{FF2B5EF4-FFF2-40B4-BE49-F238E27FC236}">
                <a16:creationId xmlns:a16="http://schemas.microsoft.com/office/drawing/2014/main" id="{8AC3CE1C-C9D2-4957-909F-52B1CE4AAB0E}"/>
              </a:ext>
            </a:extLst>
          </p:cNvPr>
          <p:cNvSpPr>
            <a:spLocks noGrp="1"/>
          </p:cNvSpPr>
          <p:nvPr>
            <p:ph idx="1"/>
          </p:nvPr>
        </p:nvSpPr>
        <p:spPr>
          <a:xfrm>
            <a:off x="441277" y="1681897"/>
            <a:ext cx="10276178" cy="1757339"/>
          </a:xfrm>
        </p:spPr>
        <p:txBody>
          <a:bodyPr>
            <a:normAutofit/>
          </a:bodyPr>
          <a:lstStyle/>
          <a:p>
            <a:pPr marL="0" indent="0" algn="just">
              <a:buNone/>
            </a:pPr>
            <a:r>
              <a:rPr lang="it-IT" sz="2400" dirty="0">
                <a:latin typeface="Arial Rounded MT Bold" panose="020F0704030504030204" pitchFamily="34" charset="0"/>
              </a:rPr>
              <a:t>Il </a:t>
            </a:r>
            <a:r>
              <a:rPr lang="it-IT" sz="2400" b="1" dirty="0">
                <a:effectLst>
                  <a:outerShdw blurRad="38100" dist="38100" dir="2700000" algn="tl">
                    <a:srgbClr val="000000">
                      <a:alpha val="43137"/>
                    </a:srgbClr>
                  </a:outerShdw>
                </a:effectLst>
                <a:latin typeface="Arial Rounded MT Bold" panose="020F0704030504030204" pitchFamily="34" charset="0"/>
              </a:rPr>
              <a:t>GMA</a:t>
            </a:r>
            <a:r>
              <a:rPr lang="it-IT" sz="2400" dirty="0">
                <a:latin typeface="Arial Rounded MT Bold" panose="020F0704030504030204" pitchFamily="34" charset="0"/>
              </a:rPr>
              <a:t> Napoli, acronimo di </a:t>
            </a:r>
            <a:r>
              <a:rPr lang="it-IT" sz="2400" dirty="0">
                <a:solidFill>
                  <a:srgbClr val="FFFF00"/>
                </a:solidFill>
                <a:latin typeface="Arial Rounded MT Bold" panose="020F0704030504030204" pitchFamily="34" charset="0"/>
              </a:rPr>
              <a:t>«Gruppo Missione Alem»</a:t>
            </a:r>
            <a:r>
              <a:rPr lang="it-IT" sz="2400" dirty="0">
                <a:solidFill>
                  <a:schemeClr val="tx1"/>
                </a:solidFill>
                <a:latin typeface="Arial Rounded MT Bold" panose="020F0704030504030204" pitchFamily="34" charset="0"/>
              </a:rPr>
              <a:t>,</a:t>
            </a:r>
            <a:r>
              <a:rPr lang="it-IT" sz="2400" dirty="0">
                <a:solidFill>
                  <a:srgbClr val="FFFF00"/>
                </a:solidFill>
                <a:latin typeface="Arial Rounded MT Bold" panose="020F0704030504030204" pitchFamily="34" charset="0"/>
              </a:rPr>
              <a:t> </a:t>
            </a:r>
            <a:r>
              <a:rPr lang="it-IT" sz="2400" dirty="0">
                <a:latin typeface="Arial Rounded MT Bold" panose="020F0704030504030204" pitchFamily="34" charset="0"/>
              </a:rPr>
              <a:t>è un’Organizzazione di Volontariato registrata al </a:t>
            </a:r>
            <a:r>
              <a:rPr lang="it-IT" sz="2400" dirty="0">
                <a:solidFill>
                  <a:srgbClr val="FFFF00"/>
                </a:solidFill>
                <a:latin typeface="Arial Rounded MT Bold" panose="020F0704030504030204" pitchFamily="34" charset="0"/>
              </a:rPr>
              <a:t>ROA</a:t>
            </a:r>
            <a:r>
              <a:rPr lang="it-IT" sz="2400" dirty="0">
                <a:latin typeface="Arial Rounded MT Bold" panose="020F0704030504030204" pitchFamily="34" charset="0"/>
              </a:rPr>
              <a:t> (Registro delle Organizzazioni di volontariato Accreditate) ed opera nelle comunità di Halaba, Saella e Shashamane, in </a:t>
            </a:r>
            <a:r>
              <a:rPr lang="it-IT" sz="2400" dirty="0">
                <a:solidFill>
                  <a:srgbClr val="FFFF00"/>
                </a:solidFill>
                <a:latin typeface="Arial Rounded MT Bold" panose="020F0704030504030204" pitchFamily="34" charset="0"/>
              </a:rPr>
              <a:t>Etiopia</a:t>
            </a:r>
            <a:r>
              <a:rPr lang="it-IT" sz="2400" dirty="0">
                <a:latin typeface="Arial Rounded MT Bold" panose="020F0704030504030204" pitchFamily="34" charset="0"/>
              </a:rPr>
              <a:t> da più di 15 anni.</a:t>
            </a:r>
          </a:p>
          <a:p>
            <a:pPr marL="0" indent="0" algn="just">
              <a:buNone/>
            </a:pPr>
            <a:endParaRPr lang="it-IT" sz="2400" dirty="0">
              <a:latin typeface="Arial Rounded MT Bold" panose="020F0704030504030204" pitchFamily="34" charset="0"/>
            </a:endParaRPr>
          </a:p>
        </p:txBody>
      </p:sp>
      <p:sp>
        <p:nvSpPr>
          <p:cNvPr id="10" name="Titolo 1">
            <a:extLst>
              <a:ext uri="{FF2B5EF4-FFF2-40B4-BE49-F238E27FC236}">
                <a16:creationId xmlns:a16="http://schemas.microsoft.com/office/drawing/2014/main" id="{B62CC937-AAB0-4ECF-AC9C-B238CBCAFCED}"/>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
        <p:nvSpPr>
          <p:cNvPr id="2" name="Rettangolo 1"/>
          <p:cNvSpPr/>
          <p:nvPr/>
        </p:nvSpPr>
        <p:spPr>
          <a:xfrm>
            <a:off x="441277" y="3696227"/>
            <a:ext cx="10940955" cy="1938992"/>
          </a:xfrm>
          <a:prstGeom prst="rect">
            <a:avLst/>
          </a:prstGeom>
        </p:spPr>
        <p:txBody>
          <a:bodyPr vert="horz" lIns="91440" tIns="45720" rIns="91440" bIns="45720" rtlCol="0">
            <a:normAutofit/>
          </a:bodyPr>
          <a:lstStyle/>
          <a:p>
            <a:pPr algn="just">
              <a:spcBef>
                <a:spcPts val="1000"/>
              </a:spcBef>
              <a:buClr>
                <a:schemeClr val="accent1"/>
              </a:buClr>
              <a:buSzPct val="80000"/>
              <a:buFont typeface="Wingdings 3" charset="2"/>
              <a:buNone/>
            </a:pPr>
            <a:r>
              <a:rPr lang="it-IT" sz="2400" dirty="0">
                <a:solidFill>
                  <a:schemeClr val="tx1">
                    <a:lumMod val="75000"/>
                    <a:lumOff val="25000"/>
                  </a:schemeClr>
                </a:solidFill>
                <a:latin typeface="Arial Rounded MT Bold" panose="020F0704030504030204" pitchFamily="34" charset="0"/>
              </a:rPr>
              <a:t>La missione dell’associazione è di valorizzare il patrimonio sociale e culturale etiope e promuovere lo sviluppo integrale della persona, guardando ai suoi diritti fondamentali. Lo strumento tramite cui agisce è il </a:t>
            </a:r>
            <a:r>
              <a:rPr lang="it-IT" sz="2400" dirty="0" err="1">
                <a:solidFill>
                  <a:srgbClr val="FFC000"/>
                </a:solidFill>
                <a:latin typeface="Arial Rounded MT Bold" panose="020F0704030504030204" pitchFamily="34" charset="0"/>
              </a:rPr>
              <a:t>SaD</a:t>
            </a:r>
            <a:r>
              <a:rPr lang="it-IT" sz="2400" dirty="0">
                <a:solidFill>
                  <a:schemeClr val="tx1">
                    <a:lumMod val="75000"/>
                    <a:lumOff val="25000"/>
                  </a:schemeClr>
                </a:solidFill>
                <a:latin typeface="Arial Rounded MT Bold" panose="020F0704030504030204" pitchFamily="34" charset="0"/>
              </a:rPr>
              <a:t> </a:t>
            </a:r>
            <a:r>
              <a:rPr lang="it-IT" sz="2400" dirty="0">
                <a:solidFill>
                  <a:srgbClr val="FFC000"/>
                </a:solidFill>
                <a:latin typeface="Arial Rounded MT Bold" panose="020F0704030504030204" pitchFamily="34" charset="0"/>
              </a:rPr>
              <a:t>«Sostegno a Distanza» </a:t>
            </a:r>
            <a:r>
              <a:rPr lang="it-IT" sz="2400" dirty="0">
                <a:solidFill>
                  <a:schemeClr val="tx1">
                    <a:lumMod val="75000"/>
                    <a:lumOff val="25000"/>
                  </a:schemeClr>
                </a:solidFill>
                <a:latin typeface="Arial Rounded MT Bold" panose="020F0704030504030204" pitchFamily="34" charset="0"/>
              </a:rPr>
              <a:t>con cui è possibile garantire una casa, cure mediche, istruzione e formazione a bimbi e donne.</a:t>
            </a:r>
          </a:p>
        </p:txBody>
      </p:sp>
    </p:spTree>
    <p:extLst>
      <p:ext uri="{BB962C8B-B14F-4D97-AF65-F5344CB8AC3E}">
        <p14:creationId xmlns:p14="http://schemas.microsoft.com/office/powerpoint/2010/main" val="24987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a:extLst>
              <a:ext uri="{FF2B5EF4-FFF2-40B4-BE49-F238E27FC236}">
                <a16:creationId xmlns:a16="http://schemas.microsoft.com/office/drawing/2014/main" id="{F355C508-06BD-411C-8711-FFB58F12E7BD}"/>
              </a:ext>
            </a:extLst>
          </p:cNvPr>
          <p:cNvSpPr txBox="1">
            <a:spLocks/>
          </p:cNvSpPr>
          <p:nvPr/>
        </p:nvSpPr>
        <p:spPr>
          <a:xfrm>
            <a:off x="1141413" y="618518"/>
            <a:ext cx="9905998" cy="14785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it-IT" sz="3200" b="0" i="0" u="none" strike="noStrike" kern="1200" cap="all" spc="0" normalizeH="0" baseline="0" noProof="0" dirty="0">
                <a:ln>
                  <a:noFill/>
                </a:ln>
                <a:effectLst/>
                <a:uLnTx/>
                <a:uFillTx/>
                <a:latin typeface="Arial Rounded MT Bold" panose="020F0704030504030204" pitchFamily="34" charset="0"/>
              </a:rPr>
              <a:t>Esperienza dei volontari del </a:t>
            </a:r>
            <a:r>
              <a:rPr kumimoji="0" lang="it-IT" sz="3200" b="0" i="0" u="none" strike="noStrike" kern="1200" cap="all" spc="0" normalizeH="0" baseline="0" noProof="0" dirty="0" err="1">
                <a:ln>
                  <a:noFill/>
                </a:ln>
                <a:effectLst/>
                <a:uLnTx/>
                <a:uFillTx/>
                <a:latin typeface="Arial Rounded MT Bold" panose="020F0704030504030204" pitchFamily="34" charset="0"/>
              </a:rPr>
              <a:t>gma</a:t>
            </a:r>
            <a:endParaRPr kumimoji="0" lang="it-IT" sz="3200" b="0" i="0" u="none" strike="noStrike" kern="1200" cap="all" spc="0" normalizeH="0" baseline="0" noProof="0" dirty="0">
              <a:ln>
                <a:noFill/>
              </a:ln>
              <a:effectLst/>
              <a:uLnTx/>
              <a:uFillTx/>
              <a:latin typeface="Arial Rounded MT Bold" panose="020F0704030504030204" pitchFamily="34" charset="0"/>
            </a:endParaRPr>
          </a:p>
        </p:txBody>
      </p:sp>
      <p:sp>
        <p:nvSpPr>
          <p:cNvPr id="5" name="Segnaposto contenuto 4">
            <a:extLst>
              <a:ext uri="{FF2B5EF4-FFF2-40B4-BE49-F238E27FC236}">
                <a16:creationId xmlns:a16="http://schemas.microsoft.com/office/drawing/2014/main" id="{4758CE9A-1314-49CF-BA46-B5FBB7880834}"/>
              </a:ext>
            </a:extLst>
          </p:cNvPr>
          <p:cNvSpPr txBox="1">
            <a:spLocks/>
          </p:cNvSpPr>
          <p:nvPr/>
        </p:nvSpPr>
        <p:spPr>
          <a:xfrm>
            <a:off x="1141412" y="2249487"/>
            <a:ext cx="9905999" cy="354171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it-IT" sz="24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Abbiamo avuto tre incontri con i rappresentanti dell’associazione GMA,  che hanno portato le loro testimonianze di volontariato in Etiopia. I volontari ci hanno mostrato dei video di ragazzi, bimbi etiopi ripresi nei loro villaggi, nelle loro scuole, in condizioni precarie e</a:t>
            </a:r>
            <a:r>
              <a:rPr kumimoji="0" lang="it-IT" sz="2400" b="0" i="0" u="none" strike="noStrike" kern="1200" cap="none" spc="0" normalizeH="0" noProof="0" dirty="0">
                <a:ln>
                  <a:noFill/>
                </a:ln>
                <a:solidFill>
                  <a:sysClr val="window" lastClr="FFFFFF"/>
                </a:solidFill>
                <a:effectLst/>
                <a:uLnTx/>
                <a:uFillTx/>
                <a:latin typeface="Arial Rounded MT Bold" panose="020F0704030504030204" pitchFamily="34" charset="0"/>
              </a:rPr>
              <a:t> </a:t>
            </a:r>
            <a:r>
              <a:rPr kumimoji="0" lang="it-IT" sz="24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di scarsa igiene . I racconti dei volontari e i video ci hanno svelato delle situazioni di povertà, di stenti, di negazione dei «diritti» fondamentali dell’uomo.</a:t>
            </a:r>
          </a:p>
        </p:txBody>
      </p:sp>
      <p:sp>
        <p:nvSpPr>
          <p:cNvPr id="6" name="Titolo 1">
            <a:extLst>
              <a:ext uri="{FF2B5EF4-FFF2-40B4-BE49-F238E27FC236}">
                <a16:creationId xmlns:a16="http://schemas.microsoft.com/office/drawing/2014/main" id="{0E1BBCA2-FBAD-43FF-89D3-4B5C2F13DA4C}"/>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349845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egnaposto contenuto 4">
            <a:extLst>
              <a:ext uri="{FF2B5EF4-FFF2-40B4-BE49-F238E27FC236}">
                <a16:creationId xmlns:a16="http://schemas.microsoft.com/office/drawing/2014/main" id="{9DEA7EBB-BF86-4334-B664-4C6A9469442D}"/>
              </a:ext>
            </a:extLst>
          </p:cNvPr>
          <p:cNvPicPr>
            <a:picLocks noChangeAspect="1"/>
          </p:cNvPicPr>
          <p:nvPr/>
        </p:nvPicPr>
        <p:blipFill>
          <a:blip r:embed="rId3"/>
          <a:stretch>
            <a:fillRect/>
          </a:stretch>
        </p:blipFill>
        <p:spPr>
          <a:xfrm rot="21238776">
            <a:off x="908150" y="474370"/>
            <a:ext cx="4074400" cy="3049151"/>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5" name="Immagine 4">
            <a:extLst>
              <a:ext uri="{FF2B5EF4-FFF2-40B4-BE49-F238E27FC236}">
                <a16:creationId xmlns:a16="http://schemas.microsoft.com/office/drawing/2014/main" id="{E902C0FE-5F8B-4FA4-ACB3-35C5FBED0274}"/>
              </a:ext>
            </a:extLst>
          </p:cNvPr>
          <p:cNvPicPr>
            <a:picLocks noChangeAspect="1"/>
          </p:cNvPicPr>
          <p:nvPr/>
        </p:nvPicPr>
        <p:blipFill>
          <a:blip r:embed="rId4"/>
          <a:stretch>
            <a:fillRect/>
          </a:stretch>
        </p:blipFill>
        <p:spPr>
          <a:xfrm rot="748985">
            <a:off x="6993120" y="696459"/>
            <a:ext cx="4448648" cy="3049151"/>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6" name="Immagine 5">
            <a:extLst>
              <a:ext uri="{FF2B5EF4-FFF2-40B4-BE49-F238E27FC236}">
                <a16:creationId xmlns:a16="http://schemas.microsoft.com/office/drawing/2014/main" id="{01D43F2A-C15E-426A-ADBF-A9AAAFCDFA5A}"/>
              </a:ext>
            </a:extLst>
          </p:cNvPr>
          <p:cNvPicPr>
            <a:picLocks noChangeAspect="1"/>
          </p:cNvPicPr>
          <p:nvPr/>
        </p:nvPicPr>
        <p:blipFill rotWithShape="1">
          <a:blip r:embed="rId5"/>
          <a:srcRect l="7251"/>
          <a:stretch/>
        </p:blipFill>
        <p:spPr>
          <a:xfrm rot="623318">
            <a:off x="1215904" y="4030846"/>
            <a:ext cx="4074401" cy="2428146"/>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7" name="Immagine 6">
            <a:extLst>
              <a:ext uri="{FF2B5EF4-FFF2-40B4-BE49-F238E27FC236}">
                <a16:creationId xmlns:a16="http://schemas.microsoft.com/office/drawing/2014/main" id="{8FD6434D-55AA-42FD-B16E-4A9042626C1A}"/>
              </a:ext>
            </a:extLst>
          </p:cNvPr>
          <p:cNvPicPr>
            <a:picLocks noChangeAspect="1"/>
          </p:cNvPicPr>
          <p:nvPr/>
        </p:nvPicPr>
        <p:blipFill>
          <a:blip r:embed="rId6"/>
          <a:stretch>
            <a:fillRect/>
          </a:stretch>
        </p:blipFill>
        <p:spPr>
          <a:xfrm rot="21268139">
            <a:off x="6714463" y="4064152"/>
            <a:ext cx="4392970" cy="229022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8" name="Picture 2" descr="Risultati immagini per gma napoli">
            <a:extLst>
              <a:ext uri="{FF2B5EF4-FFF2-40B4-BE49-F238E27FC236}">
                <a16:creationId xmlns:a16="http://schemas.microsoft.com/office/drawing/2014/main" id="{F646F522-DC19-41CB-9490-D5467E356D9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83484" y="2221034"/>
            <a:ext cx="2621341" cy="26213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9" name="Titolo 1">
            <a:extLst>
              <a:ext uri="{FF2B5EF4-FFF2-40B4-BE49-F238E27FC236}">
                <a16:creationId xmlns:a16="http://schemas.microsoft.com/office/drawing/2014/main" id="{31F83914-55AC-46AB-9AF7-0D594865FD50}"/>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74315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accel="800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0" fill="hold"/>
                                        <p:tgtEl>
                                          <p:spTgt spid="3"/>
                                        </p:tgtEl>
                                        <p:attrNameLst>
                                          <p:attrName>ppt_x</p:attrName>
                                        </p:attrNameLst>
                                      </p:cBhvr>
                                      <p:tavLst>
                                        <p:tav tm="0">
                                          <p:val>
                                            <p:strVal val="#ppt_x"/>
                                          </p:val>
                                        </p:tav>
                                        <p:tav tm="100000">
                                          <p:val>
                                            <p:strVal val="#ppt_x"/>
                                          </p:val>
                                        </p:tav>
                                      </p:tavLst>
                                    </p:anim>
                                    <p:anim calcmode="lin" valueType="num">
                                      <p:cBhvr additive="base">
                                        <p:cTn id="13"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a:extLst>
              <a:ext uri="{FF2B5EF4-FFF2-40B4-BE49-F238E27FC236}">
                <a16:creationId xmlns:a16="http://schemas.microsoft.com/office/drawing/2014/main" id="{19652BFE-3A1C-48CE-B204-5AAEF5B609B2}"/>
              </a:ext>
            </a:extLst>
          </p:cNvPr>
          <p:cNvSpPr txBox="1">
            <a:spLocks/>
          </p:cNvSpPr>
          <p:nvPr/>
        </p:nvSpPr>
        <p:spPr>
          <a:xfrm>
            <a:off x="1110342" y="1606088"/>
            <a:ext cx="8957389" cy="392074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1000"/>
              </a:spcBef>
              <a:spcAft>
                <a:spcPts val="0"/>
              </a:spcAft>
              <a:buClrTx/>
              <a:buSzPct val="125000"/>
              <a:buFont typeface="Arial" panose="020B0604020202020204" pitchFamily="34" charset="0"/>
              <a:buNone/>
              <a:tabLst/>
              <a:defRPr/>
            </a:pPr>
            <a:r>
              <a:rPr kumimoji="0" lang="it-IT" b="0" i="0" u="none" strike="noStrike" kern="1200" cap="none" spc="0" normalizeH="0" baseline="0" noProof="0" dirty="0">
                <a:ln>
                  <a:noFill/>
                </a:ln>
                <a:solidFill>
                  <a:sysClr val="window" lastClr="FFFFFF"/>
                </a:solidFill>
                <a:effectLst/>
                <a:uLnTx/>
                <a:uFillTx/>
                <a:latin typeface="Arial Rounded MT Bold" panose="020F0704030504030204" pitchFamily="34" charset="0"/>
              </a:rPr>
              <a:t>Tutti noi diamo per scontato il diritto alla salute, al cibo, all’istruzione e alla sanità. E nonostante le immagini di povertà, abbiamo notato nei volti dei bambini dei sorrisi contagiosi ricchi di speranza in un futuro migliore. I video, le immagini, le parole vive dei volontari dell’associazione GMA ci hanno offerto degli spunti di riflessione in merito al ruolo e alle funzioni delle associazioni di volontariato e ai DIRITTI UMANI.</a:t>
            </a:r>
          </a:p>
        </p:txBody>
      </p:sp>
      <p:sp>
        <p:nvSpPr>
          <p:cNvPr id="3" name="Titolo 3">
            <a:extLst>
              <a:ext uri="{FF2B5EF4-FFF2-40B4-BE49-F238E27FC236}">
                <a16:creationId xmlns:a16="http://schemas.microsoft.com/office/drawing/2014/main" id="{35C0DF8A-776C-44EB-AA2C-A1097CAB889A}"/>
              </a:ext>
            </a:extLst>
          </p:cNvPr>
          <p:cNvSpPr txBox="1">
            <a:spLocks/>
          </p:cNvSpPr>
          <p:nvPr/>
        </p:nvSpPr>
        <p:spPr>
          <a:xfrm>
            <a:off x="468088" y="458812"/>
            <a:ext cx="9905998" cy="9863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it-IT" sz="3200" b="0" i="0" u="none" strike="noStrike" kern="1200" cap="all" spc="0" normalizeH="0" baseline="0" noProof="0" dirty="0">
                <a:ln>
                  <a:noFill/>
                </a:ln>
                <a:effectLst/>
                <a:uLnTx/>
                <a:uFillTx/>
                <a:latin typeface="Arial Rounded MT Bold" panose="020F0704030504030204" pitchFamily="34" charset="0"/>
              </a:rPr>
              <a:t>ESPERIENZA DEI VOLONTARI </a:t>
            </a:r>
            <a:r>
              <a:rPr kumimoji="0" lang="it-IT" sz="3200" b="0" i="0" u="none" strike="noStrike" kern="1200" cap="all" spc="0" normalizeH="0" baseline="0" noProof="0" dirty="0" err="1">
                <a:ln>
                  <a:noFill/>
                </a:ln>
                <a:effectLst/>
                <a:uLnTx/>
                <a:uFillTx/>
                <a:latin typeface="Arial Rounded MT Bold" panose="020F0704030504030204" pitchFamily="34" charset="0"/>
              </a:rPr>
              <a:t>DELla</a:t>
            </a:r>
            <a:r>
              <a:rPr kumimoji="0" lang="it-IT" sz="3200" b="0" i="0" u="none" strike="noStrike" kern="1200" cap="all" spc="0" normalizeH="0" baseline="0" noProof="0" dirty="0">
                <a:ln>
                  <a:noFill/>
                </a:ln>
                <a:effectLst/>
                <a:uLnTx/>
                <a:uFillTx/>
                <a:latin typeface="Arial Rounded MT Bold" panose="020F0704030504030204" pitchFamily="34" charset="0"/>
              </a:rPr>
              <a:t> GMA</a:t>
            </a:r>
          </a:p>
        </p:txBody>
      </p:sp>
      <p:pic>
        <p:nvPicPr>
          <p:cNvPr id="12290" name="Picture 2" descr="https://pbs.twimg.com/profile_banners/883983986/1399627904/1500x500">
            <a:extLst>
              <a:ext uri="{FF2B5EF4-FFF2-40B4-BE49-F238E27FC236}">
                <a16:creationId xmlns:a16="http://schemas.microsoft.com/office/drawing/2014/main" id="{3C6DCF62-766F-4101-92FC-4F588D621E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6646" y="4454331"/>
            <a:ext cx="6435012" cy="2145004"/>
          </a:xfrm>
          <a:prstGeom prst="rect">
            <a:avLst/>
          </a:prstGeom>
          <a:noFill/>
          <a:effectLst>
            <a:outerShdw blurRad="50800" dist="50800" dir="5400000" sx="73000" sy="73000" algn="ctr" rotWithShape="0">
              <a:srgbClr val="000000">
                <a:alpha val="43137"/>
              </a:srgbClr>
            </a:outerShdw>
            <a:softEdge rad="228600"/>
          </a:effectLst>
          <a:extLst>
            <a:ext uri="{909E8E84-426E-40DD-AFC4-6F175D3DCCD1}">
              <a14:hiddenFill xmlns:a14="http://schemas.microsoft.com/office/drawing/2010/main">
                <a:solidFill>
                  <a:srgbClr val="FFFFFF"/>
                </a:solidFill>
              </a14:hiddenFill>
            </a:ext>
          </a:extLst>
        </p:spPr>
      </p:pic>
      <p:sp>
        <p:nvSpPr>
          <p:cNvPr id="7" name="Titolo 1">
            <a:extLst>
              <a:ext uri="{FF2B5EF4-FFF2-40B4-BE49-F238E27FC236}">
                <a16:creationId xmlns:a16="http://schemas.microsoft.com/office/drawing/2014/main" id="{B6DA7353-F3DF-4261-8B6D-29F443A9B585}"/>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2736138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ppt_w</p:attrName>
                                        </p:attrNameLst>
                                      </p:cBhvr>
                                      <p:tavLst>
                                        <p:tav tm="0">
                                          <p:val>
                                            <p:fltVal val="0"/>
                                          </p:val>
                                        </p:tav>
                                        <p:tav tm="100000">
                                          <p:val>
                                            <p:strVal val="#ppt_w"/>
                                          </p:val>
                                        </p:tav>
                                      </p:tavLst>
                                    </p:anim>
                                    <p:anim calcmode="lin" valueType="num">
                                      <p:cBhvr>
                                        <p:cTn id="8" dur="1000" fill="hold"/>
                                        <p:tgtEl>
                                          <p:spTgt spid="12290"/>
                                        </p:tgtEl>
                                        <p:attrNameLst>
                                          <p:attrName>ppt_h</p:attrName>
                                        </p:attrNameLst>
                                      </p:cBhvr>
                                      <p:tavLst>
                                        <p:tav tm="0">
                                          <p:val>
                                            <p:fltVal val="0"/>
                                          </p:val>
                                        </p:tav>
                                        <p:tav tm="100000">
                                          <p:val>
                                            <p:strVal val="#ppt_h"/>
                                          </p:val>
                                        </p:tav>
                                      </p:tavLst>
                                    </p:anim>
                                    <p:anim calcmode="lin" valueType="num">
                                      <p:cBhvr>
                                        <p:cTn id="9" dur="1000" fill="hold"/>
                                        <p:tgtEl>
                                          <p:spTgt spid="12290"/>
                                        </p:tgtEl>
                                        <p:attrNameLst>
                                          <p:attrName>style.rotation</p:attrName>
                                        </p:attrNameLst>
                                      </p:cBhvr>
                                      <p:tavLst>
                                        <p:tav tm="0">
                                          <p:val>
                                            <p:fltVal val="90"/>
                                          </p:val>
                                        </p:tav>
                                        <p:tav tm="100000">
                                          <p:val>
                                            <p:fltVal val="0"/>
                                          </p:val>
                                        </p:tav>
                                      </p:tavLst>
                                    </p:anim>
                                    <p:animEffect transition="in" filter="fade">
                                      <p:cBhvr>
                                        <p:cTn id="10"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9EEA9588-5CD6-473F-BFC1-85480CAEB2A2}"/>
              </a:ext>
            </a:extLst>
          </p:cNvPr>
          <p:cNvSpPr txBox="1">
            <a:spLocks/>
          </p:cNvSpPr>
          <p:nvPr/>
        </p:nvSpPr>
        <p:spPr>
          <a:xfrm>
            <a:off x="864604" y="556882"/>
            <a:ext cx="9905998" cy="12005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it-IT" sz="3200" b="0" i="0" u="none" strike="noStrike" kern="1200" cap="all" spc="0" normalizeH="0" baseline="0" noProof="0" dirty="0">
                <a:ln>
                  <a:noFill/>
                </a:ln>
                <a:effectLst/>
                <a:uLnTx/>
                <a:uFillTx/>
                <a:latin typeface="Arial Rounded MT Bold" panose="020F0704030504030204" pitchFamily="34" charset="0"/>
              </a:rPr>
              <a:t>Associazione di volontariato</a:t>
            </a:r>
          </a:p>
        </p:txBody>
      </p:sp>
      <p:sp>
        <p:nvSpPr>
          <p:cNvPr id="5" name="Segnaposto contenuto 2">
            <a:extLst>
              <a:ext uri="{FF2B5EF4-FFF2-40B4-BE49-F238E27FC236}">
                <a16:creationId xmlns:a16="http://schemas.microsoft.com/office/drawing/2014/main" id="{D874207B-9164-4B67-98F2-C3935113463A}"/>
              </a:ext>
            </a:extLst>
          </p:cNvPr>
          <p:cNvSpPr txBox="1">
            <a:spLocks/>
          </p:cNvSpPr>
          <p:nvPr/>
        </p:nvSpPr>
        <p:spPr>
          <a:xfrm>
            <a:off x="842833" y="1915163"/>
            <a:ext cx="9905999" cy="432390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it-IT" sz="28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Il volontariato è un’attività di aiuto </a:t>
            </a:r>
            <a:r>
              <a:rPr kumimoji="0" lang="it-IT" sz="2800" b="0" i="0" u="none" strike="noStrike" kern="1200" cap="none" spc="0" normalizeH="0" baseline="0" noProof="0" dirty="0">
                <a:ln>
                  <a:noFill/>
                </a:ln>
                <a:solidFill>
                  <a:srgbClr val="FFFF00"/>
                </a:solidFill>
                <a:effectLst/>
                <a:uLnTx/>
                <a:uFillTx/>
                <a:latin typeface="Arial Rounded MT Bold" panose="020F0704030504030204" pitchFamily="34" charset="0"/>
              </a:rPr>
              <a:t>gratuito</a:t>
            </a:r>
            <a:r>
              <a:rPr kumimoji="0" lang="it-IT" sz="2800" b="0" i="0" u="none" strike="noStrike" kern="1200" cap="none" spc="0" normalizeH="0" baseline="0" noProof="0" dirty="0">
                <a:ln>
                  <a:noFill/>
                </a:ln>
                <a:solidFill>
                  <a:srgbClr val="FF0000"/>
                </a:solidFill>
                <a:effectLst/>
                <a:uLnTx/>
                <a:uFillTx/>
                <a:latin typeface="Arial Rounded MT Bold" panose="020F0704030504030204" pitchFamily="34" charset="0"/>
              </a:rPr>
              <a:t> </a:t>
            </a:r>
            <a:r>
              <a:rPr kumimoji="0" lang="it-IT" sz="28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e spontaneo verso persone in condizioni di </a:t>
            </a:r>
            <a:r>
              <a:rPr kumimoji="0" lang="it-IT" sz="2800" b="0" i="0" u="none" strike="noStrike" kern="1200" cap="none" spc="0" normalizeH="0" baseline="0" noProof="0" dirty="0">
                <a:ln>
                  <a:noFill/>
                </a:ln>
                <a:solidFill>
                  <a:srgbClr val="FFFF00"/>
                </a:solidFill>
                <a:effectLst/>
                <a:uLnTx/>
                <a:uFillTx/>
                <a:latin typeface="Arial Rounded MT Bold" panose="020F0704030504030204" pitchFamily="34" charset="0"/>
              </a:rPr>
              <a:t>indigenza</a:t>
            </a:r>
            <a:r>
              <a:rPr kumimoji="0" lang="it-IT" sz="2800" b="0" i="0" u="none" strike="noStrike" kern="1200" cap="none" spc="0" normalizeH="0" baseline="0" noProof="0" dirty="0">
                <a:ln>
                  <a:noFill/>
                </a:ln>
                <a:effectLst/>
                <a:uLnTx/>
                <a:uFillTx/>
                <a:latin typeface="Arial Rounded MT Bold" panose="020F0704030504030204" pitchFamily="34" charset="0"/>
              </a:rPr>
              <a:t>,</a:t>
            </a:r>
            <a:r>
              <a:rPr kumimoji="0" lang="it-IT" sz="28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 che necessitano di assistenza  per fronteggiare emergenze. Il volontariato  presta opera e mezzi nell’interesse collettivo,  attraverso associazioni costituite per specifici scopi benefici.</a:t>
            </a:r>
          </a:p>
          <a:p>
            <a:pPr marL="0" marR="0" lvl="0" indent="0" algn="just"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it-IT" sz="28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L’Italia è un paese dove un gran numero di cittadini pratica volontariato in varie forme: secondo l’</a:t>
            </a:r>
            <a:r>
              <a:rPr kumimoji="0" lang="it-IT" sz="2800" b="0" i="0" u="none" strike="noStrike" kern="1200" cap="none" spc="0" normalizeH="0" baseline="0" noProof="0" dirty="0">
                <a:ln>
                  <a:noFill/>
                </a:ln>
                <a:solidFill>
                  <a:srgbClr val="FFFF00"/>
                </a:solidFill>
                <a:effectLst/>
                <a:uLnTx/>
                <a:uFillTx/>
                <a:latin typeface="Arial Rounded MT Bold" panose="020F0704030504030204" pitchFamily="34" charset="0"/>
              </a:rPr>
              <a:t>ISTAT</a:t>
            </a:r>
            <a:r>
              <a:rPr kumimoji="0" lang="it-IT" sz="28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 il numero di volontari stimato in Italia è di 6,63 milioni di persone.</a:t>
            </a:r>
          </a:p>
        </p:txBody>
      </p:sp>
      <p:sp>
        <p:nvSpPr>
          <p:cNvPr id="6" name="Titolo 1">
            <a:extLst>
              <a:ext uri="{FF2B5EF4-FFF2-40B4-BE49-F238E27FC236}">
                <a16:creationId xmlns:a16="http://schemas.microsoft.com/office/drawing/2014/main" id="{A67AB6BC-D42C-4C65-B97E-40FD7BCCF54A}"/>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764448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19A7A8F7-026C-492B-AADC-DE68AD12F011}"/>
              </a:ext>
            </a:extLst>
          </p:cNvPr>
          <p:cNvSpPr txBox="1">
            <a:spLocks/>
          </p:cNvSpPr>
          <p:nvPr/>
        </p:nvSpPr>
        <p:spPr>
          <a:xfrm>
            <a:off x="524776" y="2421293"/>
            <a:ext cx="4383125" cy="201541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cap="all"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5400" b="0" i="0" u="none" strike="noStrike" kern="1200" cap="all" spc="0" normalizeH="0" baseline="0" noProof="0" dirty="0">
                <a:ln>
                  <a:noFill/>
                </a:ln>
                <a:solidFill>
                  <a:sysClr val="window" lastClr="FFFFFF"/>
                </a:solidFill>
                <a:effectLst/>
                <a:uLnTx/>
                <a:uFillTx/>
                <a:latin typeface="Arial Rounded MT Bold" panose="020F0704030504030204" pitchFamily="34" charset="0"/>
              </a:rPr>
              <a:t>Eleanor Roosevelt </a:t>
            </a:r>
          </a:p>
        </p:txBody>
      </p:sp>
      <p:pic>
        <p:nvPicPr>
          <p:cNvPr id="10242" name="Picture 2" descr="Risultati immagini per Eleanor Roosevelt">
            <a:extLst>
              <a:ext uri="{FF2B5EF4-FFF2-40B4-BE49-F238E27FC236}">
                <a16:creationId xmlns:a16="http://schemas.microsoft.com/office/drawing/2014/main" id="{E4266D24-6AFE-4777-BB95-C5226FE192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3175" y="1769026"/>
            <a:ext cx="7162800" cy="40290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itolo 1">
            <a:extLst>
              <a:ext uri="{FF2B5EF4-FFF2-40B4-BE49-F238E27FC236}">
                <a16:creationId xmlns:a16="http://schemas.microsoft.com/office/drawing/2014/main" id="{8A1627D1-7281-40A1-B0E2-A47A7E91FB47}"/>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117246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500"/>
                                  </p:stCondLst>
                                  <p:childTnLst>
                                    <p:set>
                                      <p:cBhvr>
                                        <p:cTn id="6" dur="1" fill="hold">
                                          <p:stCondLst>
                                            <p:cond delay="0"/>
                                          </p:stCondLst>
                                        </p:cTn>
                                        <p:tgtEl>
                                          <p:spTgt spid="10242"/>
                                        </p:tgtEl>
                                        <p:attrNameLst>
                                          <p:attrName>style.visibility</p:attrName>
                                        </p:attrNameLst>
                                      </p:cBhvr>
                                      <p:to>
                                        <p:strVal val="visible"/>
                                      </p:to>
                                    </p:set>
                                    <p:animEffect transition="in" filter="fade">
                                      <p:cBhvr>
                                        <p:cTn id="7" dur="55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1000" autoRev="1" fill="hold">
                                          <p:stCondLst>
                                            <p:cond delay="0"/>
                                          </p:stCondLst>
                                        </p:cTn>
                                        <p:tgtEl>
                                          <p:spTgt spid="3"/>
                                        </p:tgtEl>
                                        <p:attrNameLst>
                                          <p:attrName>ppt_w</p:attrName>
                                        </p:attrNameLst>
                                      </p:cBhvr>
                                    </p:anim>
                                    <p:anim by="(#ppt_w*0.50)" calcmode="lin" valueType="num">
                                      <p:cBhvr>
                                        <p:cTn id="13" dur="1000" decel="50000" autoRev="1" fill="hold">
                                          <p:stCondLst>
                                            <p:cond delay="0"/>
                                          </p:stCondLst>
                                        </p:cTn>
                                        <p:tgtEl>
                                          <p:spTgt spid="3"/>
                                        </p:tgtEl>
                                        <p:attrNameLst>
                                          <p:attrName>ppt_x</p:attrName>
                                        </p:attrNameLst>
                                      </p:cBhvr>
                                    </p:anim>
                                    <p:anim from="(-#ppt_h/2)" to="(#ppt_y)" calcmode="lin" valueType="num">
                                      <p:cBhvr>
                                        <p:cTn id="14" dur="2000" fill="hold">
                                          <p:stCondLst>
                                            <p:cond delay="0"/>
                                          </p:stCondLst>
                                        </p:cTn>
                                        <p:tgtEl>
                                          <p:spTgt spid="3"/>
                                        </p:tgtEl>
                                        <p:attrNameLst>
                                          <p:attrName>ppt_y</p:attrName>
                                        </p:attrNameLst>
                                      </p:cBhvr>
                                    </p:anim>
                                    <p:animRot by="21600000">
                                      <p:cBhvr>
                                        <p:cTn id="15" dur="20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D71731C-2B7F-4364-B93A-03228DC438A9}"/>
              </a:ext>
            </a:extLst>
          </p:cNvPr>
          <p:cNvSpPr txBox="1">
            <a:spLocks/>
          </p:cNvSpPr>
          <p:nvPr/>
        </p:nvSpPr>
        <p:spPr>
          <a:xfrm>
            <a:off x="239166" y="687220"/>
            <a:ext cx="6786785" cy="2980677"/>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Pct val="125000"/>
              <a:buNone/>
              <a:tabLst/>
              <a:defRPr/>
            </a:pPr>
            <a:r>
              <a:rPr kumimoji="0" lang="en-US" sz="2000" b="1" i="0" u="none" strike="noStrike" kern="120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Rounded MT Bold" panose="020F0704030504030204" pitchFamily="34" charset="0"/>
              </a:rPr>
              <a:t>Anna Eleanor Roosevelt  </a:t>
            </a:r>
            <a:r>
              <a:rPr kumimoji="0" lang="en-US" sz="2000" b="0" i="0" u="none" strike="noStrike" kern="1200" cap="none" spc="0" normalizeH="0" baseline="0" noProof="0" dirty="0" err="1">
                <a:ln>
                  <a:noFill/>
                </a:ln>
                <a:solidFill>
                  <a:sysClr val="window" lastClr="FFFFFF"/>
                </a:solidFill>
                <a:effectLst/>
                <a:uLnTx/>
                <a:uFillTx/>
                <a:latin typeface="Arial Rounded MT Bold" panose="020F0704030504030204" pitchFamily="34" charset="0"/>
              </a:rPr>
              <a:t>nacque</a:t>
            </a:r>
            <a:r>
              <a:rPr kumimoji="0" lang="en-US" sz="20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 a New York </a:t>
            </a:r>
            <a:r>
              <a:rPr kumimoji="0" lang="en-US" sz="2000" b="0" i="0" u="none" strike="noStrike" kern="1200" cap="none" spc="0" normalizeH="0" baseline="0" noProof="0" dirty="0" err="1">
                <a:ln>
                  <a:noFill/>
                </a:ln>
                <a:solidFill>
                  <a:sysClr val="window" lastClr="FFFFFF"/>
                </a:solidFill>
                <a:effectLst/>
                <a:uLnTx/>
                <a:uFillTx/>
                <a:latin typeface="Arial Rounded MT Bold" panose="020F0704030504030204" pitchFamily="34" charset="0"/>
              </a:rPr>
              <a:t>nel</a:t>
            </a:r>
            <a:r>
              <a:rPr kumimoji="0" lang="en-US" sz="20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 </a:t>
            </a:r>
            <a:r>
              <a:rPr kumimoji="0" lang="it-IT" sz="20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1884 da una famiglia benestante statunitense.</a:t>
            </a:r>
          </a:p>
          <a:p>
            <a:pPr marL="0" marR="0" lvl="0" indent="0" algn="just" defTabSz="914400" rtl="0" eaLnBrk="1" fontAlgn="auto" latinLnBrk="0" hangingPunct="1">
              <a:lnSpc>
                <a:spcPct val="120000"/>
              </a:lnSpc>
              <a:spcBef>
                <a:spcPts val="1000"/>
              </a:spcBef>
              <a:spcAft>
                <a:spcPts val="0"/>
              </a:spcAft>
              <a:buClrTx/>
              <a:buSzPct val="125000"/>
              <a:buNone/>
              <a:tabLst/>
              <a:defRPr/>
            </a:pPr>
            <a:r>
              <a:rPr kumimoji="0" lang="it-IT" sz="20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Nel 1905 Eleanor sposò l’allora esordiente uomo politico Franklin Delano Roosevelt e grazie a lui Eleanor   si immerse completamente nelle attività di servizio pubblico.</a:t>
            </a:r>
          </a:p>
        </p:txBody>
      </p:sp>
      <p:pic>
        <p:nvPicPr>
          <p:cNvPr id="5" name="Picture 3">
            <a:extLst>
              <a:ext uri="{FF2B5EF4-FFF2-40B4-BE49-F238E27FC236}">
                <a16:creationId xmlns:a16="http://schemas.microsoft.com/office/drawing/2014/main" id="{46B76713-15CD-4E52-8BDE-BA8A67DC72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5152" y="687220"/>
            <a:ext cx="2825276" cy="2631610"/>
          </a:xfrm>
          <a:prstGeom prst="rect">
            <a:avLst/>
          </a:prstGeom>
          <a:solidFill>
            <a:srgbClr val="FFFFFF">
              <a:shade val="85000"/>
            </a:srgbClr>
          </a:solidFill>
          <a:ln w="88900" cap="sq">
            <a:solidFill>
              <a:srgbClr val="FFFFFF"/>
            </a:solidFill>
            <a:miter lim="800000"/>
          </a:ln>
          <a:effectLst>
            <a:outerShdw blurRad="50800" dist="38100" sx="103000" sy="103000" algn="t" rotWithShape="0">
              <a:schemeClr val="bg1">
                <a:alpha val="70000"/>
              </a:schemeClr>
            </a:outerShdw>
          </a:effectLst>
          <a:scene3d>
            <a:camera prst="orthographicFront"/>
            <a:lightRig rig="twoPt" dir="t">
              <a:rot lat="0" lon="0" rev="7200000"/>
            </a:lightRig>
          </a:scene3d>
          <a:sp3d>
            <a:bevelT w="25400" h="19050"/>
            <a:contourClr>
              <a:srgbClr val="FFFFFF"/>
            </a:contourClr>
          </a:sp3d>
          <a:extLst/>
        </p:spPr>
      </p:pic>
      <p:pic>
        <p:nvPicPr>
          <p:cNvPr id="6" name="Picture 2" descr="Risultati immagini per Eleanor Roosevelt">
            <a:extLst>
              <a:ext uri="{FF2B5EF4-FFF2-40B4-BE49-F238E27FC236}">
                <a16:creationId xmlns:a16="http://schemas.microsoft.com/office/drawing/2014/main" id="{68060627-881C-4E92-BE5C-2267387BD3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790" y="3800952"/>
            <a:ext cx="2764745" cy="2574283"/>
          </a:xfrm>
          <a:prstGeom prst="rect">
            <a:avLst/>
          </a:prstGeom>
          <a:solidFill>
            <a:srgbClr val="FFFFFF">
              <a:shade val="85000"/>
            </a:srgbClr>
          </a:solidFill>
          <a:ln w="88900" cap="sq">
            <a:solidFill>
              <a:srgbClr val="FFFFFF"/>
            </a:solidFill>
            <a:miter lim="800000"/>
          </a:ln>
          <a:effectLst>
            <a:outerShdw blurRad="50800" dist="38100" sx="103000" sy="103000" algn="t" rotWithShape="0">
              <a:schemeClr val="bg1">
                <a:alpha val="70000"/>
              </a:schemeClr>
            </a:outerShdw>
          </a:effectLst>
          <a:scene3d>
            <a:camera prst="orthographicFront"/>
            <a:lightRig rig="twoPt" dir="t">
              <a:rot lat="0" lon="0" rev="7200000"/>
            </a:lightRig>
          </a:scene3d>
          <a:sp3d>
            <a:bevelT w="25400" h="19050"/>
            <a:contourClr>
              <a:srgbClr val="FFFFFF"/>
            </a:contourClr>
          </a:sp3d>
          <a:extLst/>
        </p:spPr>
      </p:pic>
      <p:pic>
        <p:nvPicPr>
          <p:cNvPr id="8" name="Picture 2" descr="Immagine correlata">
            <a:extLst>
              <a:ext uri="{FF2B5EF4-FFF2-40B4-BE49-F238E27FC236}">
                <a16:creationId xmlns:a16="http://schemas.microsoft.com/office/drawing/2014/main" id="{C8453DE4-8250-4290-9013-95BFA82FEB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80939" y="3318830"/>
            <a:ext cx="2729809" cy="3056405"/>
          </a:xfrm>
          <a:prstGeom prst="rect">
            <a:avLst/>
          </a:prstGeom>
          <a:solidFill>
            <a:srgbClr val="FFFFFF">
              <a:shade val="85000"/>
            </a:srgbClr>
          </a:solidFill>
          <a:ln w="88900" cap="sq">
            <a:solidFill>
              <a:srgbClr val="FFFFFF"/>
            </a:solidFill>
            <a:miter lim="800000"/>
          </a:ln>
          <a:effectLst>
            <a:outerShdw blurRad="50800" dist="38100" sx="103000" sy="103000" algn="t" rotWithShape="0">
              <a:schemeClr val="bg1">
                <a:alpha val="70000"/>
              </a:schemeClr>
            </a:outerShdw>
          </a:effectLst>
          <a:scene3d>
            <a:camera prst="orthographicFront"/>
            <a:lightRig rig="twoPt" dir="t">
              <a:rot lat="0" lon="0" rev="7200000"/>
            </a:lightRig>
          </a:scene3d>
          <a:sp3d>
            <a:bevelT w="25400" h="19050"/>
            <a:contourClr>
              <a:srgbClr val="FFFFFF"/>
            </a:contourClr>
          </a:sp3d>
          <a:extLst/>
        </p:spPr>
      </p:pic>
      <p:pic>
        <p:nvPicPr>
          <p:cNvPr id="9218" name="Picture 2" descr="Immagine correlata">
            <a:extLst>
              <a:ext uri="{FF2B5EF4-FFF2-40B4-BE49-F238E27FC236}">
                <a16:creationId xmlns:a16="http://schemas.microsoft.com/office/drawing/2014/main" id="{F55241F8-63A6-4C40-97D1-B308E3C460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55152" y="3800952"/>
            <a:ext cx="3829731" cy="2551144"/>
          </a:xfrm>
          <a:prstGeom prst="rect">
            <a:avLst/>
          </a:prstGeom>
          <a:solidFill>
            <a:srgbClr val="FFFFFF">
              <a:shade val="85000"/>
            </a:srgbClr>
          </a:solidFill>
          <a:ln w="88900" cap="sq">
            <a:solidFill>
              <a:srgbClr val="FFFFFF"/>
            </a:solidFill>
            <a:miter lim="800000"/>
          </a:ln>
          <a:effectLst>
            <a:outerShdw blurRad="50800" dist="38100" sx="103000" sy="103000" algn="t" rotWithShape="0">
              <a:schemeClr val="bg1">
                <a:alpha val="70000"/>
              </a:schemeClr>
            </a:outerShdw>
          </a:effectLst>
          <a:scene3d>
            <a:camera prst="orthographicFront"/>
            <a:lightRig rig="twoPt" dir="t">
              <a:rot lat="0" lon="0" rev="7200000"/>
            </a:lightRig>
          </a:scene3d>
          <a:sp3d>
            <a:bevelT w="25400" h="19050"/>
            <a:contourClr>
              <a:srgbClr val="FFFFFF"/>
            </a:contourClr>
          </a:sp3d>
          <a:extLst/>
        </p:spPr>
      </p:pic>
      <p:sp>
        <p:nvSpPr>
          <p:cNvPr id="9" name="Titolo 1">
            <a:extLst>
              <a:ext uri="{FF2B5EF4-FFF2-40B4-BE49-F238E27FC236}">
                <a16:creationId xmlns:a16="http://schemas.microsoft.com/office/drawing/2014/main" id="{6922CBB6-27F9-46A5-80E6-3B755B508E73}"/>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1319493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218"/>
                                        </p:tgtEl>
                                        <p:attrNameLst>
                                          <p:attrName>style.visibility</p:attrName>
                                        </p:attrNameLst>
                                      </p:cBhvr>
                                      <p:to>
                                        <p:strVal val="visible"/>
                                      </p:to>
                                    </p:set>
                                    <p:anim calcmode="lin" valueType="num">
                                      <p:cBhvr additive="base">
                                        <p:cTn id="37" dur="500" fill="hold"/>
                                        <p:tgtEl>
                                          <p:spTgt spid="9218"/>
                                        </p:tgtEl>
                                        <p:attrNameLst>
                                          <p:attrName>ppt_x</p:attrName>
                                        </p:attrNameLst>
                                      </p:cBhvr>
                                      <p:tavLst>
                                        <p:tav tm="0">
                                          <p:val>
                                            <p:strVal val="#ppt_x"/>
                                          </p:val>
                                        </p:tav>
                                        <p:tav tm="100000">
                                          <p:val>
                                            <p:strVal val="#ppt_x"/>
                                          </p:val>
                                        </p:tav>
                                      </p:tavLst>
                                    </p:anim>
                                    <p:anim calcmode="lin" valueType="num">
                                      <p:cBhvr additive="base">
                                        <p:cTn id="3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contenuto 2">
            <a:extLst>
              <a:ext uri="{FF2B5EF4-FFF2-40B4-BE49-F238E27FC236}">
                <a16:creationId xmlns:a16="http://schemas.microsoft.com/office/drawing/2014/main" id="{7F24D6E6-C746-429E-81CF-B0832A337DE0}"/>
              </a:ext>
            </a:extLst>
          </p:cNvPr>
          <p:cNvSpPr txBox="1">
            <a:spLocks/>
          </p:cNvSpPr>
          <p:nvPr/>
        </p:nvSpPr>
        <p:spPr>
          <a:xfrm>
            <a:off x="4217639" y="1170993"/>
            <a:ext cx="7485027" cy="4697962"/>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it-IT" b="0" i="0" u="none" strike="noStrike" kern="120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Rounded MT Bold" panose="020F0704030504030204" pitchFamily="34" charset="0"/>
              </a:rPr>
              <a:t>Nel 1933 Eleanor diventò first lady , era già profondamente coinvolta in questioni riguardanti i diritti umani e la giustizia sociale.</a:t>
            </a:r>
          </a:p>
          <a:p>
            <a:pPr marL="0" marR="0" lvl="0" indent="0" algn="just"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it-IT" b="0" i="0" u="none" strike="noStrike" kern="120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Rounded MT Bold" panose="020F0704030504030204" pitchFamily="34" charset="0"/>
              </a:rPr>
              <a:t>Continuò la sua opera nell’interesse del popolo, sostenne l’ottenimento di pari diritti per le donne, per </a:t>
            </a:r>
            <a:r>
              <a:rPr kumimoji="0" lang="it-IT"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rial Rounded MT Bold" panose="020F0704030504030204" pitchFamily="34" charset="0"/>
              </a:rPr>
              <a:t>gli afroamericani </a:t>
            </a:r>
            <a:r>
              <a:rPr kumimoji="0" lang="it-IT" b="0" i="0" u="none" strike="noStrike" kern="120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Rounded MT Bold" panose="020F0704030504030204" pitchFamily="34" charset="0"/>
              </a:rPr>
              <a:t>e per i lavoratori nel periodo della Grande Depressione. Eleanor aiutò pubblicamente </a:t>
            </a:r>
            <a:r>
              <a:rPr kumimoji="0" lang="it-IT"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rial Rounded MT Bold" panose="020F0704030504030204" pitchFamily="34" charset="0"/>
              </a:rPr>
              <a:t>Marian Anderson</a:t>
            </a:r>
            <a:r>
              <a:rPr kumimoji="0" lang="it-IT" b="0" i="0" u="none" strike="noStrike" kern="120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Arial Rounded MT Bold" panose="020F0704030504030204" pitchFamily="34" charset="0"/>
              </a:rPr>
              <a:t>, quando nel 1939 alla cantante di colore venne negata l’esibizione a causa del colore della sua pelle.</a:t>
            </a:r>
          </a:p>
        </p:txBody>
      </p:sp>
      <p:pic>
        <p:nvPicPr>
          <p:cNvPr id="8" name="Picture 3">
            <a:extLst>
              <a:ext uri="{FF2B5EF4-FFF2-40B4-BE49-F238E27FC236}">
                <a16:creationId xmlns:a16="http://schemas.microsoft.com/office/drawing/2014/main" id="{6678C67A-E497-4616-BA7F-D60DE426CD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601" y="774440"/>
            <a:ext cx="3194372" cy="2509935"/>
          </a:xfrm>
          <a:prstGeom prst="rect">
            <a:avLst/>
          </a:prstGeom>
          <a:solidFill>
            <a:srgbClr val="FFFFFF">
              <a:shade val="85000"/>
            </a:srgbClr>
          </a:solidFill>
          <a:ln w="88900" cap="sq">
            <a:solidFill>
              <a:srgbClr val="FFFFFF"/>
            </a:solidFill>
            <a:miter lim="800000"/>
          </a:ln>
          <a:effectLst>
            <a:outerShdw blurRad="50800" dist="38100" sx="103000" sy="103000" algn="t" rotWithShape="0">
              <a:schemeClr val="bg1">
                <a:alpha val="70000"/>
              </a:schemeClr>
            </a:outerShdw>
          </a:effectLst>
          <a:scene3d>
            <a:camera prst="orthographicFront"/>
            <a:lightRig rig="twoPt" dir="t">
              <a:rot lat="0" lon="0" rev="7200000"/>
            </a:lightRig>
          </a:scene3d>
          <a:sp3d>
            <a:bevelT w="25400" h="19050"/>
            <a:contourClr>
              <a:srgbClr val="FFFFFF"/>
            </a:contourClr>
          </a:sp3d>
          <a:extLst/>
        </p:spPr>
      </p:pic>
      <p:pic>
        <p:nvPicPr>
          <p:cNvPr id="9" name="Immagine 8">
            <a:extLst>
              <a:ext uri="{FF2B5EF4-FFF2-40B4-BE49-F238E27FC236}">
                <a16:creationId xmlns:a16="http://schemas.microsoft.com/office/drawing/2014/main" id="{DD338650-C8A2-4812-95B1-FB85FEB594D7}"/>
              </a:ext>
            </a:extLst>
          </p:cNvPr>
          <p:cNvPicPr>
            <a:picLocks noChangeAspect="1"/>
          </p:cNvPicPr>
          <p:nvPr/>
        </p:nvPicPr>
        <p:blipFill>
          <a:blip r:embed="rId4"/>
          <a:stretch>
            <a:fillRect/>
          </a:stretch>
        </p:blipFill>
        <p:spPr>
          <a:xfrm>
            <a:off x="722601" y="3647853"/>
            <a:ext cx="3237257" cy="2767824"/>
          </a:xfrm>
          <a:prstGeom prst="rect">
            <a:avLst/>
          </a:prstGeom>
          <a:solidFill>
            <a:srgbClr val="FFFFFF">
              <a:shade val="85000"/>
            </a:srgbClr>
          </a:solidFill>
          <a:ln w="88900" cap="sq">
            <a:solidFill>
              <a:srgbClr val="FFFFFF"/>
            </a:solidFill>
            <a:miter lim="800000"/>
          </a:ln>
          <a:effectLst>
            <a:outerShdw blurRad="50800" dist="38100" sx="103000" sy="103000" algn="t" rotWithShape="0">
              <a:schemeClr val="bg1">
                <a:alpha val="70000"/>
              </a:schemeClr>
            </a:outerShdw>
          </a:effectLst>
          <a:scene3d>
            <a:camera prst="orthographicFront"/>
            <a:lightRig rig="twoPt" dir="t">
              <a:rot lat="0" lon="0" rev="7200000"/>
            </a:lightRig>
          </a:scene3d>
          <a:sp3d>
            <a:bevelT w="25400" h="19050"/>
            <a:contourClr>
              <a:srgbClr val="FFFFFF"/>
            </a:contourClr>
          </a:sp3d>
        </p:spPr>
      </p:pic>
      <p:sp>
        <p:nvSpPr>
          <p:cNvPr id="10" name="Titolo 1">
            <a:extLst>
              <a:ext uri="{FF2B5EF4-FFF2-40B4-BE49-F238E27FC236}">
                <a16:creationId xmlns:a16="http://schemas.microsoft.com/office/drawing/2014/main" id="{8B875555-BA9A-45F7-AC53-F552C8C07414}"/>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417193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68D3617-E527-4AFC-BB19-33A0CBA11E07}"/>
              </a:ext>
            </a:extLst>
          </p:cNvPr>
          <p:cNvSpPr>
            <a:spLocks noGrp="1"/>
          </p:cNvSpPr>
          <p:nvPr>
            <p:ph idx="1"/>
          </p:nvPr>
        </p:nvSpPr>
        <p:spPr>
          <a:xfrm>
            <a:off x="107975" y="853751"/>
            <a:ext cx="9595861" cy="2575249"/>
          </a:xfrm>
        </p:spPr>
        <p:txBody>
          <a:bodyPr>
            <a:normAutofit/>
          </a:bodyPr>
          <a:lstStyle/>
          <a:p>
            <a:pPr marL="0" indent="0" algn="just">
              <a:buNone/>
            </a:pPr>
            <a:r>
              <a:rPr lang="it-IT" sz="2400" dirty="0">
                <a:latin typeface="Arial Rounded MT Bold" panose="020F0704030504030204" pitchFamily="34" charset="0"/>
              </a:rPr>
              <a:t>Nel 1946, Eleanor fu nominata delegato presso le Nazioni Unite dal Presidente Harry Truman. In qualità di capo della Commissione per i Diritti Umani, Eleanor Roosevelt svolse un ruolo molto importante nella formulazione della Dichiarazione Universale dei Diritti Umani.</a:t>
            </a:r>
          </a:p>
        </p:txBody>
      </p:sp>
      <p:pic>
        <p:nvPicPr>
          <p:cNvPr id="5" name="Picture 2">
            <a:extLst>
              <a:ext uri="{FF2B5EF4-FFF2-40B4-BE49-F238E27FC236}">
                <a16:creationId xmlns:a16="http://schemas.microsoft.com/office/drawing/2014/main" id="{490CD413-56C7-4554-8035-85B0A91D67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1139" y="3429000"/>
            <a:ext cx="3422748" cy="2738198"/>
          </a:xfrm>
          <a:prstGeom prst="rect">
            <a:avLst/>
          </a:prstGeom>
          <a:solidFill>
            <a:srgbClr val="FFFFFF">
              <a:shade val="85000"/>
            </a:srgbClr>
          </a:solidFill>
          <a:ln w="88900" cap="sq">
            <a:solidFill>
              <a:srgbClr val="FFFFFF"/>
            </a:solidFill>
            <a:miter lim="800000"/>
          </a:ln>
          <a:effectLst>
            <a:outerShdw blurRad="50800" dist="38100" sx="103000" sy="103000" algn="t" rotWithShape="0">
              <a:schemeClr val="bg1">
                <a:alpha val="70000"/>
              </a:schemeClr>
            </a:outerShdw>
          </a:effectLst>
          <a:scene3d>
            <a:camera prst="orthographicFront"/>
            <a:lightRig rig="twoPt" dir="t">
              <a:rot lat="0" lon="0" rev="7200000"/>
            </a:lightRig>
          </a:scene3d>
          <a:sp3d>
            <a:bevelT w="25400" h="19050"/>
            <a:contourClr>
              <a:srgbClr val="FFFFFF"/>
            </a:contourClr>
          </a:sp3d>
          <a:extLst/>
        </p:spPr>
      </p:pic>
      <p:pic>
        <p:nvPicPr>
          <p:cNvPr id="6" name="Picture 4" descr="Immagine correlata">
            <a:extLst>
              <a:ext uri="{FF2B5EF4-FFF2-40B4-BE49-F238E27FC236}">
                <a16:creationId xmlns:a16="http://schemas.microsoft.com/office/drawing/2014/main" id="{83A933E4-B94B-4138-9986-C9F1E17E511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80739" y="3036869"/>
            <a:ext cx="4619848" cy="3442248"/>
          </a:xfrm>
          <a:prstGeom prst="rect">
            <a:avLst/>
          </a:prstGeom>
          <a:solidFill>
            <a:srgbClr val="FFFFFF">
              <a:shade val="85000"/>
            </a:srgbClr>
          </a:solidFill>
          <a:ln w="88900" cap="sq">
            <a:solidFill>
              <a:srgbClr val="FFFFFF"/>
            </a:solidFill>
            <a:miter lim="800000"/>
          </a:ln>
          <a:effectLst>
            <a:outerShdw blurRad="50800" dist="38100" sx="103000" sy="103000" algn="t" rotWithShape="0">
              <a:schemeClr val="bg1">
                <a:alpha val="70000"/>
              </a:schemeClr>
            </a:outerShdw>
          </a:effectLst>
          <a:scene3d>
            <a:camera prst="orthographicFront"/>
            <a:lightRig rig="twoPt" dir="t">
              <a:rot lat="0" lon="0" rev="7200000"/>
            </a:lightRig>
          </a:scene3d>
          <a:sp3d>
            <a:bevelT w="25400" h="19050"/>
            <a:contourClr>
              <a:srgbClr val="FFFFFF"/>
            </a:contourClr>
          </a:sp3d>
          <a:extLst/>
        </p:spPr>
      </p:pic>
      <p:sp>
        <p:nvSpPr>
          <p:cNvPr id="7" name="Titolo 1">
            <a:extLst>
              <a:ext uri="{FF2B5EF4-FFF2-40B4-BE49-F238E27FC236}">
                <a16:creationId xmlns:a16="http://schemas.microsoft.com/office/drawing/2014/main" id="{B9B710CE-536E-49C4-9378-F62A3E85C1FA}"/>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306966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13F6AF3-D410-496B-9316-476339A38F0F}"/>
              </a:ext>
            </a:extLst>
          </p:cNvPr>
          <p:cNvSpPr txBox="1">
            <a:spLocks/>
          </p:cNvSpPr>
          <p:nvPr/>
        </p:nvSpPr>
        <p:spPr>
          <a:xfrm>
            <a:off x="466800" y="1548882"/>
            <a:ext cx="7361584" cy="408680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it-IT"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rial Rounded MT Bold" panose="020F0704030504030204" pitchFamily="34" charset="0"/>
              </a:rPr>
              <a:t>La Dichiarazione Universale dei Diritti Umani</a:t>
            </a:r>
            <a:r>
              <a:rPr kumimoji="0" lang="it-IT" b="0" i="0" u="none" strike="noStrike" kern="1200" cap="none" spc="0" normalizeH="0" baseline="0" noProof="0" dirty="0">
                <a:ln>
                  <a:noFill/>
                </a:ln>
                <a:solidFill>
                  <a:sysClr val="window" lastClr="FFFFFF"/>
                </a:solidFill>
                <a:effectLst/>
                <a:uLnTx/>
                <a:uFillTx/>
                <a:latin typeface="Arial Rounded MT Bold" panose="020F0704030504030204" pitchFamily="34" charset="0"/>
              </a:rPr>
              <a:t> venne adottata il </a:t>
            </a:r>
            <a:r>
              <a:rPr kumimoji="0" lang="it-IT" b="1" i="0" u="none" strike="noStrike" kern="1200" cap="none" spc="0" normalizeH="0" baseline="0" noProof="0" dirty="0">
                <a:ln>
                  <a:noFill/>
                </a:ln>
                <a:solidFill>
                  <a:sysClr val="window" lastClr="FFFFFF"/>
                </a:solidFill>
                <a:effectLst/>
                <a:uLnTx/>
                <a:uFillTx/>
                <a:latin typeface="Arial Rounded MT Bold" panose="020F0704030504030204" pitchFamily="34" charset="0"/>
              </a:rPr>
              <a:t>10 Dicembre 1948 </a:t>
            </a:r>
            <a:r>
              <a:rPr kumimoji="0" lang="it-IT" b="0" i="0" u="none" strike="noStrike" kern="1200" cap="none" spc="0" normalizeH="0" baseline="0" noProof="0" dirty="0">
                <a:ln>
                  <a:noFill/>
                </a:ln>
                <a:solidFill>
                  <a:sysClr val="window" lastClr="FFFFFF"/>
                </a:solidFill>
                <a:effectLst/>
                <a:uLnTx/>
                <a:uFillTx/>
                <a:latin typeface="Arial Rounded MT Bold" panose="020F0704030504030204" pitchFamily="34" charset="0"/>
              </a:rPr>
              <a:t>dall’Assemblea generale delle Nazioni Unite. La Dichiarazione sancisce i </a:t>
            </a:r>
            <a:r>
              <a:rPr kumimoji="0" lang="it-IT" b="1" i="0" u="none" strike="noStrike" kern="1200" cap="none" spc="0" normalizeH="0" baseline="0" noProof="0" dirty="0">
                <a:ln>
                  <a:noFill/>
                </a:ln>
                <a:solidFill>
                  <a:sysClr val="window" lastClr="FFFFFF"/>
                </a:solidFill>
                <a:effectLst/>
                <a:uLnTx/>
                <a:uFillTx/>
                <a:latin typeface="Arial Rounded MT Bold" panose="020F0704030504030204" pitchFamily="34" charset="0"/>
              </a:rPr>
              <a:t>diritti inalienabili di ogni essere umano</a:t>
            </a:r>
            <a:r>
              <a:rPr kumimoji="0" lang="it-IT" b="0" i="0" u="none" strike="noStrike" kern="1200" cap="none" spc="0" normalizeH="0" baseline="0" noProof="0" dirty="0">
                <a:ln>
                  <a:noFill/>
                </a:ln>
                <a:solidFill>
                  <a:sysClr val="window" lastClr="FFFFFF"/>
                </a:solidFill>
                <a:effectLst/>
                <a:uLnTx/>
                <a:uFillTx/>
                <a:latin typeface="Arial Rounded MT Bold" panose="020F0704030504030204" pitchFamily="34" charset="0"/>
              </a:rPr>
              <a:t>, </a:t>
            </a:r>
            <a:r>
              <a:rPr kumimoji="0" lang="it-IT" b="0"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rial Rounded MT Bold" panose="020F0704030504030204" pitchFamily="34" charset="0"/>
              </a:rPr>
              <a:t>senza distinzione di razza, sesso, religione, ideologia politica.</a:t>
            </a:r>
          </a:p>
          <a:p>
            <a:pPr marL="0" marR="0" lvl="0" indent="0" algn="just"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endParaRPr kumimoji="0" lang="it-IT" b="0" i="0" u="none" strike="noStrike" kern="1200" cap="none" spc="0" normalizeH="0" baseline="0" noProof="0" dirty="0">
              <a:ln>
                <a:noFill/>
              </a:ln>
              <a:solidFill>
                <a:sysClr val="window" lastClr="FFFFFF"/>
              </a:solidFill>
              <a:effectLst/>
              <a:uLnTx/>
              <a:uFillTx/>
              <a:latin typeface="Arial Rounded MT Bold" panose="020F0704030504030204" pitchFamily="34" charset="0"/>
            </a:endParaRPr>
          </a:p>
          <a:p>
            <a:pPr marL="0" marR="0" lvl="0" indent="0" algn="just"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it-IT" b="0" i="0" u="none" strike="noStrike" kern="1200" cap="none" spc="0" normalizeH="0" baseline="0" noProof="0" dirty="0">
                <a:ln>
                  <a:noFill/>
                </a:ln>
                <a:solidFill>
                  <a:sysClr val="window" lastClr="FFFFFF"/>
                </a:solidFill>
                <a:effectLst/>
                <a:uLnTx/>
                <a:uFillTx/>
                <a:latin typeface="Arial Rounded MT Bold" panose="020F0704030504030204" pitchFamily="34" charset="0"/>
              </a:rPr>
              <a:t>Un membro molto importante della commissione fu proprio Eleanor Roosevelt. </a:t>
            </a:r>
          </a:p>
        </p:txBody>
      </p:sp>
      <p:pic>
        <p:nvPicPr>
          <p:cNvPr id="5" name="Picture 4" descr="Immagine correlata">
            <a:extLst>
              <a:ext uri="{FF2B5EF4-FFF2-40B4-BE49-F238E27FC236}">
                <a16:creationId xmlns:a16="http://schemas.microsoft.com/office/drawing/2014/main" id="{88C942DA-84D9-4822-84BA-2DF42C6052D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932"/>
          <a:stretch/>
        </p:blipFill>
        <p:spPr bwMode="auto">
          <a:xfrm flipH="1">
            <a:off x="8144272" y="1548882"/>
            <a:ext cx="3379034" cy="3887449"/>
          </a:xfrm>
          <a:prstGeom prst="rect">
            <a:avLst/>
          </a:prstGeom>
          <a:solidFill>
            <a:srgbClr val="FFFFFF">
              <a:shade val="85000"/>
            </a:srgbClr>
          </a:solidFill>
          <a:ln w="88900" cap="sq">
            <a:solidFill>
              <a:srgbClr val="FFFFFF"/>
            </a:solidFill>
            <a:miter lim="800000"/>
          </a:ln>
          <a:effectLst>
            <a:outerShdw blurRad="50800" dist="38100" sx="103000" sy="103000" algn="t" rotWithShape="0">
              <a:schemeClr val="bg1">
                <a:alpha val="70000"/>
              </a:schemeClr>
            </a:outerShdw>
          </a:effectLst>
          <a:scene3d>
            <a:camera prst="orthographicFront"/>
            <a:lightRig rig="twoPt" dir="t">
              <a:rot lat="0" lon="0" rev="7200000"/>
            </a:lightRig>
          </a:scene3d>
          <a:sp3d>
            <a:bevelT w="25400" h="19050"/>
            <a:contourClr>
              <a:srgbClr val="FFFFFF"/>
            </a:contourClr>
          </a:sp3d>
          <a:extLst/>
        </p:spPr>
      </p:pic>
      <p:sp>
        <p:nvSpPr>
          <p:cNvPr id="6" name="Titolo 1">
            <a:extLst>
              <a:ext uri="{FF2B5EF4-FFF2-40B4-BE49-F238E27FC236}">
                <a16:creationId xmlns:a16="http://schemas.microsoft.com/office/drawing/2014/main" id="{5F1819FB-2986-4363-BD7A-44EEDEA1F890}"/>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18932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Risultati immagini per seamus heaney">
            <a:extLst>
              <a:ext uri="{FF2B5EF4-FFF2-40B4-BE49-F238E27FC236}">
                <a16:creationId xmlns:a16="http://schemas.microsoft.com/office/drawing/2014/main" id="{D4511814-0909-4A94-B8C5-2D893C5ACF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5689" y="1565502"/>
            <a:ext cx="6444343" cy="38694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itolo 1">
            <a:extLst>
              <a:ext uri="{FF2B5EF4-FFF2-40B4-BE49-F238E27FC236}">
                <a16:creationId xmlns:a16="http://schemas.microsoft.com/office/drawing/2014/main" id="{1E9AB69C-7EC1-4FD2-8AAB-C63D8F2B3148}"/>
              </a:ext>
            </a:extLst>
          </p:cNvPr>
          <p:cNvSpPr txBox="1">
            <a:spLocks/>
          </p:cNvSpPr>
          <p:nvPr/>
        </p:nvSpPr>
        <p:spPr>
          <a:xfrm>
            <a:off x="1485829" y="2178697"/>
            <a:ext cx="3543371" cy="201541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cap="all" baseline="0">
                <a:solidFill>
                  <a:schemeClr val="tx1"/>
                </a:solidFill>
                <a:latin typeface="+mj-lt"/>
                <a:ea typeface="+mj-ea"/>
                <a:cs typeface="+mj-cs"/>
              </a:defRPr>
            </a:lvl1pPr>
          </a:lstStyle>
          <a:p>
            <a:pPr lvl="0"/>
            <a:r>
              <a:rPr lang="it-IT" sz="5400" dirty="0" err="1">
                <a:solidFill>
                  <a:sysClr val="window" lastClr="FFFFFF"/>
                </a:solidFill>
                <a:latin typeface="Arial Rounded MT Bold" panose="020F0704030504030204" pitchFamily="34" charset="0"/>
              </a:rPr>
              <a:t>seamus</a:t>
            </a:r>
            <a:r>
              <a:rPr lang="it-IT" sz="5400" dirty="0">
                <a:solidFill>
                  <a:sysClr val="window" lastClr="FFFFFF"/>
                </a:solidFill>
                <a:latin typeface="Arial Rounded MT Bold" panose="020F0704030504030204" pitchFamily="34" charset="0"/>
              </a:rPr>
              <a:t> </a:t>
            </a:r>
            <a:r>
              <a:rPr lang="it-IT" sz="5400" dirty="0" err="1">
                <a:solidFill>
                  <a:sysClr val="window" lastClr="FFFFFF"/>
                </a:solidFill>
                <a:latin typeface="Arial Rounded MT Bold" panose="020F0704030504030204" pitchFamily="34" charset="0"/>
              </a:rPr>
              <a:t>heaney</a:t>
            </a:r>
            <a:endParaRPr kumimoji="0" lang="it-IT" sz="5400" b="0" i="0" u="none" strike="noStrike" kern="1200" cap="all" spc="0" normalizeH="0" baseline="0" noProof="0" dirty="0">
              <a:ln>
                <a:noFill/>
              </a:ln>
              <a:solidFill>
                <a:sysClr val="window" lastClr="FFFFFF"/>
              </a:solidFill>
              <a:effectLst/>
              <a:uLnTx/>
              <a:uFillTx/>
              <a:latin typeface="Arial Rounded MT Bold" panose="020F0704030504030204" pitchFamily="34" charset="0"/>
            </a:endParaRPr>
          </a:p>
        </p:txBody>
      </p:sp>
      <p:grpSp>
        <p:nvGrpSpPr>
          <p:cNvPr id="6" name="Gruppo 5">
            <a:extLst>
              <a:ext uri="{FF2B5EF4-FFF2-40B4-BE49-F238E27FC236}">
                <a16:creationId xmlns:a16="http://schemas.microsoft.com/office/drawing/2014/main" id="{6D493BDF-0CD2-4DE2-9A0B-B1E144A81E70}"/>
              </a:ext>
            </a:extLst>
          </p:cNvPr>
          <p:cNvGrpSpPr/>
          <p:nvPr/>
        </p:nvGrpSpPr>
        <p:grpSpPr>
          <a:xfrm>
            <a:off x="6739811" y="5281934"/>
            <a:ext cx="4236098" cy="1180329"/>
            <a:chOff x="3732245" y="5458467"/>
            <a:chExt cx="4236098" cy="1180329"/>
          </a:xfrm>
        </p:grpSpPr>
        <p:pic>
          <p:nvPicPr>
            <p:cNvPr id="7" name="Picture 4" descr="Risultati immagini per seamus heaney">
              <a:extLst>
                <a:ext uri="{FF2B5EF4-FFF2-40B4-BE49-F238E27FC236}">
                  <a16:creationId xmlns:a16="http://schemas.microsoft.com/office/drawing/2014/main" id="{0FFC82E3-5A5A-4A2E-B25A-B70B5338C18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1875" b="38375" l="52877" r="74338"/>
                      </a14:imgEffect>
                    </a14:imgLayer>
                  </a14:imgProps>
                </a:ext>
                <a:ext uri="{28A0092B-C50C-407E-A947-70E740481C1C}">
                  <a14:useLocalDpi xmlns:a14="http://schemas.microsoft.com/office/drawing/2010/main" val="0"/>
                </a:ext>
              </a:extLst>
            </a:blip>
            <a:srcRect l="54844" t="24054" r="25518" b="63276"/>
            <a:stretch/>
          </p:blipFill>
          <p:spPr bwMode="auto">
            <a:xfrm>
              <a:off x="3732245" y="5458467"/>
              <a:ext cx="2118049" cy="99831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Risultati immagini per seamus heaney">
              <a:extLst>
                <a:ext uri="{FF2B5EF4-FFF2-40B4-BE49-F238E27FC236}">
                  <a16:creationId xmlns:a16="http://schemas.microsoft.com/office/drawing/2014/main" id="{74519E69-EA6E-4C9A-9A19-1688D60A0E18}"/>
                </a:ext>
              </a:extLst>
            </p:cNvPr>
            <p:cNvPicPr>
              <a:picLocks noChangeAspect="1" noChangeArrowheads="1"/>
            </p:cNvPicPr>
            <p:nvPr/>
          </p:nvPicPr>
          <p:blipFill rotWithShape="1">
            <a:blip r:embed="rId5">
              <a:extLst>
                <a:ext uri="{BEBA8EAE-BF5A-486C-A8C5-ECC9F3942E4B}">
                  <a14:imgProps xmlns:a14="http://schemas.microsoft.com/office/drawing/2010/main">
                    <a14:imgLayer r:embed="rId4">
                      <a14:imgEffect>
                        <a14:backgroundRemoval t="21875" b="37000" l="74703" r="94795"/>
                      </a14:imgEffect>
                    </a14:imgLayer>
                  </a14:imgProps>
                </a:ext>
                <a:ext uri="{28A0092B-C50C-407E-A947-70E740481C1C}">
                  <a14:useLocalDpi xmlns:a14="http://schemas.microsoft.com/office/drawing/2010/main" val="0"/>
                </a:ext>
              </a:extLst>
            </a:blip>
            <a:srcRect l="72606" t="22798" r="6129" b="60981"/>
            <a:stretch/>
          </p:blipFill>
          <p:spPr bwMode="auto">
            <a:xfrm>
              <a:off x="5850294" y="5458467"/>
              <a:ext cx="2118049" cy="1180329"/>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itolo 1">
            <a:extLst>
              <a:ext uri="{FF2B5EF4-FFF2-40B4-BE49-F238E27FC236}">
                <a16:creationId xmlns:a16="http://schemas.microsoft.com/office/drawing/2014/main" id="{DC4910E5-C9C1-4F6C-AAA4-FC4D3386BFE5}"/>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100677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37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by="(-#ppt_w*2)" calcmode="lin" valueType="num">
                                      <p:cBhvr rctx="PPT">
                                        <p:cTn id="12" dur="950" autoRev="1" fill="hold">
                                          <p:stCondLst>
                                            <p:cond delay="0"/>
                                          </p:stCondLst>
                                        </p:cTn>
                                        <p:tgtEl>
                                          <p:spTgt spid="5"/>
                                        </p:tgtEl>
                                        <p:attrNameLst>
                                          <p:attrName>ppt_w</p:attrName>
                                        </p:attrNameLst>
                                      </p:cBhvr>
                                    </p:anim>
                                    <p:anim by="(#ppt_w*0.50)" calcmode="lin" valueType="num">
                                      <p:cBhvr>
                                        <p:cTn id="13" dur="950" decel="50000" autoRev="1" fill="hold">
                                          <p:stCondLst>
                                            <p:cond delay="0"/>
                                          </p:stCondLst>
                                        </p:cTn>
                                        <p:tgtEl>
                                          <p:spTgt spid="5"/>
                                        </p:tgtEl>
                                        <p:attrNameLst>
                                          <p:attrName>ppt_x</p:attrName>
                                        </p:attrNameLst>
                                      </p:cBhvr>
                                    </p:anim>
                                    <p:anim from="(-#ppt_h/2)" to="(#ppt_y)" calcmode="lin" valueType="num">
                                      <p:cBhvr>
                                        <p:cTn id="14" dur="1900" fill="hold">
                                          <p:stCondLst>
                                            <p:cond delay="0"/>
                                          </p:stCondLst>
                                        </p:cTn>
                                        <p:tgtEl>
                                          <p:spTgt spid="5"/>
                                        </p:tgtEl>
                                        <p:attrNameLst>
                                          <p:attrName>ppt_y</p:attrName>
                                        </p:attrNameLst>
                                      </p:cBhvr>
                                    </p:anim>
                                    <p:animRot by="21600000">
                                      <p:cBhvr>
                                        <p:cTn id="15" dur="19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F81B73C-8DC4-48EE-B94D-CDAEEF4B6C45}"/>
              </a:ext>
            </a:extLst>
          </p:cNvPr>
          <p:cNvSpPr txBox="1">
            <a:spLocks/>
          </p:cNvSpPr>
          <p:nvPr/>
        </p:nvSpPr>
        <p:spPr>
          <a:xfrm>
            <a:off x="370226" y="1649184"/>
            <a:ext cx="7389623" cy="355962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it-IT" sz="24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 Un artista , un poeta ispirato dalla solidarietà di chi è oppresso e dimenticato.</a:t>
            </a:r>
          </a:p>
          <a:p>
            <a:pPr marL="0" marR="0" lvl="0" indent="0" algn="ctr"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it-IT" sz="2400" b="0" i="0" u="none" strike="noStrike" kern="1200" cap="none" spc="0" normalizeH="0" baseline="0" noProof="0" dirty="0">
                <a:ln>
                  <a:noFill/>
                </a:ln>
                <a:solidFill>
                  <a:sysClr val="window" lastClr="FFFFFF"/>
                </a:solidFill>
                <a:effectLst/>
                <a:uLnTx/>
                <a:uFillTx/>
                <a:latin typeface="Arial Rounded MT Bold" panose="020F0704030504030204" pitchFamily="34" charset="0"/>
              </a:rPr>
              <a:t>Il poeta irlandese, premio Nobel per la letteratura nel 1995 , cultore di Dante e Pascoli   prendendo spunto da alcune storie di uomini e donne in carcere per aver espresso la loro opinione,  scrisse una delle sue opere più importanti : </a:t>
            </a:r>
          </a:p>
          <a:p>
            <a:pPr marL="0" marR="0" lvl="0" indent="0" algn="ctr"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r>
              <a:rPr kumimoji="0" lang="it-IT" sz="2400" b="1" i="0" u="sng"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rial Rounded MT Bold" panose="020F0704030504030204" pitchFamily="34" charset="0"/>
              </a:rPr>
              <a:t>La Repubblica della </a:t>
            </a:r>
            <a:r>
              <a:rPr kumimoji="0" lang="it-IT" sz="2400" b="1" i="0" u="sng"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rial Rounded MT Bold" panose="020F0704030504030204" pitchFamily="34" charset="0"/>
                <a:hlinkClick r:id="rId3" action="ppaction://hlinkfile">
                  <a:extLst>
                    <a:ext uri="{A12FA001-AC4F-418D-AE19-62706E023703}">
                      <ahyp:hlinkClr xmlns:ahyp="http://schemas.microsoft.com/office/drawing/2018/hyperlinkcolor" val="tx"/>
                    </a:ext>
                  </a:extLst>
                </a:hlinkClick>
              </a:rPr>
              <a:t>Coscienza .</a:t>
            </a:r>
            <a:endParaRPr kumimoji="0" lang="it-IT" sz="2400" b="1" i="0" u="sng"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rial Rounded MT Bold" panose="020F0704030504030204" pitchFamily="34" charset="0"/>
            </a:endParaRPr>
          </a:p>
          <a:p>
            <a:pPr marL="0" marR="0" lvl="0" indent="0" algn="l" defTabSz="914400" rtl="0" eaLnBrk="1" fontAlgn="auto" latinLnBrk="0" hangingPunct="1">
              <a:lnSpc>
                <a:spcPct val="120000"/>
              </a:lnSpc>
              <a:spcBef>
                <a:spcPts val="1000"/>
              </a:spcBef>
              <a:spcAft>
                <a:spcPts val="0"/>
              </a:spcAft>
              <a:buClrTx/>
              <a:buSzPct val="125000"/>
              <a:buFont typeface="Arial" panose="020B0604020202020204" pitchFamily="34" charset="0"/>
              <a:buNone/>
              <a:tabLst/>
              <a:defRPr/>
            </a:pPr>
            <a:endParaRPr kumimoji="0" lang="it-IT" sz="2400" b="0" i="0" u="none" strike="noStrike" kern="1200" cap="none" spc="0" normalizeH="0" baseline="0" noProof="0" dirty="0">
              <a:ln>
                <a:noFill/>
              </a:ln>
              <a:solidFill>
                <a:sysClr val="window" lastClr="FFFFFF"/>
              </a:solidFill>
              <a:effectLst/>
              <a:uLnTx/>
              <a:uFillTx/>
              <a:latin typeface="Arial Rounded MT Bold" panose="020F0704030504030204" pitchFamily="34" charset="0"/>
            </a:endParaRPr>
          </a:p>
          <a:p>
            <a:pPr marL="228600" marR="0" lvl="0" indent="-228600" algn="l" defTabSz="914400" rtl="0" eaLnBrk="1" fontAlgn="auto" latinLnBrk="0" hangingPunct="1">
              <a:lnSpc>
                <a:spcPct val="120000"/>
              </a:lnSpc>
              <a:spcBef>
                <a:spcPts val="1000"/>
              </a:spcBef>
              <a:spcAft>
                <a:spcPts val="0"/>
              </a:spcAft>
              <a:buClrTx/>
              <a:buSzPct val="125000"/>
              <a:buFont typeface="Arial" panose="020B0604020202020204" pitchFamily="34" charset="0"/>
              <a:buChar char="•"/>
              <a:tabLst/>
              <a:defRPr/>
            </a:pPr>
            <a:endParaRPr kumimoji="0" lang="it-IT" sz="2400" b="0" i="0" u="none" strike="noStrike" kern="1200" cap="none" spc="0" normalizeH="0" baseline="0" noProof="0" dirty="0">
              <a:ln>
                <a:noFill/>
              </a:ln>
              <a:solidFill>
                <a:sysClr val="window" lastClr="FFFFFF"/>
              </a:solidFill>
              <a:effectLst/>
              <a:uLnTx/>
              <a:uFillTx/>
              <a:latin typeface="Arial Rounded MT Bold" panose="020F0704030504030204" pitchFamily="34" charset="0"/>
            </a:endParaRPr>
          </a:p>
        </p:txBody>
      </p:sp>
      <p:pic>
        <p:nvPicPr>
          <p:cNvPr id="5122" name="Picture 2" descr="Risultati immagini per seamus heaney LA COSCIENZA">
            <a:extLst>
              <a:ext uri="{FF2B5EF4-FFF2-40B4-BE49-F238E27FC236}">
                <a16:creationId xmlns:a16="http://schemas.microsoft.com/office/drawing/2014/main" id="{8FC6AC9A-CEEC-4DAB-AC05-6BAF7695EA8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1961"/>
          <a:stretch/>
        </p:blipFill>
        <p:spPr bwMode="auto">
          <a:xfrm>
            <a:off x="8126963" y="1535076"/>
            <a:ext cx="3803558" cy="3787847"/>
          </a:xfrm>
          <a:prstGeom prst="rect">
            <a:avLst/>
          </a:prstGeom>
          <a:noFill/>
          <a:extLst>
            <a:ext uri="{909E8E84-426E-40DD-AFC4-6F175D3DCCD1}">
              <a14:hiddenFill xmlns:a14="http://schemas.microsoft.com/office/drawing/2010/main">
                <a:solidFill>
                  <a:srgbClr val="FFFFFF"/>
                </a:solidFill>
              </a14:hiddenFill>
            </a:ext>
          </a:extLst>
        </p:spPr>
      </p:pic>
      <p:sp>
        <p:nvSpPr>
          <p:cNvPr id="5" name="Titolo 1">
            <a:extLst>
              <a:ext uri="{FF2B5EF4-FFF2-40B4-BE49-F238E27FC236}">
                <a16:creationId xmlns:a16="http://schemas.microsoft.com/office/drawing/2014/main" id="{D5D73192-D84D-454F-963C-A0415BBDFC1D}"/>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2301497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4320466-BDDF-47C1-B836-C03A46C4EB32}"/>
              </a:ext>
            </a:extLst>
          </p:cNvPr>
          <p:cNvSpPr txBox="1"/>
          <p:nvPr/>
        </p:nvSpPr>
        <p:spPr>
          <a:xfrm>
            <a:off x="2962469" y="626502"/>
            <a:ext cx="6267061" cy="5604996"/>
          </a:xfrm>
          <a:prstGeom prst="rect">
            <a:avLst/>
          </a:prstGeom>
          <a:noFill/>
        </p:spPr>
        <p:txBody>
          <a:bodyPr wrap="square" rtlCol="0">
            <a:spAutoFit/>
          </a:bodyPr>
          <a:lstStyle/>
          <a:p>
            <a:pPr algn="ctr">
              <a:lnSpc>
                <a:spcPct val="150000"/>
              </a:lnSpc>
            </a:pPr>
            <a:r>
              <a:rPr lang="it-IT" sz="2000" b="1" dirty="0">
                <a:effectLst>
                  <a:outerShdw blurRad="38100" dist="38100" dir="2700000" algn="tl">
                    <a:srgbClr val="000000">
                      <a:alpha val="43137"/>
                    </a:srgbClr>
                  </a:outerShdw>
                </a:effectLst>
                <a:latin typeface="Arial Rounded MT Bold" panose="020F0704030504030204" pitchFamily="34" charset="0"/>
              </a:rPr>
              <a:t>Dalla Repubblica della Coscienza</a:t>
            </a:r>
          </a:p>
          <a:p>
            <a:pPr>
              <a:lnSpc>
                <a:spcPct val="150000"/>
              </a:lnSpc>
            </a:pPr>
            <a:r>
              <a:rPr lang="it-IT" sz="1700" u="sng" dirty="0">
                <a:effectLst>
                  <a:outerShdw blurRad="38100" dist="38100" dir="2700000" algn="tl">
                    <a:srgbClr val="000000">
                      <a:alpha val="43137"/>
                    </a:srgbClr>
                  </a:outerShdw>
                </a:effectLst>
                <a:latin typeface="Arial Rounded MT Bold" panose="020F0704030504030204" pitchFamily="34" charset="0"/>
              </a:rPr>
              <a:t>1°_______</a:t>
            </a:r>
          </a:p>
          <a:p>
            <a:pPr algn="ctr">
              <a:lnSpc>
                <a:spcPct val="150000"/>
              </a:lnSpc>
            </a:pPr>
            <a:r>
              <a:rPr lang="it-IT" sz="1700" dirty="0">
                <a:effectLst>
                  <a:outerShdw blurRad="38100" dist="38100" dir="2700000" algn="tl">
                    <a:srgbClr val="000000">
                      <a:alpha val="43137"/>
                    </a:srgbClr>
                  </a:outerShdw>
                </a:effectLst>
                <a:latin typeface="Arial Rounded MT Bold" panose="020F0704030504030204" pitchFamily="34" charset="0"/>
              </a:rPr>
              <a:t>Quando atterrai nella Repubblica della coscienza</a:t>
            </a:r>
          </a:p>
          <a:p>
            <a:pPr algn="ctr">
              <a:lnSpc>
                <a:spcPct val="150000"/>
              </a:lnSpc>
            </a:pPr>
            <a:r>
              <a:rPr lang="it-IT" sz="1700" dirty="0">
                <a:effectLst>
                  <a:outerShdw blurRad="38100" dist="38100" dir="2700000" algn="tl">
                    <a:srgbClr val="000000">
                      <a:alpha val="43137"/>
                    </a:srgbClr>
                  </a:outerShdw>
                </a:effectLst>
                <a:latin typeface="Arial Rounded MT Bold" panose="020F0704030504030204" pitchFamily="34" charset="0"/>
              </a:rPr>
              <a:t> c’era tanto silenzio, una volta fermati i motori,</a:t>
            </a:r>
          </a:p>
          <a:p>
            <a:pPr algn="ctr">
              <a:lnSpc>
                <a:spcPct val="150000"/>
              </a:lnSpc>
            </a:pPr>
            <a:r>
              <a:rPr lang="it-IT" sz="1700" dirty="0">
                <a:effectLst>
                  <a:outerShdw blurRad="38100" dist="38100" dir="2700000" algn="tl">
                    <a:srgbClr val="000000">
                      <a:alpha val="43137"/>
                    </a:srgbClr>
                  </a:outerShdw>
                </a:effectLst>
                <a:latin typeface="Arial Rounded MT Bold" panose="020F0704030504030204" pitchFamily="34" charset="0"/>
              </a:rPr>
              <a:t>che potevo udire un chiurlo alto sopra la pista.</a:t>
            </a:r>
          </a:p>
          <a:p>
            <a:pPr algn="ctr">
              <a:lnSpc>
                <a:spcPct val="150000"/>
              </a:lnSpc>
            </a:pPr>
            <a:r>
              <a:rPr lang="it-IT" sz="1700" dirty="0">
                <a:effectLst>
                  <a:outerShdw blurRad="38100" dist="38100" dir="2700000" algn="tl">
                    <a:srgbClr val="000000">
                      <a:alpha val="43137"/>
                    </a:srgbClr>
                  </a:outerShdw>
                </a:effectLst>
                <a:latin typeface="Arial Rounded MT Bold" panose="020F0704030504030204" pitchFamily="34" charset="0"/>
              </a:rPr>
              <a:t>All’immigrazione, l’impiegato era un vecchio</a:t>
            </a:r>
          </a:p>
          <a:p>
            <a:pPr algn="ctr">
              <a:lnSpc>
                <a:spcPct val="150000"/>
              </a:lnSpc>
            </a:pPr>
            <a:r>
              <a:rPr lang="it-IT" sz="1700" dirty="0">
                <a:effectLst>
                  <a:outerShdw blurRad="38100" dist="38100" dir="2700000" algn="tl">
                    <a:srgbClr val="000000">
                      <a:alpha val="43137"/>
                    </a:srgbClr>
                  </a:outerShdw>
                </a:effectLst>
                <a:latin typeface="Arial Rounded MT Bold" panose="020F0704030504030204" pitchFamily="34" charset="0"/>
              </a:rPr>
              <a:t>che fabbricò il portafoglio dal suo cappotto artigianale</a:t>
            </a:r>
          </a:p>
          <a:p>
            <a:pPr algn="ctr">
              <a:lnSpc>
                <a:spcPct val="150000"/>
              </a:lnSpc>
            </a:pPr>
            <a:r>
              <a:rPr lang="it-IT" sz="1700" dirty="0">
                <a:effectLst>
                  <a:outerShdw blurRad="38100" dist="38100" dir="2700000" algn="tl">
                    <a:srgbClr val="000000">
                      <a:alpha val="43137"/>
                    </a:srgbClr>
                  </a:outerShdw>
                </a:effectLst>
                <a:latin typeface="Arial Rounded MT Bold" panose="020F0704030504030204" pitchFamily="34" charset="0"/>
              </a:rPr>
              <a:t>e mi mostrò una fotografia di mio nonno.</a:t>
            </a:r>
          </a:p>
          <a:p>
            <a:pPr algn="ctr">
              <a:lnSpc>
                <a:spcPct val="150000"/>
              </a:lnSpc>
            </a:pPr>
            <a:r>
              <a:rPr lang="it-IT" sz="1700" dirty="0">
                <a:effectLst>
                  <a:outerShdw blurRad="38100" dist="38100" dir="2700000" algn="tl">
                    <a:srgbClr val="000000">
                      <a:alpha val="43137"/>
                    </a:srgbClr>
                  </a:outerShdw>
                </a:effectLst>
                <a:latin typeface="Arial Rounded MT Bold" panose="020F0704030504030204" pitchFamily="34" charset="0"/>
              </a:rPr>
              <a:t>Alla dogana, una donna mi chiese di dichiarare</a:t>
            </a:r>
          </a:p>
          <a:p>
            <a:pPr algn="ctr">
              <a:lnSpc>
                <a:spcPct val="150000"/>
              </a:lnSpc>
            </a:pPr>
            <a:r>
              <a:rPr lang="it-IT" sz="1700" dirty="0">
                <a:effectLst>
                  <a:outerShdw blurRad="38100" dist="38100" dir="2700000" algn="tl">
                    <a:srgbClr val="000000">
                      <a:alpha val="43137"/>
                    </a:srgbClr>
                  </a:outerShdw>
                </a:effectLst>
                <a:latin typeface="Arial Rounded MT Bold" panose="020F0704030504030204" pitchFamily="34" charset="0"/>
              </a:rPr>
              <a:t>le parole dei nostri amuleti e delle guarigioni</a:t>
            </a:r>
          </a:p>
          <a:p>
            <a:pPr algn="ctr">
              <a:lnSpc>
                <a:spcPct val="150000"/>
              </a:lnSpc>
            </a:pPr>
            <a:r>
              <a:rPr lang="it-IT" sz="1700" dirty="0">
                <a:effectLst>
                  <a:outerShdw blurRad="38100" dist="38100" dir="2700000" algn="tl">
                    <a:srgbClr val="000000">
                      <a:alpha val="43137"/>
                    </a:srgbClr>
                  </a:outerShdw>
                </a:effectLst>
                <a:latin typeface="Arial Rounded MT Bold" panose="020F0704030504030204" pitchFamily="34" charset="0"/>
              </a:rPr>
              <a:t>per curare il mutismo e cacciare il malocchio.</a:t>
            </a:r>
          </a:p>
          <a:p>
            <a:pPr algn="ctr">
              <a:lnSpc>
                <a:spcPct val="150000"/>
              </a:lnSpc>
            </a:pPr>
            <a:r>
              <a:rPr lang="it-IT" sz="1700" dirty="0">
                <a:effectLst>
                  <a:outerShdw blurRad="38100" dist="38100" dir="2700000" algn="tl">
                    <a:srgbClr val="000000">
                      <a:alpha val="43137"/>
                    </a:srgbClr>
                  </a:outerShdw>
                </a:effectLst>
                <a:latin typeface="Arial Rounded MT Bold" panose="020F0704030504030204" pitchFamily="34" charset="0"/>
              </a:rPr>
              <a:t>Niente facchini. Né interpreti. Né taxi.</a:t>
            </a:r>
          </a:p>
          <a:p>
            <a:pPr algn="ctr">
              <a:lnSpc>
                <a:spcPct val="150000"/>
              </a:lnSpc>
            </a:pPr>
            <a:r>
              <a:rPr lang="it-IT" sz="1700" dirty="0">
                <a:effectLst>
                  <a:outerShdw blurRad="38100" dist="38100" dir="2700000" algn="tl">
                    <a:srgbClr val="000000">
                      <a:alpha val="43137"/>
                    </a:srgbClr>
                  </a:outerShdw>
                </a:effectLst>
                <a:latin typeface="Arial Rounded MT Bold" panose="020F0704030504030204" pitchFamily="34" charset="0"/>
              </a:rPr>
              <a:t>Portavi il tuo carico personale e ben presto</a:t>
            </a:r>
          </a:p>
          <a:p>
            <a:pPr algn="ctr">
              <a:lnSpc>
                <a:spcPct val="150000"/>
              </a:lnSpc>
            </a:pPr>
            <a:r>
              <a:rPr lang="it-IT" sz="1700" dirty="0">
                <a:effectLst>
                  <a:outerShdw blurRad="38100" dist="38100" dir="2700000" algn="tl">
                    <a:srgbClr val="000000">
                      <a:alpha val="43137"/>
                    </a:srgbClr>
                  </a:outerShdw>
                </a:effectLst>
                <a:latin typeface="Arial Rounded MT Bold" panose="020F0704030504030204" pitchFamily="34" charset="0"/>
              </a:rPr>
              <a:t>i sintomi di un privilegio strisciante svanivano.</a:t>
            </a:r>
          </a:p>
        </p:txBody>
      </p:sp>
      <p:sp>
        <p:nvSpPr>
          <p:cNvPr id="5" name="Titolo 1">
            <a:extLst>
              <a:ext uri="{FF2B5EF4-FFF2-40B4-BE49-F238E27FC236}">
                <a16:creationId xmlns:a16="http://schemas.microsoft.com/office/drawing/2014/main" id="{4DD24EA9-BC30-4DB6-A7E9-EEE95309E6A0}"/>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721982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E14A241-2DAA-4AD1-A9B5-20690079DB62}"/>
              </a:ext>
            </a:extLst>
          </p:cNvPr>
          <p:cNvSpPr txBox="1"/>
          <p:nvPr/>
        </p:nvSpPr>
        <p:spPr>
          <a:xfrm>
            <a:off x="2780522" y="269111"/>
            <a:ext cx="6630956" cy="6712992"/>
          </a:xfrm>
          <a:prstGeom prst="rect">
            <a:avLst/>
          </a:prstGeom>
          <a:noFill/>
        </p:spPr>
        <p:txBody>
          <a:bodyPr wrap="square" rtlCol="0">
            <a:spAutoFit/>
          </a:bodyPr>
          <a:lstStyle>
            <a:defPPr>
              <a:defRPr lang="en-US"/>
            </a:defPPr>
            <a:lvl1pPr algn="ctr">
              <a:lnSpc>
                <a:spcPct val="150000"/>
              </a:lnSpc>
              <a:defRPr sz="2000" b="1">
                <a:effectLst>
                  <a:outerShdw blurRad="38100" dist="38100" dir="2700000" algn="tl">
                    <a:srgbClr val="000000">
                      <a:alpha val="43137"/>
                    </a:srgbClr>
                  </a:outerShdw>
                </a:effectLst>
                <a:latin typeface="Arial Rounded MT Bold" panose="020F0704030504030204" pitchFamily="34" charset="0"/>
              </a:defRPr>
            </a:lvl1pPr>
          </a:lstStyle>
          <a:p>
            <a:pPr algn="l"/>
            <a:r>
              <a:rPr lang="it-IT" sz="1700" b="0" dirty="0"/>
              <a:t>2°_______</a:t>
            </a:r>
          </a:p>
          <a:p>
            <a:r>
              <a:rPr lang="it-IT" sz="1700" b="0" dirty="0"/>
              <a:t>La nebbia è un tremendo presagio ma un fulmine</a:t>
            </a:r>
          </a:p>
          <a:p>
            <a:r>
              <a:rPr lang="it-IT" sz="1700" b="0" dirty="0"/>
              <a:t>svela un bene universale e i genitori appendono</a:t>
            </a:r>
          </a:p>
          <a:p>
            <a:r>
              <a:rPr lang="it-IT" sz="1700" b="0" dirty="0"/>
              <a:t>bimbi barcollanti sugli alberi nelle tempeste.</a:t>
            </a:r>
          </a:p>
          <a:p>
            <a:r>
              <a:rPr lang="it-IT" sz="1700" b="0" dirty="0"/>
              <a:t>Il sale è il loro prezioso minerale. E le conchiglie</a:t>
            </a:r>
          </a:p>
          <a:p>
            <a:r>
              <a:rPr lang="it-IT" sz="1700" b="0" dirty="0"/>
              <a:t>si tengono all’ orecchio a battesimi e funerali.</a:t>
            </a:r>
          </a:p>
          <a:p>
            <a:r>
              <a:rPr lang="it-IT" sz="1700" b="0" dirty="0"/>
              <a:t>La base d’ogni inchiostro e pigmento è acqua marina.</a:t>
            </a:r>
          </a:p>
          <a:p>
            <a:r>
              <a:rPr lang="it-IT" sz="1700" b="0" dirty="0"/>
              <a:t>Il loro sacro simbolo è una barca stilizzata.</a:t>
            </a:r>
          </a:p>
          <a:p>
            <a:r>
              <a:rPr lang="it-IT" sz="1700" b="0" dirty="0"/>
              <a:t>La vela è un orecchio, l’albero una penna inclinata,</a:t>
            </a:r>
          </a:p>
          <a:p>
            <a:r>
              <a:rPr lang="it-IT" sz="1700" b="0" dirty="0"/>
              <a:t>lo scafo a forma di bocca, la chiglia un occhio spalancato.</a:t>
            </a:r>
          </a:p>
          <a:p>
            <a:r>
              <a:rPr lang="it-IT" sz="1700" b="0" dirty="0"/>
              <a:t>Nel giorno dell’insediamento, i loro ministri devono</a:t>
            </a:r>
          </a:p>
          <a:p>
            <a:r>
              <a:rPr lang="it-IT" sz="1700" b="0" dirty="0"/>
              <a:t>giurare di sostenere leggi non scritte e piangere</a:t>
            </a:r>
          </a:p>
          <a:p>
            <a:r>
              <a:rPr lang="it-IT" sz="1700" b="0" dirty="0"/>
              <a:t>per respirare la presunzione di reggere una carica-</a:t>
            </a:r>
          </a:p>
          <a:p>
            <a:r>
              <a:rPr lang="it-IT" sz="1700" b="0" dirty="0"/>
              <a:t>e per affermare la loro fede: che tutta la vita sgorga </a:t>
            </a:r>
          </a:p>
          <a:p>
            <a:r>
              <a:rPr lang="it-IT" sz="1700" b="0" dirty="0"/>
              <a:t>dal sale delle lacrime che versò il dio del cielo</a:t>
            </a:r>
          </a:p>
          <a:p>
            <a:r>
              <a:rPr lang="it-IT" sz="1700" b="0" dirty="0"/>
              <a:t>quando sognò che la sua solitudine era immensa.</a:t>
            </a:r>
          </a:p>
          <a:p>
            <a:endParaRPr lang="it-IT" sz="1700" b="0" dirty="0"/>
          </a:p>
        </p:txBody>
      </p:sp>
      <p:sp>
        <p:nvSpPr>
          <p:cNvPr id="5" name="Titolo 1">
            <a:extLst>
              <a:ext uri="{FF2B5EF4-FFF2-40B4-BE49-F238E27FC236}">
                <a16:creationId xmlns:a16="http://schemas.microsoft.com/office/drawing/2014/main" id="{DC31F136-477D-4CDD-90A4-1AE41F94A342}"/>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3869325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E4085FA-5A59-42D3-A846-2A6418BD53C4}"/>
              </a:ext>
            </a:extLst>
          </p:cNvPr>
          <p:cNvSpPr txBox="1"/>
          <p:nvPr/>
        </p:nvSpPr>
        <p:spPr>
          <a:xfrm>
            <a:off x="2962469" y="708800"/>
            <a:ext cx="6267061" cy="5440400"/>
          </a:xfrm>
          <a:prstGeom prst="rect">
            <a:avLst/>
          </a:prstGeom>
          <a:noFill/>
        </p:spPr>
        <p:txBody>
          <a:bodyPr wrap="square" rtlCol="0">
            <a:spAutoFit/>
          </a:bodyPr>
          <a:lstStyle/>
          <a:p>
            <a:pPr>
              <a:lnSpc>
                <a:spcPct val="150000"/>
              </a:lnSpc>
            </a:pPr>
            <a:r>
              <a:rPr lang="it-IT" u="sng" dirty="0">
                <a:effectLst>
                  <a:outerShdw blurRad="38100" dist="38100" dir="2700000" algn="tl">
                    <a:srgbClr val="000000">
                      <a:alpha val="43137"/>
                    </a:srgbClr>
                  </a:outerShdw>
                </a:effectLst>
                <a:latin typeface="Arial Rounded MT Bold" panose="020F0704030504030204" pitchFamily="34" charset="0"/>
              </a:rPr>
              <a:t>3°_____</a:t>
            </a:r>
          </a:p>
          <a:p>
            <a:pPr algn="ctr">
              <a:lnSpc>
                <a:spcPct val="150000"/>
              </a:lnSpc>
            </a:pPr>
            <a:r>
              <a:rPr lang="it-IT" dirty="0">
                <a:effectLst>
                  <a:outerShdw blurRad="38100" dist="38100" dir="2700000" algn="tl">
                    <a:srgbClr val="000000">
                      <a:alpha val="43137"/>
                    </a:srgbClr>
                  </a:outerShdw>
                </a:effectLst>
                <a:latin typeface="Arial Rounded MT Bold" panose="020F0704030504030204" pitchFamily="34" charset="0"/>
              </a:rPr>
              <a:t>Ho fatto ritorno da quella repubblica modesta</a:t>
            </a:r>
          </a:p>
          <a:p>
            <a:pPr algn="ctr">
              <a:lnSpc>
                <a:spcPct val="150000"/>
              </a:lnSpc>
            </a:pPr>
            <a:r>
              <a:rPr lang="it-IT" dirty="0">
                <a:effectLst>
                  <a:outerShdw blurRad="38100" dist="38100" dir="2700000" algn="tl">
                    <a:srgbClr val="000000">
                      <a:alpha val="43137"/>
                    </a:srgbClr>
                  </a:outerShdw>
                </a:effectLst>
                <a:latin typeface="Arial Rounded MT Bold" panose="020F0704030504030204" pitchFamily="34" charset="0"/>
              </a:rPr>
              <a:t>con le due braccia di una misura, la donna alla dogana</a:t>
            </a:r>
          </a:p>
          <a:p>
            <a:pPr algn="ctr">
              <a:lnSpc>
                <a:spcPct val="150000"/>
              </a:lnSpc>
            </a:pPr>
            <a:r>
              <a:rPr lang="it-IT" dirty="0">
                <a:effectLst>
                  <a:outerShdw blurRad="38100" dist="38100" dir="2700000" algn="tl">
                    <a:srgbClr val="000000">
                      <a:alpha val="43137"/>
                    </a:srgbClr>
                  </a:outerShdw>
                </a:effectLst>
                <a:latin typeface="Arial Rounded MT Bold" panose="020F0704030504030204" pitchFamily="34" charset="0"/>
              </a:rPr>
              <a:t>insisteva che io stesso ero il mio lasciapassare.</a:t>
            </a:r>
          </a:p>
          <a:p>
            <a:pPr algn="ctr">
              <a:lnSpc>
                <a:spcPct val="150000"/>
              </a:lnSpc>
            </a:pPr>
            <a:r>
              <a:rPr lang="it-IT" dirty="0">
                <a:effectLst>
                  <a:outerShdw blurRad="38100" dist="38100" dir="2700000" algn="tl">
                    <a:srgbClr val="000000">
                      <a:alpha val="43137"/>
                    </a:srgbClr>
                  </a:outerShdw>
                </a:effectLst>
                <a:latin typeface="Arial Rounded MT Bold" panose="020F0704030504030204" pitchFamily="34" charset="0"/>
              </a:rPr>
              <a:t>Il vecchio si alzò e fissò il mio volto</a:t>
            </a:r>
          </a:p>
          <a:p>
            <a:pPr algn="ctr">
              <a:lnSpc>
                <a:spcPct val="150000"/>
              </a:lnSpc>
            </a:pPr>
            <a:r>
              <a:rPr lang="it-IT" dirty="0">
                <a:effectLst>
                  <a:outerShdw blurRad="38100" dist="38100" dir="2700000" algn="tl">
                    <a:srgbClr val="000000">
                      <a:alpha val="43137"/>
                    </a:srgbClr>
                  </a:outerShdw>
                </a:effectLst>
                <a:latin typeface="Arial Rounded MT Bold" panose="020F0704030504030204" pitchFamily="34" charset="0"/>
              </a:rPr>
              <a:t>e disse che era ufficialmente riconosciuto</a:t>
            </a:r>
          </a:p>
          <a:p>
            <a:pPr algn="ctr">
              <a:lnSpc>
                <a:spcPct val="150000"/>
              </a:lnSpc>
            </a:pPr>
            <a:r>
              <a:rPr lang="it-IT" dirty="0">
                <a:effectLst>
                  <a:outerShdw blurRad="38100" dist="38100" dir="2700000" algn="tl">
                    <a:srgbClr val="000000">
                      <a:alpha val="43137"/>
                    </a:srgbClr>
                  </a:outerShdw>
                </a:effectLst>
                <a:latin typeface="Arial Rounded MT Bold" panose="020F0704030504030204" pitchFamily="34" charset="0"/>
              </a:rPr>
              <a:t>ch’io fossi adesso un cittadino duale.</a:t>
            </a:r>
          </a:p>
          <a:p>
            <a:pPr algn="ctr">
              <a:lnSpc>
                <a:spcPct val="150000"/>
              </a:lnSpc>
            </a:pPr>
            <a:r>
              <a:rPr lang="it-IT" dirty="0">
                <a:effectLst>
                  <a:outerShdw blurRad="38100" dist="38100" dir="2700000" algn="tl">
                    <a:srgbClr val="000000">
                      <a:alpha val="43137"/>
                    </a:srgbClr>
                  </a:outerShdw>
                </a:effectLst>
                <a:latin typeface="Arial Rounded MT Bold" panose="020F0704030504030204" pitchFamily="34" charset="0"/>
              </a:rPr>
              <a:t>Quindi desiderava che, tornato a casa,</a:t>
            </a:r>
          </a:p>
          <a:p>
            <a:pPr algn="ctr">
              <a:lnSpc>
                <a:spcPct val="150000"/>
              </a:lnSpc>
            </a:pPr>
            <a:r>
              <a:rPr lang="it-IT" dirty="0">
                <a:effectLst>
                  <a:outerShdw blurRad="38100" dist="38100" dir="2700000" algn="tl">
                    <a:srgbClr val="000000">
                      <a:alpha val="43137"/>
                    </a:srgbClr>
                  </a:outerShdw>
                </a:effectLst>
                <a:latin typeface="Arial Rounded MT Bold" panose="020F0704030504030204" pitchFamily="34" charset="0"/>
              </a:rPr>
              <a:t>considerassi me stesso un rappresentante</a:t>
            </a:r>
          </a:p>
          <a:p>
            <a:pPr algn="ctr">
              <a:lnSpc>
                <a:spcPct val="150000"/>
              </a:lnSpc>
            </a:pPr>
            <a:r>
              <a:rPr lang="it-IT" dirty="0">
                <a:effectLst>
                  <a:outerShdw blurRad="38100" dist="38100" dir="2700000" algn="tl">
                    <a:srgbClr val="000000">
                      <a:alpha val="43137"/>
                    </a:srgbClr>
                  </a:outerShdw>
                </a:effectLst>
                <a:latin typeface="Arial Rounded MT Bold" panose="020F0704030504030204" pitchFamily="34" charset="0"/>
              </a:rPr>
              <a:t>e parlassi a nome loro nella mia lingua.</a:t>
            </a:r>
          </a:p>
          <a:p>
            <a:pPr algn="ctr">
              <a:lnSpc>
                <a:spcPct val="150000"/>
              </a:lnSpc>
            </a:pPr>
            <a:r>
              <a:rPr lang="it-IT" dirty="0">
                <a:effectLst>
                  <a:outerShdw blurRad="38100" dist="38100" dir="2700000" algn="tl">
                    <a:srgbClr val="000000">
                      <a:alpha val="43137"/>
                    </a:srgbClr>
                  </a:outerShdw>
                </a:effectLst>
                <a:latin typeface="Arial Rounded MT Bold" panose="020F0704030504030204" pitchFamily="34" charset="0"/>
              </a:rPr>
              <a:t>Le loro ambasciate, disse, erano ovunque</a:t>
            </a:r>
          </a:p>
          <a:p>
            <a:pPr algn="ctr">
              <a:lnSpc>
                <a:spcPct val="150000"/>
              </a:lnSpc>
            </a:pPr>
            <a:r>
              <a:rPr lang="it-IT" dirty="0">
                <a:effectLst>
                  <a:outerShdw blurRad="38100" dist="38100" dir="2700000" algn="tl">
                    <a:srgbClr val="000000">
                      <a:alpha val="43137"/>
                    </a:srgbClr>
                  </a:outerShdw>
                </a:effectLst>
                <a:latin typeface="Arial Rounded MT Bold" panose="020F0704030504030204" pitchFamily="34" charset="0"/>
              </a:rPr>
              <a:t>ma funzionavano indipendentemente</a:t>
            </a:r>
          </a:p>
          <a:p>
            <a:pPr algn="ctr">
              <a:lnSpc>
                <a:spcPct val="150000"/>
              </a:lnSpc>
            </a:pPr>
            <a:r>
              <a:rPr lang="it-IT" dirty="0">
                <a:effectLst>
                  <a:outerShdw blurRad="38100" dist="38100" dir="2700000" algn="tl">
                    <a:srgbClr val="000000">
                      <a:alpha val="43137"/>
                    </a:srgbClr>
                  </a:outerShdw>
                </a:effectLst>
                <a:latin typeface="Arial Rounded MT Bold" panose="020F0704030504030204" pitchFamily="34" charset="0"/>
              </a:rPr>
              <a:t>e nessun ambasciatore sarebbe mai stato licenziato.</a:t>
            </a:r>
          </a:p>
        </p:txBody>
      </p:sp>
      <p:sp>
        <p:nvSpPr>
          <p:cNvPr id="5" name="Titolo 1">
            <a:extLst>
              <a:ext uri="{FF2B5EF4-FFF2-40B4-BE49-F238E27FC236}">
                <a16:creationId xmlns:a16="http://schemas.microsoft.com/office/drawing/2014/main" id="{7F462222-6D30-4235-A0B9-DD0A9315CD5C}"/>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635235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0A1A3361-D09A-4C8F-82D5-1F7870931646}"/>
              </a:ext>
            </a:extLst>
          </p:cNvPr>
          <p:cNvSpPr txBox="1"/>
          <p:nvPr/>
        </p:nvSpPr>
        <p:spPr>
          <a:xfrm>
            <a:off x="3259494" y="709127"/>
            <a:ext cx="4895462" cy="4801314"/>
          </a:xfrm>
          <a:prstGeom prst="rect">
            <a:avLst/>
          </a:prstGeom>
          <a:noFill/>
        </p:spPr>
        <p:txBody>
          <a:bodyPr wrap="square" numCol="1" rtlCol="0">
            <a:spAutoFit/>
          </a:bodyPr>
          <a:lstStyle/>
          <a:p>
            <a:pPr algn="ctr">
              <a:lnSpc>
                <a:spcPct val="150000"/>
              </a:lnSpc>
            </a:pPr>
            <a:r>
              <a:rPr lang="it-IT" sz="1700" dirty="0">
                <a:solidFill>
                  <a:prstClr val="white"/>
                </a:solidFill>
                <a:effectLst>
                  <a:outerShdw blurRad="38100" dist="38100" dir="2700000" algn="tl">
                    <a:srgbClr val="000000">
                      <a:alpha val="43137"/>
                    </a:srgbClr>
                  </a:outerShdw>
                </a:effectLst>
                <a:latin typeface="Arial Rounded MT Bold" panose="020F0704030504030204" pitchFamily="34" charset="0"/>
              </a:rPr>
              <a:t>  Il poeta immagina di approdare in </a:t>
            </a:r>
            <a:r>
              <a:rPr lang="it-IT" sz="1700" dirty="0">
                <a:solidFill>
                  <a:srgbClr val="FFC000"/>
                </a:solidFill>
                <a:effectLst>
                  <a:outerShdw blurRad="38100" dist="38100" dir="2700000" algn="tl">
                    <a:srgbClr val="000000">
                      <a:alpha val="43137"/>
                    </a:srgbClr>
                  </a:outerShdw>
                </a:effectLst>
                <a:latin typeface="Arial Rounded MT Bold" panose="020F0704030504030204" pitchFamily="34" charset="0"/>
              </a:rPr>
              <a:t>un mondo         </a:t>
            </a:r>
          </a:p>
          <a:p>
            <a:pPr algn="ctr">
              <a:lnSpc>
                <a:spcPct val="150000"/>
              </a:lnSpc>
            </a:pPr>
            <a:r>
              <a:rPr lang="it-IT" sz="1700" dirty="0">
                <a:solidFill>
                  <a:srgbClr val="FFC000"/>
                </a:solidFill>
                <a:effectLst>
                  <a:outerShdw blurRad="38100" dist="38100" dir="2700000" algn="tl">
                    <a:srgbClr val="000000">
                      <a:alpha val="43137"/>
                    </a:srgbClr>
                  </a:outerShdw>
                </a:effectLst>
                <a:latin typeface="Arial Rounded MT Bold" panose="020F0704030504030204" pitchFamily="34" charset="0"/>
              </a:rPr>
              <a:t>   alternativo rispetto a quello reale</a:t>
            </a:r>
            <a:r>
              <a:rPr lang="it-IT" sz="1700" dirty="0">
                <a:solidFill>
                  <a:prstClr val="white"/>
                </a:solidFill>
                <a:effectLst>
                  <a:outerShdw blurRad="38100" dist="38100" dir="2700000" algn="tl">
                    <a:srgbClr val="000000">
                      <a:alpha val="43137"/>
                    </a:srgbClr>
                  </a:outerShdw>
                </a:effectLst>
                <a:latin typeface="Arial Rounded MT Bold" panose="020F0704030504030204" pitchFamily="34" charset="0"/>
              </a:rPr>
              <a:t>: un’unica</a:t>
            </a:r>
          </a:p>
          <a:p>
            <a:pPr algn="ctr">
              <a:lnSpc>
                <a:spcPct val="150000"/>
              </a:lnSpc>
            </a:pPr>
            <a:r>
              <a:rPr lang="it-IT" sz="1700" dirty="0">
                <a:solidFill>
                  <a:prstClr val="white"/>
                </a:solidFill>
                <a:effectLst>
                  <a:outerShdw blurRad="38100" dist="38100" dir="2700000" algn="tl">
                    <a:srgbClr val="000000">
                      <a:alpha val="43137"/>
                    </a:srgbClr>
                  </a:outerShdw>
                </a:effectLst>
                <a:latin typeface="Arial Rounded MT Bold" panose="020F0704030504030204" pitchFamily="34" charset="0"/>
              </a:rPr>
              <a:t>   immensa Repubblica dove tutti i cittadini</a:t>
            </a:r>
          </a:p>
          <a:p>
            <a:pPr algn="ctr">
              <a:lnSpc>
                <a:spcPct val="150000"/>
              </a:lnSpc>
            </a:pPr>
            <a:r>
              <a:rPr lang="it-IT" sz="1700" dirty="0">
                <a:solidFill>
                  <a:prstClr val="white"/>
                </a:solidFill>
                <a:effectLst>
                  <a:outerShdw blurRad="38100" dist="38100" dir="2700000" algn="tl">
                    <a:srgbClr val="000000">
                      <a:alpha val="43137"/>
                    </a:srgbClr>
                  </a:outerShdw>
                </a:effectLst>
                <a:latin typeface="Arial Rounded MT Bold" panose="020F0704030504030204" pitchFamily="34" charset="0"/>
              </a:rPr>
              <a:t>   sono considerati </a:t>
            </a:r>
            <a:r>
              <a:rPr lang="it-IT" sz="1700" dirty="0">
                <a:solidFill>
                  <a:srgbClr val="FFC000"/>
                </a:solidFill>
                <a:effectLst>
                  <a:outerShdw blurRad="38100" dist="38100" dir="2700000" algn="tl">
                    <a:srgbClr val="000000">
                      <a:alpha val="43137"/>
                    </a:srgbClr>
                  </a:outerShdw>
                </a:effectLst>
                <a:latin typeface="Arial Rounded MT Bold" panose="020F0704030504030204" pitchFamily="34" charset="0"/>
              </a:rPr>
              <a:t>UGUALI</a:t>
            </a:r>
            <a:r>
              <a:rPr lang="it-IT" sz="1700" dirty="0">
                <a:solidFill>
                  <a:prstClr val="white"/>
                </a:solidFill>
                <a:effectLst>
                  <a:outerShdw blurRad="38100" dist="38100" dir="2700000" algn="tl">
                    <a:srgbClr val="000000">
                      <a:alpha val="43137"/>
                    </a:srgbClr>
                  </a:outerShdw>
                </a:effectLst>
                <a:latin typeface="Arial Rounded MT Bold" panose="020F0704030504030204" pitchFamily="34" charset="0"/>
              </a:rPr>
              <a:t> e non hanno bisogno</a:t>
            </a:r>
          </a:p>
          <a:p>
            <a:pPr algn="ctr">
              <a:lnSpc>
                <a:spcPct val="150000"/>
              </a:lnSpc>
            </a:pPr>
            <a:r>
              <a:rPr lang="it-IT" sz="1700" dirty="0">
                <a:solidFill>
                  <a:prstClr val="white"/>
                </a:solidFill>
                <a:effectLst>
                  <a:outerShdw blurRad="38100" dist="38100" dir="2700000" algn="tl">
                    <a:srgbClr val="000000">
                      <a:alpha val="43137"/>
                    </a:srgbClr>
                  </a:outerShdw>
                </a:effectLst>
                <a:latin typeface="Arial Rounded MT Bold" panose="020F0704030504030204" pitchFamily="34" charset="0"/>
              </a:rPr>
              <a:t>   di documenti per certificare la propria </a:t>
            </a:r>
          </a:p>
          <a:p>
            <a:pPr algn="ctr">
              <a:lnSpc>
                <a:spcPct val="150000"/>
              </a:lnSpc>
            </a:pPr>
            <a:r>
              <a:rPr lang="it-IT" sz="1700" dirty="0">
                <a:solidFill>
                  <a:prstClr val="white"/>
                </a:solidFill>
                <a:effectLst>
                  <a:outerShdw blurRad="38100" dist="38100" dir="2700000" algn="tl">
                    <a:srgbClr val="000000">
                      <a:alpha val="43137"/>
                    </a:srgbClr>
                  </a:outerShdw>
                </a:effectLst>
                <a:latin typeface="Arial Rounded MT Bold" panose="020F0704030504030204" pitchFamily="34" charset="0"/>
              </a:rPr>
              <a:t>   identità. Non c’è bisogno di dichiarazioni</a:t>
            </a:r>
          </a:p>
          <a:p>
            <a:pPr algn="ctr">
              <a:lnSpc>
                <a:spcPct val="150000"/>
              </a:lnSpc>
            </a:pPr>
            <a:r>
              <a:rPr lang="it-IT" sz="1700" dirty="0">
                <a:solidFill>
                  <a:prstClr val="white"/>
                </a:solidFill>
                <a:effectLst>
                  <a:outerShdw blurRad="38100" dist="38100" dir="2700000" algn="tl">
                    <a:srgbClr val="000000">
                      <a:alpha val="43137"/>
                    </a:srgbClr>
                  </a:outerShdw>
                </a:effectLst>
                <a:latin typeface="Arial Rounded MT Bold" panose="020F0704030504030204" pitchFamily="34" charset="0"/>
              </a:rPr>
              <a:t>   scritte, basta dire sempre la verità.</a:t>
            </a:r>
          </a:p>
          <a:p>
            <a:pPr algn="ctr">
              <a:lnSpc>
                <a:spcPct val="150000"/>
              </a:lnSpc>
            </a:pPr>
            <a:r>
              <a:rPr lang="it-IT" sz="1700" dirty="0">
                <a:solidFill>
                  <a:prstClr val="white"/>
                </a:solidFill>
                <a:effectLst>
                  <a:outerShdw blurRad="38100" dist="38100" dir="2700000" algn="tl">
                    <a:srgbClr val="000000">
                      <a:alpha val="43137"/>
                    </a:srgbClr>
                  </a:outerShdw>
                </a:effectLst>
                <a:latin typeface="Arial Rounded MT Bold" panose="020F0704030504030204" pitchFamily="34" charset="0"/>
              </a:rPr>
              <a:t>   In questo mondo immaginario un cittadino</a:t>
            </a:r>
          </a:p>
          <a:p>
            <a:pPr algn="ctr">
              <a:lnSpc>
                <a:spcPct val="150000"/>
              </a:lnSpc>
            </a:pPr>
            <a:r>
              <a:rPr lang="it-IT" sz="1700" dirty="0">
                <a:solidFill>
                  <a:prstClr val="white"/>
                </a:solidFill>
                <a:effectLst>
                  <a:outerShdw blurRad="38100" dist="38100" dir="2700000" algn="tl">
                    <a:srgbClr val="000000">
                      <a:alpha val="43137"/>
                    </a:srgbClr>
                  </a:outerShdw>
                </a:effectLst>
                <a:latin typeface="Arial Rounded MT Bold" panose="020F0704030504030204" pitchFamily="34" charset="0"/>
              </a:rPr>
              <a:t>   europeo perderebbe i privilegi che gli</a:t>
            </a:r>
          </a:p>
          <a:p>
            <a:pPr algn="ctr">
              <a:lnSpc>
                <a:spcPct val="150000"/>
              </a:lnSpc>
            </a:pPr>
            <a:r>
              <a:rPr lang="it-IT" sz="1700" dirty="0">
                <a:solidFill>
                  <a:prstClr val="white"/>
                </a:solidFill>
                <a:effectLst>
                  <a:outerShdw blurRad="38100" dist="38100" dir="2700000" algn="tl">
                    <a:srgbClr val="000000">
                      <a:alpha val="43137"/>
                    </a:srgbClr>
                  </a:outerShdw>
                </a:effectLst>
                <a:latin typeface="Arial Rounded MT Bold" panose="020F0704030504030204" pitchFamily="34" charset="0"/>
              </a:rPr>
              <a:t>   derivano dall’ essere nato in una nazione</a:t>
            </a:r>
          </a:p>
          <a:p>
            <a:pPr algn="ctr">
              <a:lnSpc>
                <a:spcPct val="150000"/>
              </a:lnSpc>
            </a:pPr>
            <a:r>
              <a:rPr lang="it-IT" sz="1700" dirty="0">
                <a:solidFill>
                  <a:prstClr val="white"/>
                </a:solidFill>
                <a:effectLst>
                  <a:outerShdw blurRad="38100" dist="38100" dir="2700000" algn="tl">
                    <a:srgbClr val="000000">
                      <a:alpha val="43137"/>
                    </a:srgbClr>
                  </a:outerShdw>
                </a:effectLst>
                <a:latin typeface="Arial Rounded MT Bold" panose="020F0704030504030204" pitchFamily="34" charset="0"/>
              </a:rPr>
              <a:t>   prospera e sviluppata.</a:t>
            </a:r>
          </a:p>
        </p:txBody>
      </p:sp>
      <p:grpSp>
        <p:nvGrpSpPr>
          <p:cNvPr id="2" name="Gruppo 1">
            <a:extLst>
              <a:ext uri="{FF2B5EF4-FFF2-40B4-BE49-F238E27FC236}">
                <a16:creationId xmlns:a16="http://schemas.microsoft.com/office/drawing/2014/main" id="{7321164A-F615-4AF2-90BD-2FEAC1C2F3BE}"/>
              </a:ext>
            </a:extLst>
          </p:cNvPr>
          <p:cNvGrpSpPr/>
          <p:nvPr/>
        </p:nvGrpSpPr>
        <p:grpSpPr>
          <a:xfrm>
            <a:off x="3732245" y="5458467"/>
            <a:ext cx="4236098" cy="1180329"/>
            <a:chOff x="3732245" y="5458467"/>
            <a:chExt cx="4236098" cy="1180329"/>
          </a:xfrm>
        </p:grpSpPr>
        <p:pic>
          <p:nvPicPr>
            <p:cNvPr id="32772" name="Picture 4" descr="Risultati immagini per seamus heaney">
              <a:extLst>
                <a:ext uri="{FF2B5EF4-FFF2-40B4-BE49-F238E27FC236}">
                  <a16:creationId xmlns:a16="http://schemas.microsoft.com/office/drawing/2014/main" id="{90B079AC-A17A-4CBB-8FA0-8F2A5CABDEA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1875" b="38375" l="52877" r="74338"/>
                      </a14:imgEffect>
                    </a14:imgLayer>
                  </a14:imgProps>
                </a:ext>
                <a:ext uri="{28A0092B-C50C-407E-A947-70E740481C1C}">
                  <a14:useLocalDpi xmlns:a14="http://schemas.microsoft.com/office/drawing/2010/main" val="0"/>
                </a:ext>
              </a:extLst>
            </a:blip>
            <a:srcRect l="54844" t="24054" r="25518" b="63276"/>
            <a:stretch/>
          </p:blipFill>
          <p:spPr bwMode="auto">
            <a:xfrm>
              <a:off x="3732245" y="5458467"/>
              <a:ext cx="2118049" cy="99831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Risultati immagini per seamus heaney">
              <a:extLst>
                <a:ext uri="{FF2B5EF4-FFF2-40B4-BE49-F238E27FC236}">
                  <a16:creationId xmlns:a16="http://schemas.microsoft.com/office/drawing/2014/main" id="{9A0F2CE7-2600-4BEA-9C4D-79B279E8B12C}"/>
                </a:ext>
              </a:extLst>
            </p:cNvPr>
            <p:cNvPicPr>
              <a:picLocks noChangeAspect="1" noChangeArrowheads="1"/>
            </p:cNvPicPr>
            <p:nvPr/>
          </p:nvPicPr>
          <p:blipFill rotWithShape="1">
            <a:blip r:embed="rId4">
              <a:extLst>
                <a:ext uri="{BEBA8EAE-BF5A-486C-A8C5-ECC9F3942E4B}">
                  <a14:imgProps xmlns:a14="http://schemas.microsoft.com/office/drawing/2010/main">
                    <a14:imgLayer r:embed="rId3">
                      <a14:imgEffect>
                        <a14:backgroundRemoval t="21875" b="37000" l="74703" r="94795"/>
                      </a14:imgEffect>
                    </a14:imgLayer>
                  </a14:imgProps>
                </a:ext>
                <a:ext uri="{28A0092B-C50C-407E-A947-70E740481C1C}">
                  <a14:useLocalDpi xmlns:a14="http://schemas.microsoft.com/office/drawing/2010/main" val="0"/>
                </a:ext>
              </a:extLst>
            </a:blip>
            <a:srcRect l="72606" t="22798" r="6129" b="60981"/>
            <a:stretch/>
          </p:blipFill>
          <p:spPr bwMode="auto">
            <a:xfrm>
              <a:off x="5850294" y="5458467"/>
              <a:ext cx="2118049" cy="1180329"/>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itolo 1">
            <a:extLst>
              <a:ext uri="{FF2B5EF4-FFF2-40B4-BE49-F238E27FC236}">
                <a16:creationId xmlns:a16="http://schemas.microsoft.com/office/drawing/2014/main" id="{0F6B3C23-6545-4545-A07C-DA1DEBF93B0F}"/>
              </a:ext>
            </a:extLst>
          </p:cNvPr>
          <p:cNvSpPr txBox="1">
            <a:spLocks/>
          </p:cNvSpPr>
          <p:nvPr/>
        </p:nvSpPr>
        <p:spPr>
          <a:xfrm>
            <a:off x="0" y="0"/>
            <a:ext cx="7660433" cy="538223"/>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ITALIANO E STORIA</a:t>
            </a:r>
          </a:p>
        </p:txBody>
      </p:sp>
    </p:spTree>
    <p:extLst>
      <p:ext uri="{BB962C8B-B14F-4D97-AF65-F5344CB8AC3E}">
        <p14:creationId xmlns:p14="http://schemas.microsoft.com/office/powerpoint/2010/main" val="3629466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a:extLst>
              <a:ext uri="{FF2B5EF4-FFF2-40B4-BE49-F238E27FC236}">
                <a16:creationId xmlns:a16="http://schemas.microsoft.com/office/drawing/2014/main" id="{956A2769-49D0-4893-BC2C-8C2F5D2FE0C7}"/>
              </a:ext>
            </a:extLst>
          </p:cNvPr>
          <p:cNvSpPr/>
          <p:nvPr/>
        </p:nvSpPr>
        <p:spPr>
          <a:xfrm>
            <a:off x="205273" y="3124045"/>
            <a:ext cx="8003007"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200" b="1" strike="noStrike" spc="-1" dirty="0">
                <a:uFill>
                  <a:solidFill>
                    <a:srgbClr val="FFFFFF"/>
                  </a:solidFill>
                </a:uFill>
                <a:latin typeface="Arial Rounded MT Bold" panose="020F0704030504030204" pitchFamily="34" charset="0"/>
                <a:ea typeface="DejaVu Sans"/>
              </a:rPr>
              <a:t>IMMIGRATION AND DENIED RIGHTS</a:t>
            </a:r>
            <a:endParaRPr lang="it-IT" sz="1800" b="0" strike="noStrike" spc="-1" dirty="0">
              <a:uFill>
                <a:solidFill>
                  <a:srgbClr val="FFFFFF"/>
                </a:solidFill>
              </a:uFill>
              <a:latin typeface="Arial Rounded MT Bold" panose="020F0704030504030204" pitchFamily="34" charset="0"/>
            </a:endParaRPr>
          </a:p>
        </p:txBody>
      </p:sp>
      <p:sp>
        <p:nvSpPr>
          <p:cNvPr id="5" name="Titolo 1">
            <a:extLst>
              <a:ext uri="{FF2B5EF4-FFF2-40B4-BE49-F238E27FC236}">
                <a16:creationId xmlns:a16="http://schemas.microsoft.com/office/drawing/2014/main" id="{A8FF727A-EFA1-4255-8A61-87FB40374105}"/>
              </a:ext>
            </a:extLst>
          </p:cNvPr>
          <p:cNvSpPr txBox="1">
            <a:spLocks/>
          </p:cNvSpPr>
          <p:nvPr/>
        </p:nvSpPr>
        <p:spPr>
          <a:xfrm>
            <a:off x="1343608" y="211195"/>
            <a:ext cx="8444204" cy="60991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3400" dirty="0">
                <a:latin typeface="Arial Rounded MT Bold" panose="020F0704030504030204" pitchFamily="34" charset="0"/>
              </a:rPr>
              <a:t>Educazione alla cittadinanza globale </a:t>
            </a:r>
          </a:p>
        </p:txBody>
      </p:sp>
      <p:sp>
        <p:nvSpPr>
          <p:cNvPr id="6" name="CustomShape 1">
            <a:extLst>
              <a:ext uri="{FF2B5EF4-FFF2-40B4-BE49-F238E27FC236}">
                <a16:creationId xmlns:a16="http://schemas.microsoft.com/office/drawing/2014/main" id="{A4EF793E-A030-4611-836E-B3FFCE5FF02D}"/>
              </a:ext>
            </a:extLst>
          </p:cNvPr>
          <p:cNvSpPr/>
          <p:nvPr/>
        </p:nvSpPr>
        <p:spPr>
          <a:xfrm>
            <a:off x="205273" y="2540882"/>
            <a:ext cx="2954920"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600" b="1"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INGLESE</a:t>
            </a:r>
            <a:endParaRPr lang="it-IT" sz="2000" b="0"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p:txBody>
      </p:sp>
    </p:spTree>
    <p:extLst>
      <p:ext uri="{BB962C8B-B14F-4D97-AF65-F5344CB8AC3E}">
        <p14:creationId xmlns:p14="http://schemas.microsoft.com/office/powerpoint/2010/main" val="401901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stomShape 1">
            <a:extLst>
              <a:ext uri="{FF2B5EF4-FFF2-40B4-BE49-F238E27FC236}">
                <a16:creationId xmlns:a16="http://schemas.microsoft.com/office/drawing/2014/main" id="{73494C14-F7B5-43CF-B007-AE5B466E337F}"/>
              </a:ext>
            </a:extLst>
          </p:cNvPr>
          <p:cNvSpPr/>
          <p:nvPr/>
        </p:nvSpPr>
        <p:spPr>
          <a:xfrm>
            <a:off x="1812796" y="538222"/>
            <a:ext cx="8003007" cy="57553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ctr">
              <a:lnSpc>
                <a:spcPct val="100000"/>
              </a:lnSpc>
            </a:pPr>
            <a:r>
              <a:rPr lang="it-IT" sz="3200" b="1" strike="noStrike" spc="-1">
                <a:uFill>
                  <a:solidFill>
                    <a:srgbClr val="FFFFFF"/>
                  </a:solidFill>
                </a:uFill>
                <a:latin typeface="Arial Rounded MT Bold" panose="020F0704030504030204" pitchFamily="34" charset="0"/>
                <a:ea typeface="DejaVu Sans"/>
              </a:rPr>
              <a:t>Immigration and minors</a:t>
            </a:r>
            <a:endParaRPr lang="it-IT" sz="1800" b="0" strike="noStrike" spc="-1" dirty="0">
              <a:uFill>
                <a:solidFill>
                  <a:srgbClr val="FFFFFF"/>
                </a:solidFill>
              </a:uFill>
              <a:latin typeface="Arial Rounded MT Bold" panose="020F0704030504030204" pitchFamily="34" charset="0"/>
            </a:endParaRPr>
          </a:p>
        </p:txBody>
      </p:sp>
      <p:sp>
        <p:nvSpPr>
          <p:cNvPr id="6" name="CustomShape 3">
            <a:extLst>
              <a:ext uri="{FF2B5EF4-FFF2-40B4-BE49-F238E27FC236}">
                <a16:creationId xmlns:a16="http://schemas.microsoft.com/office/drawing/2014/main" id="{E8FC11C9-DCF1-4516-8BD0-630E6C7AAEC7}"/>
              </a:ext>
            </a:extLst>
          </p:cNvPr>
          <p:cNvSpPr/>
          <p:nvPr/>
        </p:nvSpPr>
        <p:spPr>
          <a:xfrm>
            <a:off x="-48368" y="1037178"/>
            <a:ext cx="12192001" cy="125767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it-IT" sz="2000" b="0" strike="noStrike" spc="-1" dirty="0">
                <a:uFill>
                  <a:solidFill>
                    <a:srgbClr val="FFFFFF"/>
                  </a:solidFill>
                </a:uFill>
                <a:latin typeface="Arial Rounded MT Bold" panose="020F0704030504030204" pitchFamily="34" charset="0"/>
                <a:ea typeface="DejaVu Sans"/>
              </a:rPr>
              <a:t>The </a:t>
            </a:r>
            <a:r>
              <a:rPr lang="it-IT" sz="2000" b="0" strike="noStrike" spc="-1" dirty="0" err="1">
                <a:uFill>
                  <a:solidFill>
                    <a:srgbClr val="FFFFFF"/>
                  </a:solidFill>
                </a:uFill>
                <a:latin typeface="Arial Rounded MT Bold" panose="020F0704030504030204" pitchFamily="34" charset="0"/>
                <a:ea typeface="DejaVu Sans"/>
              </a:rPr>
              <a:t>phenomenon</a:t>
            </a:r>
            <a:r>
              <a:rPr lang="it-IT" sz="2000" b="0" strike="noStrike" spc="-1" dirty="0">
                <a:uFill>
                  <a:solidFill>
                    <a:srgbClr val="FFFFFF"/>
                  </a:solidFill>
                </a:uFill>
                <a:latin typeface="Arial Rounded MT Bold" panose="020F0704030504030204" pitchFamily="34" charset="0"/>
                <a:ea typeface="DejaVu Sans"/>
              </a:rPr>
              <a:t> of </a:t>
            </a:r>
            <a:r>
              <a:rPr lang="it-IT" sz="2000" b="0" strike="noStrike" spc="-1" dirty="0" err="1">
                <a:uFill>
                  <a:solidFill>
                    <a:srgbClr val="FFFFFF"/>
                  </a:solidFill>
                </a:uFill>
                <a:latin typeface="Arial Rounded MT Bold" panose="020F0704030504030204" pitchFamily="34" charset="0"/>
                <a:ea typeface="DejaVu Sans"/>
              </a:rPr>
              <a:t>immigration</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concerns</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us</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italians</a:t>
            </a:r>
            <a:r>
              <a:rPr lang="it-IT" sz="2000" b="0" strike="noStrike" spc="-1" dirty="0">
                <a:uFill>
                  <a:solidFill>
                    <a:srgbClr val="FFFFFF"/>
                  </a:solidFill>
                </a:uFill>
                <a:latin typeface="Arial Rounded MT Bold" panose="020F0704030504030204" pitchFamily="34" charset="0"/>
                <a:ea typeface="DejaVu Sans"/>
              </a:rPr>
              <a:t> more </a:t>
            </a:r>
            <a:r>
              <a:rPr lang="it-IT" sz="2000" b="0" strike="noStrike" spc="-1" dirty="0" err="1">
                <a:uFill>
                  <a:solidFill>
                    <a:srgbClr val="FFFFFF"/>
                  </a:solidFill>
                </a:uFill>
                <a:latin typeface="Arial Rounded MT Bold" panose="020F0704030504030204" pitchFamily="34" charset="0"/>
                <a:ea typeface="DejaVu Sans"/>
              </a:rPr>
              <a:t>than</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any</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other</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European</a:t>
            </a:r>
            <a:r>
              <a:rPr lang="it-IT" sz="2000" b="0" strike="noStrike" spc="-1" dirty="0">
                <a:uFill>
                  <a:solidFill>
                    <a:srgbClr val="FFFFFF"/>
                  </a:solidFill>
                </a:uFill>
                <a:latin typeface="Arial Rounded MT Bold" panose="020F0704030504030204" pitchFamily="34" charset="0"/>
                <a:ea typeface="DejaVu Sans"/>
              </a:rPr>
              <a:t> country, </a:t>
            </a:r>
            <a:r>
              <a:rPr lang="it-IT" sz="2000" b="0" strike="noStrike" spc="-1" dirty="0" err="1">
                <a:uFill>
                  <a:solidFill>
                    <a:srgbClr val="FFFFFF"/>
                  </a:solidFill>
                </a:uFill>
                <a:latin typeface="Arial Rounded MT Bold" panose="020F0704030504030204" pitchFamily="34" charset="0"/>
                <a:ea typeface="DejaVu Sans"/>
              </a:rPr>
              <a:t>because</a:t>
            </a:r>
            <a:r>
              <a:rPr lang="it-IT" sz="2000" b="0" strike="noStrike" spc="-1" dirty="0">
                <a:uFill>
                  <a:solidFill>
                    <a:srgbClr val="FFFFFF"/>
                  </a:solidFill>
                </a:uFill>
                <a:latin typeface="Arial Rounded MT Bold" panose="020F0704030504030204" pitchFamily="34" charset="0"/>
                <a:ea typeface="DejaVu Sans"/>
              </a:rPr>
              <a:t> of </a:t>
            </a:r>
            <a:r>
              <a:rPr lang="it-IT" sz="2000" b="0" strike="noStrike" spc="-1" dirty="0" err="1">
                <a:uFill>
                  <a:solidFill>
                    <a:srgbClr val="FFFFFF"/>
                  </a:solidFill>
                </a:uFill>
                <a:latin typeface="Arial Rounded MT Bold" panose="020F0704030504030204" pitchFamily="34" charset="0"/>
                <a:ea typeface="DejaVu Sans"/>
              </a:rPr>
              <a:t>our</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geographic</a:t>
            </a:r>
            <a:r>
              <a:rPr lang="it-IT" sz="2000" b="0" strike="noStrike" spc="-1" dirty="0">
                <a:uFill>
                  <a:solidFill>
                    <a:srgbClr val="FFFFFF"/>
                  </a:solidFill>
                </a:uFill>
                <a:latin typeface="Arial Rounded MT Bold" panose="020F0704030504030204" pitchFamily="34" charset="0"/>
                <a:ea typeface="DejaVu Sans"/>
              </a:rPr>
              <a:t> position, in the centre </a:t>
            </a:r>
            <a:r>
              <a:rPr lang="it-IT" sz="2000" b="0" strike="noStrike" spc="-1">
                <a:uFill>
                  <a:solidFill>
                    <a:srgbClr val="FFFFFF"/>
                  </a:solidFill>
                </a:uFill>
                <a:latin typeface="Arial Rounded MT Bold" panose="020F0704030504030204" pitchFamily="34" charset="0"/>
                <a:ea typeface="DejaVu Sans"/>
              </a:rPr>
              <a:t>of </a:t>
            </a:r>
            <a:r>
              <a:rPr lang="it-IT" sz="2000" b="1" strike="noStrike" spc="-1">
                <a:uFill>
                  <a:solidFill>
                    <a:srgbClr val="FFFFFF"/>
                  </a:solidFill>
                </a:uFill>
                <a:latin typeface="Arial Rounded MT Bold" panose="020F0704030504030204" pitchFamily="34" charset="0"/>
                <a:ea typeface="DejaVu Sans"/>
              </a:rPr>
              <a:t>the Mediterranean </a:t>
            </a:r>
            <a:r>
              <a:rPr lang="it-IT" sz="2000" b="1" strike="noStrike" spc="-1" dirty="0" err="1">
                <a:uFill>
                  <a:solidFill>
                    <a:srgbClr val="FFFFFF"/>
                  </a:solidFill>
                </a:uFill>
                <a:latin typeface="Arial Rounded MT Bold" panose="020F0704030504030204" pitchFamily="34" charset="0"/>
                <a:ea typeface="DejaVu Sans"/>
              </a:rPr>
              <a:t>sea</a:t>
            </a:r>
            <a:r>
              <a:rPr lang="it-IT" sz="2000" b="0" strike="noStrike" spc="-1" dirty="0">
                <a:uFill>
                  <a:solidFill>
                    <a:srgbClr val="FFFFFF"/>
                  </a:solidFill>
                </a:uFill>
                <a:latin typeface="Arial Rounded MT Bold" panose="020F0704030504030204" pitchFamily="34" charset="0"/>
                <a:ea typeface="DejaVu Sans"/>
              </a:rPr>
              <a:t>.</a:t>
            </a:r>
            <a:endParaRPr lang="it-IT" sz="2000" b="0" strike="noStrike" spc="-1" dirty="0">
              <a:uFill>
                <a:solidFill>
                  <a:srgbClr val="FFFFFF"/>
                </a:solidFill>
              </a:uFill>
              <a:latin typeface="Arial Rounded MT Bold" panose="020F0704030504030204" pitchFamily="34" charset="0"/>
            </a:endParaRPr>
          </a:p>
        </p:txBody>
      </p:sp>
      <p:sp>
        <p:nvSpPr>
          <p:cNvPr id="7" name="CustomShape 4">
            <a:extLst>
              <a:ext uri="{FF2B5EF4-FFF2-40B4-BE49-F238E27FC236}">
                <a16:creationId xmlns:a16="http://schemas.microsoft.com/office/drawing/2014/main" id="{3C946191-75EF-45A1-B6CC-D6B608A242C8}"/>
              </a:ext>
            </a:extLst>
          </p:cNvPr>
          <p:cNvSpPr/>
          <p:nvPr/>
        </p:nvSpPr>
        <p:spPr>
          <a:xfrm>
            <a:off x="470613" y="5200918"/>
            <a:ext cx="11504645" cy="1591644"/>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just"/>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The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numbers</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are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scary</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they</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are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thousands</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every</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year</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and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many</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of </a:t>
            </a:r>
            <a:r>
              <a:rPr lang="it-IT" sz="2000" spc="-1"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them</a:t>
            </a:r>
            <a:r>
              <a:rPr lang="it-IT" sz="2000" spc="-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perish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during</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the trip,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while</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 large part of the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survived</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are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unaccompanied</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minors</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to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whom</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many</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rights</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like life, study and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health</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are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denied</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They</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were</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more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than</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2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thousand</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last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year</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in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total</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they</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are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almost</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26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thousand</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and more </a:t>
            </a:r>
            <a:r>
              <a:rPr lang="it-IT" sz="2000" spc="-1"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than</a:t>
            </a:r>
            <a:r>
              <a:rPr lang="it-IT" sz="2000" spc="-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6 thousand </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are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vanished</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In the following slide,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we</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will</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see</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an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emblematic</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one</a:t>
            </a:r>
            <a:r>
              <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p>
          <a:p>
            <a:pPr algn="just"/>
            <a:endParaRPr lang="it-IT" sz="2000"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p:txBody>
      </p:sp>
      <p:pic>
        <p:nvPicPr>
          <p:cNvPr id="8" name="Immagine 3">
            <a:extLst>
              <a:ext uri="{FF2B5EF4-FFF2-40B4-BE49-F238E27FC236}">
                <a16:creationId xmlns:a16="http://schemas.microsoft.com/office/drawing/2014/main" id="{37599884-5D68-4C3A-834A-15B9DAB3A214}"/>
              </a:ext>
            </a:extLst>
          </p:cNvPr>
          <p:cNvPicPr/>
          <p:nvPr/>
        </p:nvPicPr>
        <p:blipFill>
          <a:blip r:embed="rId3"/>
          <a:stretch/>
        </p:blipFill>
        <p:spPr>
          <a:xfrm>
            <a:off x="383996" y="2534675"/>
            <a:ext cx="3494165" cy="217143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Immagine 8">
            <a:extLst>
              <a:ext uri="{FF2B5EF4-FFF2-40B4-BE49-F238E27FC236}">
                <a16:creationId xmlns:a16="http://schemas.microsoft.com/office/drawing/2014/main" id="{8F53B07B-B247-425C-9268-239C5E3D9B32}"/>
              </a:ext>
            </a:extLst>
          </p:cNvPr>
          <p:cNvPicPr/>
          <p:nvPr/>
        </p:nvPicPr>
        <p:blipFill>
          <a:blip r:embed="rId4"/>
          <a:stretch/>
        </p:blipFill>
        <p:spPr>
          <a:xfrm flipH="1">
            <a:off x="8183431" y="2529645"/>
            <a:ext cx="3624573" cy="21764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Immagine 9">
            <a:extLst>
              <a:ext uri="{FF2B5EF4-FFF2-40B4-BE49-F238E27FC236}">
                <a16:creationId xmlns:a16="http://schemas.microsoft.com/office/drawing/2014/main" id="{1A4881F1-6E46-4D10-9542-E943D0B1997E}"/>
              </a:ext>
            </a:extLst>
          </p:cNvPr>
          <p:cNvPicPr/>
          <p:nvPr/>
        </p:nvPicPr>
        <p:blipFill>
          <a:blip r:embed="rId5"/>
          <a:stretch/>
        </p:blipFill>
        <p:spPr>
          <a:xfrm>
            <a:off x="4318711" y="2593571"/>
            <a:ext cx="3424169" cy="17014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itolo 1">
            <a:extLst>
              <a:ext uri="{FF2B5EF4-FFF2-40B4-BE49-F238E27FC236}">
                <a16:creationId xmlns:a16="http://schemas.microsoft.com/office/drawing/2014/main" id="{19024809-669D-4756-BC76-D7DA4ECEEF49}"/>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INGLESE</a:t>
            </a:r>
          </a:p>
        </p:txBody>
      </p:sp>
    </p:spTree>
    <p:extLst>
      <p:ext uri="{BB962C8B-B14F-4D97-AF65-F5344CB8AC3E}">
        <p14:creationId xmlns:p14="http://schemas.microsoft.com/office/powerpoint/2010/main" val="314921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F27C4BA4-6E49-4180-86F9-5D3F6566CE48}"/>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INGLESE</a:t>
            </a:r>
          </a:p>
        </p:txBody>
      </p:sp>
      <p:sp>
        <p:nvSpPr>
          <p:cNvPr id="3" name="CustomShape 2">
            <a:extLst>
              <a:ext uri="{FF2B5EF4-FFF2-40B4-BE49-F238E27FC236}">
                <a16:creationId xmlns:a16="http://schemas.microsoft.com/office/drawing/2014/main" id="{47236782-2223-42FC-B462-4D77A2E2704F}"/>
              </a:ext>
            </a:extLst>
          </p:cNvPr>
          <p:cNvSpPr/>
          <p:nvPr/>
        </p:nvSpPr>
        <p:spPr>
          <a:xfrm>
            <a:off x="308848" y="1759407"/>
            <a:ext cx="6166597" cy="3605695"/>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gn="just">
              <a:lnSpc>
                <a:spcPct val="100000"/>
              </a:lnSpc>
            </a:pPr>
            <a:r>
              <a:rPr lang="it-IT" sz="24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Few</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weeks ago on the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socials</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sad</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news spread.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It</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was</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the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tragic</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story of a 14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years</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old</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boy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drowned</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with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his</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school report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stitched</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in the pocket. </a:t>
            </a:r>
          </a:p>
          <a:p>
            <a:pPr algn="just">
              <a:lnSpc>
                <a:spcPct val="100000"/>
              </a:lnSpc>
            </a:pP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He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was</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trying</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to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reach</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Europe to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get</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an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education</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and,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possibly</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better</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future. </a:t>
            </a:r>
          </a:p>
          <a:p>
            <a:pPr algn="just">
              <a:lnSpc>
                <a:spcPct val="100000"/>
              </a:lnSpc>
            </a:pP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His school report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was</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 pass to show he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deserved</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 place in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Italy</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a:t>
            </a:r>
            <a:endParaRPr lang="it-IT" sz="24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a:p>
            <a:pPr algn="just">
              <a:lnSpc>
                <a:spcPct val="100000"/>
              </a:lnSpc>
            </a:pP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He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has</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been</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unlucky</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losing</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his</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life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too</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 </a:t>
            </a:r>
            <a:r>
              <a:rPr lang="it-IT" sz="2400" b="1"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early</a:t>
            </a:r>
            <a:r>
              <a:rPr lang="it-IT" sz="24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a:t>
            </a:r>
            <a:endParaRPr lang="it-IT" sz="24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p:txBody>
      </p:sp>
      <p:pic>
        <p:nvPicPr>
          <p:cNvPr id="5" name="Immagine 4">
            <a:extLst>
              <a:ext uri="{FF2B5EF4-FFF2-40B4-BE49-F238E27FC236}">
                <a16:creationId xmlns:a16="http://schemas.microsoft.com/office/drawing/2014/main" id="{C803567B-D8D9-4305-88B7-B2F0A18EC75A}"/>
              </a:ext>
            </a:extLst>
          </p:cNvPr>
          <p:cNvPicPr/>
          <p:nvPr/>
        </p:nvPicPr>
        <p:blipFill>
          <a:blip r:embed="rId3"/>
          <a:stretch/>
        </p:blipFill>
        <p:spPr>
          <a:xfrm>
            <a:off x="6885208" y="1622976"/>
            <a:ext cx="4997944" cy="3443547"/>
          </a:xfrm>
          <a:prstGeom prst="round2DiagRect">
            <a:avLst>
              <a:gd name="adj1" fmla="val 50000"/>
              <a:gd name="adj2" fmla="val 0"/>
            </a:avLst>
          </a:prstGeom>
          <a:ln w="88900" cap="sq">
            <a:solidFill>
              <a:srgbClr val="FFFFFF"/>
            </a:solidFill>
            <a:miter lim="800000"/>
          </a:ln>
          <a:effectLst>
            <a:outerShdw blurRad="254000" algn="tl" rotWithShape="0">
              <a:srgbClr val="000000">
                <a:alpha val="43000"/>
              </a:srgbClr>
            </a:outerShdw>
          </a:effectLst>
        </p:spPr>
      </p:pic>
      <p:sp>
        <p:nvSpPr>
          <p:cNvPr id="8" name="CustomShape 1">
            <a:extLst>
              <a:ext uri="{FF2B5EF4-FFF2-40B4-BE49-F238E27FC236}">
                <a16:creationId xmlns:a16="http://schemas.microsoft.com/office/drawing/2014/main" id="{24E16E2A-3E8B-AE44-857D-0259A7148B49}"/>
              </a:ext>
            </a:extLst>
          </p:cNvPr>
          <p:cNvSpPr/>
          <p:nvPr/>
        </p:nvSpPr>
        <p:spPr>
          <a:xfrm>
            <a:off x="1812796" y="538222"/>
            <a:ext cx="8003007" cy="57553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ctr">
              <a:lnSpc>
                <a:spcPct val="100000"/>
              </a:lnSpc>
            </a:pPr>
            <a:r>
              <a:rPr lang="it-IT" sz="3200" b="1" strike="noStrike" spc="-1">
                <a:uFill>
                  <a:solidFill>
                    <a:srgbClr val="FFFFFF"/>
                  </a:solidFill>
                </a:uFill>
                <a:latin typeface="Arial Rounded MT Bold" panose="020F0704030504030204" pitchFamily="34" charset="0"/>
                <a:ea typeface="DejaVu Sans"/>
              </a:rPr>
              <a:t>Immigration: a broken dream</a:t>
            </a:r>
            <a:endParaRPr lang="it-IT" sz="1800" b="0" strike="noStrike" spc="-1" dirty="0">
              <a:uFill>
                <a:solidFill>
                  <a:srgbClr val="FFFFFF"/>
                </a:solidFill>
              </a:uFill>
              <a:latin typeface="Arial Rounded MT Bold" panose="020F0704030504030204" pitchFamily="34" charset="0"/>
            </a:endParaRPr>
          </a:p>
        </p:txBody>
      </p:sp>
    </p:spTree>
    <p:extLst>
      <p:ext uri="{BB962C8B-B14F-4D97-AF65-F5344CB8AC3E}">
        <p14:creationId xmlns:p14="http://schemas.microsoft.com/office/powerpoint/2010/main" val="416582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3029915D-2F25-458D-A673-85335C0B128A}"/>
              </a:ext>
            </a:extLst>
          </p:cNvPr>
          <p:cNvPicPr/>
          <p:nvPr/>
        </p:nvPicPr>
        <p:blipFill>
          <a:blip r:embed="rId3"/>
          <a:stretch/>
        </p:blipFill>
        <p:spPr>
          <a:xfrm>
            <a:off x="3050963" y="5038529"/>
            <a:ext cx="1825573" cy="1636843"/>
          </a:xfrm>
          <a:prstGeom prst="rect">
            <a:avLst/>
          </a:prstGeom>
          <a:ln>
            <a:noFill/>
          </a:ln>
        </p:spPr>
      </p:pic>
      <p:sp>
        <p:nvSpPr>
          <p:cNvPr id="5" name="CustomShape 1">
            <a:extLst>
              <a:ext uri="{FF2B5EF4-FFF2-40B4-BE49-F238E27FC236}">
                <a16:creationId xmlns:a16="http://schemas.microsoft.com/office/drawing/2014/main" id="{7E626DF0-B45F-43F7-B668-9FD920841CD1}"/>
              </a:ext>
            </a:extLst>
          </p:cNvPr>
          <p:cNvSpPr/>
          <p:nvPr/>
        </p:nvSpPr>
        <p:spPr>
          <a:xfrm>
            <a:off x="2173414" y="538223"/>
            <a:ext cx="6056186" cy="658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ctr"/>
            <a:r>
              <a:rPr lang="it-IT" sz="3200" b="1" spc="-1" dirty="0">
                <a:uFill>
                  <a:solidFill>
                    <a:srgbClr val="FFFFFF"/>
                  </a:solidFill>
                </a:uFill>
                <a:latin typeface="Arial Rounded MT Bold" panose="020F0704030504030204" pitchFamily="34" charset="0"/>
              </a:rPr>
              <a:t>    </a:t>
            </a:r>
            <a:r>
              <a:rPr lang="it-IT" sz="3200" b="1" spc="-1" dirty="0" err="1">
                <a:uFill>
                  <a:solidFill>
                    <a:srgbClr val="FFFFFF"/>
                  </a:solidFill>
                </a:uFill>
                <a:latin typeface="Arial Rounded MT Bold" panose="020F0704030504030204" pitchFamily="34" charset="0"/>
              </a:rPr>
              <a:t>Education</a:t>
            </a:r>
            <a:r>
              <a:rPr lang="it-IT" sz="3200" b="1" spc="-1" dirty="0">
                <a:uFill>
                  <a:solidFill>
                    <a:srgbClr val="FFFFFF"/>
                  </a:solidFill>
                </a:uFill>
                <a:latin typeface="Arial Rounded MT Bold" panose="020F0704030504030204" pitchFamily="34" charset="0"/>
              </a:rPr>
              <a:t> </a:t>
            </a:r>
            <a:r>
              <a:rPr lang="it-IT" sz="3200" b="1" spc="-1" dirty="0" err="1">
                <a:uFill>
                  <a:solidFill>
                    <a:srgbClr val="FFFFFF"/>
                  </a:solidFill>
                </a:uFill>
                <a:latin typeface="Arial Rounded MT Bold" panose="020F0704030504030204" pitchFamily="34" charset="0"/>
              </a:rPr>
              <a:t>is</a:t>
            </a:r>
            <a:r>
              <a:rPr lang="it-IT" sz="3200" b="1" spc="-1" dirty="0">
                <a:uFill>
                  <a:solidFill>
                    <a:srgbClr val="FFFFFF"/>
                  </a:solidFill>
                </a:uFill>
                <a:latin typeface="Arial Rounded MT Bold" panose="020F0704030504030204" pitchFamily="34" charset="0"/>
              </a:rPr>
              <a:t> </a:t>
            </a:r>
            <a:r>
              <a:rPr lang="it-IT" sz="3200" b="1" spc="-1" dirty="0" err="1">
                <a:uFill>
                  <a:solidFill>
                    <a:srgbClr val="FFFFFF"/>
                  </a:solidFill>
                </a:uFill>
                <a:latin typeface="Arial Rounded MT Bold" panose="020F0704030504030204" pitchFamily="34" charset="0"/>
              </a:rPr>
              <a:t>fundamental</a:t>
            </a:r>
            <a:endParaRPr lang="it-IT" sz="3200" b="1" spc="-1" dirty="0">
              <a:uFill>
                <a:solidFill>
                  <a:srgbClr val="FFFFFF"/>
                </a:solidFill>
              </a:uFill>
              <a:latin typeface="Arial Rounded MT Bold" panose="020F0704030504030204" pitchFamily="34" charset="0"/>
            </a:endParaRPr>
          </a:p>
        </p:txBody>
      </p:sp>
      <p:sp>
        <p:nvSpPr>
          <p:cNvPr id="6" name="CustomShape 3">
            <a:extLst>
              <a:ext uri="{FF2B5EF4-FFF2-40B4-BE49-F238E27FC236}">
                <a16:creationId xmlns:a16="http://schemas.microsoft.com/office/drawing/2014/main" id="{3406A60A-FD70-464E-B5C6-18644686E99D}"/>
              </a:ext>
            </a:extLst>
          </p:cNvPr>
          <p:cNvSpPr/>
          <p:nvPr/>
        </p:nvSpPr>
        <p:spPr>
          <a:xfrm>
            <a:off x="339483" y="1535927"/>
            <a:ext cx="4139602" cy="69012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nSpc>
                <a:spcPct val="100000"/>
              </a:lnSpc>
            </a:pPr>
            <a:r>
              <a:rPr lang="it-IT" sz="2200" b="1" strike="noStrike" spc="-1" dirty="0">
                <a:uFill>
                  <a:solidFill>
                    <a:srgbClr val="FFFFFF"/>
                  </a:solidFill>
                </a:uFill>
                <a:latin typeface="Arial Rounded MT Bold" panose="020F0704030504030204" pitchFamily="34" charset="0"/>
                <a:ea typeface="DejaVu Sans"/>
              </a:rPr>
              <a:t>IT ALL STARTS AT SCHOOL:</a:t>
            </a:r>
            <a:endParaRPr lang="it-IT" sz="1800" b="0" strike="noStrike" spc="-1" dirty="0">
              <a:uFill>
                <a:solidFill>
                  <a:srgbClr val="FFFFFF"/>
                </a:solidFill>
              </a:uFill>
              <a:latin typeface="Arial Rounded MT Bold" panose="020F0704030504030204" pitchFamily="34" charset="0"/>
            </a:endParaRPr>
          </a:p>
        </p:txBody>
      </p:sp>
      <p:sp>
        <p:nvSpPr>
          <p:cNvPr id="7" name="CustomShape 4">
            <a:extLst>
              <a:ext uri="{FF2B5EF4-FFF2-40B4-BE49-F238E27FC236}">
                <a16:creationId xmlns:a16="http://schemas.microsoft.com/office/drawing/2014/main" id="{92F1C941-14D5-4E6A-ACCD-E7B65961BAE0}"/>
              </a:ext>
            </a:extLst>
          </p:cNvPr>
          <p:cNvSpPr/>
          <p:nvPr/>
        </p:nvSpPr>
        <p:spPr>
          <a:xfrm>
            <a:off x="188124" y="2162406"/>
            <a:ext cx="7108777" cy="301439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r>
              <a:rPr lang="it-IT" sz="2000" b="0" strike="noStrike" spc="-1" dirty="0" err="1">
                <a:uFill>
                  <a:solidFill>
                    <a:srgbClr val="FFFFFF"/>
                  </a:solidFill>
                </a:uFill>
                <a:latin typeface="Arial Rounded MT Bold" panose="020F0704030504030204" pitchFamily="34" charset="0"/>
                <a:ea typeface="DejaVu Sans"/>
              </a:rPr>
              <a:t>Education</a:t>
            </a:r>
            <a:r>
              <a:rPr lang="it-IT" sz="2000" b="0" strike="noStrike" spc="-1" dirty="0">
                <a:uFill>
                  <a:solidFill>
                    <a:srgbClr val="FFFFFF"/>
                  </a:solidFill>
                </a:uFill>
                <a:latin typeface="Arial Rounded MT Bold" panose="020F0704030504030204" pitchFamily="34" charset="0"/>
                <a:ea typeface="DejaVu Sans"/>
              </a:rPr>
              <a:t> can </a:t>
            </a:r>
            <a:r>
              <a:rPr lang="it-IT" sz="2000" b="0" strike="noStrike" spc="-1" dirty="0" err="1">
                <a:uFill>
                  <a:solidFill>
                    <a:srgbClr val="FFFFFF"/>
                  </a:solidFill>
                </a:uFill>
                <a:latin typeface="Arial Rounded MT Bold" panose="020F0704030504030204" pitchFamily="34" charset="0"/>
                <a:ea typeface="DejaVu Sans"/>
              </a:rPr>
              <a:t>give</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you</a:t>
            </a:r>
            <a:r>
              <a:rPr lang="it-IT" sz="2000" b="0" strike="noStrike" spc="-1" dirty="0">
                <a:uFill>
                  <a:solidFill>
                    <a:srgbClr val="FFFFFF"/>
                  </a:solidFill>
                </a:uFill>
                <a:latin typeface="Arial Rounded MT Bold" panose="020F0704030504030204" pitchFamily="34" charset="0"/>
                <a:ea typeface="DejaVu Sans"/>
              </a:rPr>
              <a:t> a </a:t>
            </a:r>
            <a:r>
              <a:rPr lang="it-IT" sz="2000" b="0" strike="noStrike" spc="-1" dirty="0" err="1">
                <a:uFill>
                  <a:solidFill>
                    <a:srgbClr val="FFFFFF"/>
                  </a:solidFill>
                </a:uFill>
                <a:latin typeface="Arial Rounded MT Bold" panose="020F0704030504030204" pitchFamily="34" charset="0"/>
                <a:ea typeface="DejaVu Sans"/>
              </a:rPr>
              <a:t>better</a:t>
            </a:r>
            <a:r>
              <a:rPr lang="it-IT" sz="2000" b="0" strike="noStrike" spc="-1" dirty="0">
                <a:uFill>
                  <a:solidFill>
                    <a:srgbClr val="FFFFFF"/>
                  </a:solidFill>
                </a:uFill>
                <a:latin typeface="Arial Rounded MT Bold" panose="020F0704030504030204" pitchFamily="34" charset="0"/>
                <a:ea typeface="DejaVu Sans"/>
              </a:rPr>
              <a:t> future </a:t>
            </a:r>
            <a:r>
              <a:rPr lang="it-IT" sz="2000" b="0" strike="noStrike" spc="-1" dirty="0" err="1">
                <a:uFill>
                  <a:solidFill>
                    <a:srgbClr val="FFFFFF"/>
                  </a:solidFill>
                </a:uFill>
                <a:latin typeface="Arial Rounded MT Bold" panose="020F0704030504030204" pitchFamily="34" charset="0"/>
                <a:ea typeface="DejaVu Sans"/>
              </a:rPr>
              <a:t>but</a:t>
            </a:r>
            <a:r>
              <a:rPr lang="it-IT" sz="2000" b="0" strike="noStrike" spc="-1" dirty="0">
                <a:uFill>
                  <a:solidFill>
                    <a:srgbClr val="FFFFFF"/>
                  </a:solidFill>
                </a:uFill>
                <a:latin typeface="Arial Rounded MT Bold" panose="020F0704030504030204" pitchFamily="34" charset="0"/>
                <a:ea typeface="DejaVu Sans"/>
              </a:rPr>
              <a:t> school can </a:t>
            </a:r>
            <a:r>
              <a:rPr lang="it-IT" sz="2000" b="0" strike="noStrike" spc="-1" dirty="0" err="1">
                <a:uFill>
                  <a:solidFill>
                    <a:srgbClr val="FFFFFF"/>
                  </a:solidFill>
                </a:uFill>
                <a:latin typeface="Arial Rounded MT Bold" panose="020F0704030504030204" pitchFamily="34" charset="0"/>
                <a:ea typeface="DejaVu Sans"/>
              </a:rPr>
              <a:t>also</a:t>
            </a:r>
            <a:r>
              <a:rPr lang="it-IT" sz="2000" b="0" strike="noStrike" spc="-1" dirty="0">
                <a:uFill>
                  <a:solidFill>
                    <a:srgbClr val="FFFFFF"/>
                  </a:solidFill>
                </a:uFill>
                <a:latin typeface="Arial Rounded MT Bold" panose="020F0704030504030204" pitchFamily="34" charset="0"/>
                <a:ea typeface="DejaVu Sans"/>
              </a:rPr>
              <a:t> be an </a:t>
            </a:r>
            <a:r>
              <a:rPr lang="it-IT" sz="2000" b="0" strike="noStrike" spc="-1" dirty="0" err="1">
                <a:uFill>
                  <a:solidFill>
                    <a:srgbClr val="FFFFFF"/>
                  </a:solidFill>
                </a:uFill>
                <a:latin typeface="Arial Rounded MT Bold" panose="020F0704030504030204" pitchFamily="34" charset="0"/>
                <a:ea typeface="DejaVu Sans"/>
              </a:rPr>
              <a:t>awful</a:t>
            </a:r>
            <a:r>
              <a:rPr lang="it-IT" sz="2000" b="0" strike="noStrike" spc="-1" dirty="0">
                <a:uFill>
                  <a:solidFill>
                    <a:srgbClr val="FFFFFF"/>
                  </a:solidFill>
                </a:uFill>
                <a:latin typeface="Arial Rounded MT Bold" panose="020F0704030504030204" pitchFamily="34" charset="0"/>
                <a:ea typeface="DejaVu Sans"/>
              </a:rPr>
              <a:t> place, </a:t>
            </a:r>
            <a:r>
              <a:rPr lang="it-IT" sz="2000" b="0" strike="noStrike" spc="-1" dirty="0" err="1">
                <a:uFill>
                  <a:solidFill>
                    <a:srgbClr val="FFFFFF"/>
                  </a:solidFill>
                </a:uFill>
                <a:latin typeface="Arial Rounded MT Bold" panose="020F0704030504030204" pitchFamily="34" charset="0"/>
                <a:ea typeface="DejaVu Sans"/>
              </a:rPr>
              <a:t>where</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yoy</a:t>
            </a:r>
            <a:r>
              <a:rPr lang="it-IT" sz="2000" b="0" strike="noStrike" spc="-1" dirty="0">
                <a:uFill>
                  <a:solidFill>
                    <a:srgbClr val="FFFFFF"/>
                  </a:solidFill>
                </a:uFill>
                <a:latin typeface="Arial Rounded MT Bold" panose="020F0704030504030204" pitchFamily="34" charset="0"/>
                <a:ea typeface="DejaVu Sans"/>
              </a:rPr>
              <a:t> can </a:t>
            </a:r>
            <a:r>
              <a:rPr lang="it-IT" sz="2000" b="0" strike="noStrike" spc="-1" dirty="0" err="1">
                <a:uFill>
                  <a:solidFill>
                    <a:srgbClr val="FFFFFF"/>
                  </a:solidFill>
                </a:uFill>
                <a:latin typeface="Arial Rounded MT Bold" panose="020F0704030504030204" pitchFamily="34" charset="0"/>
                <a:ea typeface="DejaVu Sans"/>
              </a:rPr>
              <a:t>still</a:t>
            </a:r>
            <a:r>
              <a:rPr lang="it-IT" sz="2000" b="0" strike="noStrike" spc="-1" dirty="0">
                <a:uFill>
                  <a:solidFill>
                    <a:srgbClr val="FFFFFF"/>
                  </a:solidFill>
                </a:uFill>
                <a:latin typeface="Arial Rounded MT Bold" panose="020F0704030504030204" pitchFamily="34" charset="0"/>
                <a:ea typeface="DejaVu Sans"/>
              </a:rPr>
              <a:t> be </a:t>
            </a:r>
            <a:r>
              <a:rPr lang="it-IT" sz="2000" b="0" strike="noStrike" spc="-1" dirty="0" err="1">
                <a:uFill>
                  <a:solidFill>
                    <a:srgbClr val="FFFFFF"/>
                  </a:solidFill>
                </a:uFill>
                <a:latin typeface="Arial Rounded MT Bold" panose="020F0704030504030204" pitchFamily="34" charset="0"/>
                <a:ea typeface="DejaVu Sans"/>
              </a:rPr>
              <a:t>bullyed</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because</a:t>
            </a:r>
            <a:r>
              <a:rPr lang="it-IT" sz="2000" b="0" strike="noStrike" spc="-1" dirty="0">
                <a:uFill>
                  <a:solidFill>
                    <a:srgbClr val="FFFFFF"/>
                  </a:solidFill>
                </a:uFill>
                <a:latin typeface="Arial Rounded MT Bold" panose="020F0704030504030204" pitchFamily="34" charset="0"/>
                <a:ea typeface="DejaVu Sans"/>
              </a:rPr>
              <a:t> of the </a:t>
            </a:r>
            <a:r>
              <a:rPr lang="it-IT" sz="2000" b="0" strike="noStrike" spc="-1" dirty="0" err="1">
                <a:uFill>
                  <a:solidFill>
                    <a:srgbClr val="FFFFFF"/>
                  </a:solidFill>
                </a:uFill>
                <a:latin typeface="Arial Rounded MT Bold" panose="020F0704030504030204" pitchFamily="34" charset="0"/>
                <a:ea typeface="DejaVu Sans"/>
              </a:rPr>
              <a:t>colour</a:t>
            </a:r>
            <a:r>
              <a:rPr lang="it-IT" sz="2000" b="0" strike="noStrike" spc="-1" dirty="0">
                <a:uFill>
                  <a:solidFill>
                    <a:srgbClr val="FFFFFF"/>
                  </a:solidFill>
                </a:uFill>
                <a:latin typeface="Arial Rounded MT Bold" panose="020F0704030504030204" pitchFamily="34" charset="0"/>
                <a:ea typeface="DejaVu Sans"/>
              </a:rPr>
              <a:t> of </a:t>
            </a:r>
            <a:r>
              <a:rPr lang="it-IT" sz="2000" b="0" strike="noStrike" spc="-1" dirty="0" err="1">
                <a:uFill>
                  <a:solidFill>
                    <a:srgbClr val="FFFFFF"/>
                  </a:solidFill>
                </a:uFill>
                <a:latin typeface="Arial Rounded MT Bold" panose="020F0704030504030204" pitchFamily="34" charset="0"/>
                <a:ea typeface="DejaVu Sans"/>
              </a:rPr>
              <a:t>your</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skin</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sometimes</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even</a:t>
            </a:r>
            <a:r>
              <a:rPr lang="it-IT" sz="2000" b="0" strike="noStrike" spc="-1" dirty="0">
                <a:uFill>
                  <a:solidFill>
                    <a:srgbClr val="FFFFFF"/>
                  </a:solidFill>
                </a:uFill>
                <a:latin typeface="Arial Rounded MT Bold" panose="020F0704030504030204" pitchFamily="34" charset="0"/>
                <a:ea typeface="DejaVu Sans"/>
              </a:rPr>
              <a:t> from the</a:t>
            </a:r>
            <a:r>
              <a:rPr lang="it-IT" sz="2000" spc="-1" dirty="0">
                <a:uFill>
                  <a:solidFill>
                    <a:srgbClr val="FFFFFF"/>
                  </a:solidFill>
                </a:uFill>
                <a:latin typeface="Arial Rounded MT Bold" panose="020F0704030504030204" pitchFamily="34" charset="0"/>
              </a:rPr>
              <a:t> </a:t>
            </a:r>
            <a:r>
              <a:rPr lang="it-IT" sz="2000" b="0" strike="noStrike" spc="-1" dirty="0" err="1">
                <a:uFill>
                  <a:solidFill>
                    <a:srgbClr val="FFFFFF"/>
                  </a:solidFill>
                </a:uFill>
                <a:latin typeface="Arial Rounded MT Bold" panose="020F0704030504030204" pitchFamily="34" charset="0"/>
                <a:ea typeface="DejaVu Sans"/>
              </a:rPr>
              <a:t>Teacher</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err="1">
                <a:uFill>
                  <a:solidFill>
                    <a:srgbClr val="FFFFFF"/>
                  </a:solidFill>
                </a:uFill>
                <a:latin typeface="Arial Rounded MT Bold" panose="020F0704030504030204" pitchFamily="34" charset="0"/>
                <a:ea typeface="DejaVu Sans"/>
              </a:rPr>
              <a:t>as</a:t>
            </a:r>
            <a:r>
              <a:rPr lang="it-IT" sz="2000" b="0" strike="noStrike" spc="-1">
                <a:uFill>
                  <a:solidFill>
                    <a:srgbClr val="FFFFFF"/>
                  </a:solidFill>
                </a:uFill>
                <a:latin typeface="Arial Rounded MT Bold" panose="020F0704030504030204" pitchFamily="34" charset="0"/>
                <a:ea typeface="DejaVu Sans"/>
              </a:rPr>
              <a:t>  </a:t>
            </a:r>
            <a:r>
              <a:rPr lang="it-IT" sz="2000" b="0" strike="noStrike" spc="-1" err="1">
                <a:uFill>
                  <a:solidFill>
                    <a:srgbClr val="FFFFFF"/>
                  </a:solidFill>
                </a:uFill>
                <a:latin typeface="Arial Rounded MT Bold" panose="020F0704030504030204" pitchFamily="34" charset="0"/>
                <a:ea typeface="DejaVu Sans"/>
              </a:rPr>
              <a:t>recently</a:t>
            </a:r>
            <a:r>
              <a:rPr lang="it-IT" sz="2000" b="0" strike="noStrike" spc="-1">
                <a:uFill>
                  <a:solidFill>
                    <a:srgbClr val="FFFFFF"/>
                  </a:solidFill>
                </a:uFill>
                <a:latin typeface="Arial Rounded MT Bold" panose="020F0704030504030204" pitchFamily="34" charset="0"/>
                <a:ea typeface="DejaVu Sans"/>
              </a:rPr>
              <a:t> happened in </a:t>
            </a:r>
            <a:r>
              <a:rPr lang="it-IT" sz="2000" b="0" strike="noStrike" spc="-1" dirty="0">
                <a:uFill>
                  <a:solidFill>
                    <a:srgbClr val="FFFFFF"/>
                  </a:solidFill>
                </a:uFill>
                <a:latin typeface="Arial Rounded MT Bold" panose="020F0704030504030204" pitchFamily="34" charset="0"/>
                <a:ea typeface="DejaVu Sans"/>
              </a:rPr>
              <a:t>Todi</a:t>
            </a:r>
            <a:r>
              <a:rPr lang="it-IT" sz="2000" b="0" strike="noStrike" spc="-1">
                <a:uFill>
                  <a:solidFill>
                    <a:srgbClr val="FFFFFF"/>
                  </a:solidFill>
                </a:uFill>
                <a:latin typeface="Arial Rounded MT Bold" panose="020F0704030504030204" pitchFamily="34" charset="0"/>
                <a:ea typeface="DejaVu Sans"/>
              </a:rPr>
              <a:t>. </a:t>
            </a:r>
          </a:p>
          <a:p>
            <a:pPr algn="just"/>
            <a:r>
              <a:rPr lang="it-IT" sz="2000" spc="-1">
                <a:uFill>
                  <a:solidFill>
                    <a:srgbClr val="FFFFFF"/>
                  </a:solidFill>
                </a:uFill>
                <a:latin typeface="Arial Rounded MT Bold" panose="020F0704030504030204" pitchFamily="34" charset="0"/>
                <a:ea typeface="DejaVu Sans"/>
              </a:rPr>
              <a:t>It</a:t>
            </a:r>
            <a:r>
              <a:rPr lang="it-IT" sz="2000" b="0" strike="noStrike" spc="-1">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depends</a:t>
            </a:r>
            <a:r>
              <a:rPr lang="it-IT" sz="2000" b="0" strike="noStrike" spc="-1" dirty="0">
                <a:uFill>
                  <a:solidFill>
                    <a:srgbClr val="FFFFFF"/>
                  </a:solidFill>
                </a:uFill>
                <a:latin typeface="Arial Rounded MT Bold" panose="020F0704030504030204" pitchFamily="34" charset="0"/>
                <a:ea typeface="DejaVu Sans"/>
              </a:rPr>
              <a:t> on </a:t>
            </a:r>
            <a:r>
              <a:rPr lang="it-IT" sz="2000" b="0" strike="noStrike" spc="-1" dirty="0" err="1">
                <a:uFill>
                  <a:solidFill>
                    <a:srgbClr val="FFFFFF"/>
                  </a:solidFill>
                </a:uFill>
                <a:latin typeface="Arial Rounded MT Bold" panose="020F0704030504030204" pitchFamily="34" charset="0"/>
                <a:ea typeface="DejaVu Sans"/>
              </a:rPr>
              <a:t>us</a:t>
            </a:r>
            <a:r>
              <a:rPr lang="it-IT" sz="2000" b="0" strike="noStrike" spc="-1" dirty="0">
                <a:uFill>
                  <a:solidFill>
                    <a:srgbClr val="FFFFFF"/>
                  </a:solidFill>
                </a:uFill>
                <a:latin typeface="Arial Rounded MT Bold" panose="020F0704030504030204" pitchFamily="34" charset="0"/>
                <a:ea typeface="DejaVu Sans"/>
              </a:rPr>
              <a:t>: </a:t>
            </a:r>
            <a:endParaRPr lang="it-IT" sz="2000" b="0" strike="noStrike" spc="-1" dirty="0">
              <a:uFill>
                <a:solidFill>
                  <a:srgbClr val="FFFFFF"/>
                </a:solidFill>
              </a:uFill>
              <a:latin typeface="Arial Rounded MT Bold" panose="020F0704030504030204" pitchFamily="34" charset="0"/>
            </a:endParaRPr>
          </a:p>
          <a:p>
            <a:pPr algn="just"/>
            <a:r>
              <a:rPr lang="it-IT" sz="2000" b="0" strike="noStrike" spc="-1" dirty="0" err="1">
                <a:uFill>
                  <a:solidFill>
                    <a:srgbClr val="FFFFFF"/>
                  </a:solidFill>
                </a:uFill>
                <a:latin typeface="Arial Rounded MT Bold" panose="020F0704030504030204" pitchFamily="34" charset="0"/>
                <a:ea typeface="DejaVu Sans"/>
              </a:rPr>
              <a:t>If</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we</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understand</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that</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we</a:t>
            </a:r>
            <a:r>
              <a:rPr lang="it-IT" sz="2000" b="0" strike="noStrike" spc="-1" dirty="0">
                <a:uFill>
                  <a:solidFill>
                    <a:srgbClr val="FFFFFF"/>
                  </a:solidFill>
                </a:uFill>
                <a:latin typeface="Arial Rounded MT Bold" panose="020F0704030504030204" pitchFamily="34" charset="0"/>
                <a:ea typeface="DejaVu Sans"/>
              </a:rPr>
              <a:t> are </a:t>
            </a:r>
            <a:r>
              <a:rPr lang="it-IT" sz="2000" b="0" strike="noStrike" spc="-1" dirty="0" err="1">
                <a:uFill>
                  <a:solidFill>
                    <a:srgbClr val="FFFFFF"/>
                  </a:solidFill>
                </a:uFill>
                <a:latin typeface="Arial Rounded MT Bold" panose="020F0704030504030204" pitchFamily="34" charset="0"/>
                <a:ea typeface="DejaVu Sans"/>
              </a:rPr>
              <a:t>all</a:t>
            </a:r>
            <a:r>
              <a:rPr lang="it-IT" sz="2000" b="0" strike="noStrike" spc="-1" dirty="0">
                <a:uFill>
                  <a:solidFill>
                    <a:srgbClr val="FFFFFF"/>
                  </a:solidFill>
                </a:uFill>
                <a:latin typeface="Arial Rounded MT Bold" panose="020F0704030504030204" pitchFamily="34" charset="0"/>
                <a:ea typeface="DejaVu Sans"/>
              </a:rPr>
              <a:t> the </a:t>
            </a:r>
            <a:r>
              <a:rPr lang="it-IT" sz="2000" b="0" strike="noStrike" spc="-1" dirty="0" err="1">
                <a:uFill>
                  <a:solidFill>
                    <a:srgbClr val="FFFFFF"/>
                  </a:solidFill>
                </a:uFill>
                <a:latin typeface="Arial Rounded MT Bold" panose="020F0704030504030204" pitchFamily="34" charset="0"/>
                <a:ea typeface="DejaVu Sans"/>
              </a:rPr>
              <a:t>same</a:t>
            </a:r>
            <a:r>
              <a:rPr lang="it-IT" sz="2000" b="0" strike="noStrike" spc="-1" dirty="0">
                <a:uFill>
                  <a:solidFill>
                    <a:srgbClr val="FFFFFF"/>
                  </a:solidFill>
                </a:uFill>
                <a:latin typeface="Arial Rounded MT Bold" panose="020F0704030504030204" pitchFamily="34" charset="0"/>
                <a:ea typeface="DejaVu Sans"/>
              </a:rPr>
              <a:t> and </a:t>
            </a:r>
            <a:r>
              <a:rPr lang="it-IT" sz="2000" b="0" strike="noStrike" spc="-1" dirty="0" err="1">
                <a:uFill>
                  <a:solidFill>
                    <a:srgbClr val="FFFFFF"/>
                  </a:solidFill>
                </a:uFill>
                <a:latin typeface="Arial Rounded MT Bold" panose="020F0704030504030204" pitchFamily="34" charset="0"/>
                <a:ea typeface="DejaVu Sans"/>
              </a:rPr>
              <a:t>react</a:t>
            </a:r>
            <a:r>
              <a:rPr lang="it-IT" sz="2000" b="0" strike="noStrike" spc="-1" dirty="0">
                <a:uFill>
                  <a:solidFill>
                    <a:srgbClr val="FFFFFF"/>
                  </a:solidFill>
                </a:uFill>
                <a:latin typeface="Arial Rounded MT Bold" panose="020F0704030504030204" pitchFamily="34" charset="0"/>
                <a:ea typeface="DejaVu Sans"/>
              </a:rPr>
              <a:t> Just </a:t>
            </a:r>
            <a:r>
              <a:rPr lang="it-IT" sz="2000" b="0" strike="noStrike" spc="-1" dirty="0" err="1">
                <a:uFill>
                  <a:solidFill>
                    <a:srgbClr val="FFFFFF"/>
                  </a:solidFill>
                </a:uFill>
                <a:latin typeface="Arial Rounded MT Bold" panose="020F0704030504030204" pitchFamily="34" charset="0"/>
                <a:ea typeface="DejaVu Sans"/>
              </a:rPr>
              <a:t>as</a:t>
            </a:r>
            <a:r>
              <a:rPr lang="it-IT" sz="2000" b="0" strike="noStrike" spc="-1" dirty="0">
                <a:uFill>
                  <a:solidFill>
                    <a:srgbClr val="FFFFFF"/>
                  </a:solidFill>
                </a:uFill>
                <a:latin typeface="Arial Rounded MT Bold" panose="020F0704030504030204" pitchFamily="34" charset="0"/>
                <a:ea typeface="DejaVu Sans"/>
              </a:rPr>
              <a:t> the girl </a:t>
            </a:r>
            <a:r>
              <a:rPr lang="it-IT" sz="2000" b="0" strike="noStrike" spc="-1" dirty="0" err="1">
                <a:uFill>
                  <a:solidFill>
                    <a:srgbClr val="FFFFFF"/>
                  </a:solidFill>
                </a:uFill>
                <a:latin typeface="Arial Rounded MT Bold" panose="020F0704030504030204" pitchFamily="34" charset="0"/>
                <a:ea typeface="DejaVu Sans"/>
              </a:rPr>
              <a:t>that</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defended</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her</a:t>
            </a:r>
            <a:r>
              <a:rPr lang="it-IT" sz="2000" b="0" strike="noStrike" spc="-1" dirty="0">
                <a:uFill>
                  <a:solidFill>
                    <a:srgbClr val="FFFFFF"/>
                  </a:solidFill>
                </a:uFill>
                <a:latin typeface="Arial Rounded MT Bold" panose="020F0704030504030204" pitchFamily="34" charset="0"/>
                <a:ea typeface="DejaVu Sans"/>
              </a:rPr>
              <a:t> friend </a:t>
            </a:r>
            <a:r>
              <a:rPr lang="it-IT" sz="2000" b="0" strike="noStrike" spc="-1">
                <a:uFill>
                  <a:solidFill>
                    <a:srgbClr val="FFFFFF"/>
                  </a:solidFill>
                </a:uFill>
                <a:latin typeface="Arial Rounded MT Bold" panose="020F0704030504030204" pitchFamily="34" charset="0"/>
                <a:ea typeface="DejaVu Sans"/>
              </a:rPr>
              <a:t>from racism,</a:t>
            </a:r>
            <a:r>
              <a:rPr lang="it-IT" sz="2000" spc="-1">
                <a:uFill>
                  <a:solidFill>
                    <a:srgbClr val="FFFFFF"/>
                  </a:solidFill>
                </a:uFill>
                <a:latin typeface="Arial Rounded MT Bold" panose="020F0704030504030204" pitchFamily="34" charset="0"/>
              </a:rPr>
              <a:t> </a:t>
            </a:r>
            <a:r>
              <a:rPr lang="it-IT" sz="2000" b="0" strike="noStrike" spc="-1" dirty="0" err="1">
                <a:uFill>
                  <a:solidFill>
                    <a:srgbClr val="FFFFFF"/>
                  </a:solidFill>
                </a:uFill>
                <a:latin typeface="Arial Rounded MT Bold" panose="020F0704030504030204" pitchFamily="34" charset="0"/>
                <a:ea typeface="DejaVu Sans"/>
              </a:rPr>
              <a:t>Than</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there’s</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still</a:t>
            </a:r>
            <a:r>
              <a:rPr lang="it-IT" sz="2000" b="0" strike="noStrike" spc="-1" dirty="0">
                <a:uFill>
                  <a:solidFill>
                    <a:srgbClr val="FFFFFF"/>
                  </a:solidFill>
                </a:uFill>
                <a:latin typeface="Arial Rounded MT Bold" panose="020F0704030504030204" pitchFamily="34" charset="0"/>
                <a:ea typeface="DejaVu Sans"/>
              </a:rPr>
              <a:t> </a:t>
            </a:r>
            <a:r>
              <a:rPr lang="it-IT" sz="2000" b="0" strike="noStrike" spc="-1" dirty="0" err="1">
                <a:uFill>
                  <a:solidFill>
                    <a:srgbClr val="FFFFFF"/>
                  </a:solidFill>
                </a:uFill>
                <a:latin typeface="Arial Rounded MT Bold" panose="020F0704030504030204" pitchFamily="34" charset="0"/>
                <a:ea typeface="DejaVu Sans"/>
              </a:rPr>
              <a:t>hope</a:t>
            </a:r>
            <a:r>
              <a:rPr lang="it-IT" sz="2000" b="0" strike="noStrike" spc="-1" dirty="0">
                <a:uFill>
                  <a:solidFill>
                    <a:srgbClr val="FFFFFF"/>
                  </a:solidFill>
                </a:uFill>
                <a:latin typeface="Arial Rounded MT Bold" panose="020F0704030504030204" pitchFamily="34" charset="0"/>
                <a:ea typeface="DejaVu Sans"/>
              </a:rPr>
              <a:t>... </a:t>
            </a:r>
            <a:endParaRPr lang="it-IT" sz="2000" b="0" strike="noStrike" spc="-1" dirty="0">
              <a:uFill>
                <a:solidFill>
                  <a:srgbClr val="FFFFFF"/>
                </a:solidFill>
              </a:uFill>
              <a:latin typeface="Arial Rounded MT Bold" panose="020F0704030504030204" pitchFamily="34" charset="0"/>
            </a:endParaRPr>
          </a:p>
        </p:txBody>
      </p:sp>
      <p:pic>
        <p:nvPicPr>
          <p:cNvPr id="8" name="Immagine 7">
            <a:extLst>
              <a:ext uri="{FF2B5EF4-FFF2-40B4-BE49-F238E27FC236}">
                <a16:creationId xmlns:a16="http://schemas.microsoft.com/office/drawing/2014/main" id="{876F5329-D91D-4ECD-8857-E06120B8FA89}"/>
              </a:ext>
            </a:extLst>
          </p:cNvPr>
          <p:cNvPicPr/>
          <p:nvPr/>
        </p:nvPicPr>
        <p:blipFill>
          <a:blip r:embed="rId4"/>
          <a:stretch/>
        </p:blipFill>
        <p:spPr>
          <a:xfrm>
            <a:off x="7945721" y="2034404"/>
            <a:ext cx="3816236" cy="2658309"/>
          </a:xfrm>
          <a:prstGeom prst="rect">
            <a:avLst/>
          </a:prstGeom>
          <a:ln>
            <a:noFill/>
          </a:ln>
        </p:spPr>
      </p:pic>
      <p:pic>
        <p:nvPicPr>
          <p:cNvPr id="9" name="Immagine 8">
            <a:extLst>
              <a:ext uri="{FF2B5EF4-FFF2-40B4-BE49-F238E27FC236}">
                <a16:creationId xmlns:a16="http://schemas.microsoft.com/office/drawing/2014/main" id="{35873C16-83EC-40F7-9EB3-DBCAEBA8E080}"/>
              </a:ext>
            </a:extLst>
          </p:cNvPr>
          <p:cNvPicPr/>
          <p:nvPr/>
        </p:nvPicPr>
        <p:blipFill rotWithShape="1">
          <a:blip r:embed="rId5"/>
          <a:srcRect l="12161" t="10891" r="11402" b="12222"/>
          <a:stretch/>
        </p:blipFill>
        <p:spPr>
          <a:xfrm>
            <a:off x="737903" y="5038530"/>
            <a:ext cx="1701359" cy="1636843"/>
          </a:xfrm>
          <a:prstGeom prst="ellipse">
            <a:avLst/>
          </a:prstGeom>
          <a:ln>
            <a:noFill/>
          </a:ln>
        </p:spPr>
      </p:pic>
      <p:pic>
        <p:nvPicPr>
          <p:cNvPr id="10" name="Immagine 9">
            <a:extLst>
              <a:ext uri="{FF2B5EF4-FFF2-40B4-BE49-F238E27FC236}">
                <a16:creationId xmlns:a16="http://schemas.microsoft.com/office/drawing/2014/main" id="{217CDB37-B62F-446E-8BA7-11BF4A3381FD}"/>
              </a:ext>
            </a:extLst>
          </p:cNvPr>
          <p:cNvPicPr/>
          <p:nvPr/>
        </p:nvPicPr>
        <p:blipFill rotWithShape="1">
          <a:blip r:embed="rId5"/>
          <a:srcRect l="12161" t="10891" r="11402" b="12222"/>
          <a:stretch/>
        </p:blipFill>
        <p:spPr>
          <a:xfrm>
            <a:off x="5595542" y="4984859"/>
            <a:ext cx="1701359" cy="1636843"/>
          </a:xfrm>
          <a:prstGeom prst="ellipse">
            <a:avLst/>
          </a:prstGeom>
          <a:ln>
            <a:noFill/>
          </a:ln>
        </p:spPr>
      </p:pic>
      <p:sp>
        <p:nvSpPr>
          <p:cNvPr id="11" name="Titolo 1">
            <a:extLst>
              <a:ext uri="{FF2B5EF4-FFF2-40B4-BE49-F238E27FC236}">
                <a16:creationId xmlns:a16="http://schemas.microsoft.com/office/drawing/2014/main" id="{D87C55AB-08B1-410E-9B70-655985B8B923}"/>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INGLESE</a:t>
            </a:r>
          </a:p>
        </p:txBody>
      </p:sp>
    </p:spTree>
    <p:extLst>
      <p:ext uri="{BB962C8B-B14F-4D97-AF65-F5344CB8AC3E}">
        <p14:creationId xmlns:p14="http://schemas.microsoft.com/office/powerpoint/2010/main" val="76145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anim calcmode="lin" valueType="num">
                                      <p:cBhvr>
                                        <p:cTn id="13" dur="2000" fill="hold"/>
                                        <p:tgtEl>
                                          <p:spTgt spid="10"/>
                                        </p:tgtEl>
                                        <p:attrNameLst>
                                          <p:attrName>ppt_w</p:attrName>
                                        </p:attrNameLst>
                                      </p:cBhvr>
                                      <p:tavLst>
                                        <p:tav tm="0" fmla="#ppt_w*sin(2.5*pi*$)">
                                          <p:val>
                                            <p:fltVal val="0"/>
                                          </p:val>
                                        </p:tav>
                                        <p:tav tm="100000">
                                          <p:val>
                                            <p:fltVal val="1"/>
                                          </p:val>
                                        </p:tav>
                                      </p:tavLst>
                                    </p:anim>
                                    <p:anim calcmode="lin" valueType="num">
                                      <p:cBhvr>
                                        <p:cTn id="14"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831999C-43D2-4A94-9F6D-8D86DF8203B7}"/>
              </a:ext>
            </a:extLst>
          </p:cNvPr>
          <p:cNvPicPr/>
          <p:nvPr/>
        </p:nvPicPr>
        <p:blipFill>
          <a:blip r:embed="rId3"/>
          <a:stretch/>
        </p:blipFill>
        <p:spPr>
          <a:xfrm>
            <a:off x="8164286" y="1554669"/>
            <a:ext cx="3517640" cy="2381215"/>
          </a:xfrm>
          <a:prstGeom prst="rect">
            <a:avLst/>
          </a:prstGeom>
          <a:ln>
            <a:noFill/>
          </a:ln>
        </p:spPr>
      </p:pic>
      <p:sp>
        <p:nvSpPr>
          <p:cNvPr id="5" name="CustomShape 1">
            <a:extLst>
              <a:ext uri="{FF2B5EF4-FFF2-40B4-BE49-F238E27FC236}">
                <a16:creationId xmlns:a16="http://schemas.microsoft.com/office/drawing/2014/main" id="{1A3A5C6E-F3CF-46DA-B417-B60DCAEB19B2}"/>
              </a:ext>
            </a:extLst>
          </p:cNvPr>
          <p:cNvSpPr/>
          <p:nvPr/>
        </p:nvSpPr>
        <p:spPr>
          <a:xfrm>
            <a:off x="2203862" y="538223"/>
            <a:ext cx="7145412" cy="53822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it-IT" sz="3200" b="0" strike="noStrike" spc="-1">
                <a:uFill>
                  <a:solidFill>
                    <a:srgbClr val="FFFFFF"/>
                  </a:solidFill>
                </a:uFill>
                <a:latin typeface="Arial Rounded MT Bold" panose="020F0704030504030204" pitchFamily="34" charset="0"/>
              </a:rPr>
              <a:t>From Immigration to Success</a:t>
            </a:r>
            <a:endParaRPr lang="it-IT" sz="3200" b="0" strike="noStrike" spc="-1" dirty="0">
              <a:uFill>
                <a:solidFill>
                  <a:srgbClr val="FFFFFF"/>
                </a:solidFill>
              </a:uFill>
              <a:latin typeface="Arial Rounded MT Bold" panose="020F0704030504030204" pitchFamily="34" charset="0"/>
            </a:endParaRPr>
          </a:p>
        </p:txBody>
      </p:sp>
      <p:sp>
        <p:nvSpPr>
          <p:cNvPr id="6" name="CustomShape 2">
            <a:extLst>
              <a:ext uri="{FF2B5EF4-FFF2-40B4-BE49-F238E27FC236}">
                <a16:creationId xmlns:a16="http://schemas.microsoft.com/office/drawing/2014/main" id="{123E5B33-6198-40C5-810D-0ECE904F1014}"/>
              </a:ext>
            </a:extLst>
          </p:cNvPr>
          <p:cNvSpPr/>
          <p:nvPr/>
        </p:nvSpPr>
        <p:spPr>
          <a:xfrm>
            <a:off x="288000" y="1459080"/>
            <a:ext cx="7485027" cy="185455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From sport to music,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there</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are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several</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examples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of people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who</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managed</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to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succed</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and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become</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popular</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making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their</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dreams come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true</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These</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are people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who</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didn’t</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give</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up,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despite</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all</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the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difficulties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they</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have</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been</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through</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and are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thankful</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to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our</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Country for giving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them</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this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chance. </a:t>
            </a:r>
          </a:p>
        </p:txBody>
      </p:sp>
      <p:sp>
        <p:nvSpPr>
          <p:cNvPr id="8" name="CustomShape 2">
            <a:extLst>
              <a:ext uri="{FF2B5EF4-FFF2-40B4-BE49-F238E27FC236}">
                <a16:creationId xmlns:a16="http://schemas.microsoft.com/office/drawing/2014/main" id="{A41D541B-7D7C-44E6-8C19-4CEBCBBC4C90}"/>
              </a:ext>
            </a:extLst>
          </p:cNvPr>
          <p:cNvSpPr/>
          <p:nvPr/>
        </p:nvSpPr>
        <p:spPr>
          <a:xfrm>
            <a:off x="4250400" y="4234493"/>
            <a:ext cx="7485027" cy="1759981"/>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There</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are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dangerous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winds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of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Racism</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that</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are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blowing</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all</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over.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Ignorance</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is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the root of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all</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evil</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what</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is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different</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is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not</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to be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feared</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it’s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precious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as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Treasure</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and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Education</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has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 key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role</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to make </a:t>
            </a:r>
            <a:r>
              <a:rPr lang="it-IT" sz="2000" b="0" strike="noStrike" spc="-1"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us</a:t>
            </a:r>
            <a:r>
              <a:rPr lang="it-IT" sz="2000" b="0" strike="noStrike" spc="-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understand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it</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United,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not</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divided</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That</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is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where</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our</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future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will</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lead</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r>
              <a:rPr lang="it-IT" sz="2000" b="0" strike="noStrike" spc="-1" dirty="0" err="1">
                <a:effectLst>
                  <a:outerShdw blurRad="38100" dist="38100" dir="2700000" algn="tl">
                    <a:srgbClr val="000000">
                      <a:alpha val="43137"/>
                    </a:srgbClr>
                  </a:outerShdw>
                </a:effectLst>
                <a:uFill>
                  <a:solidFill>
                    <a:srgbClr val="FFFFFF"/>
                  </a:solidFill>
                </a:uFill>
                <a:latin typeface="Arial Rounded MT Bold" panose="020F0704030504030204" pitchFamily="34" charset="0"/>
              </a:rPr>
              <a:t>us</a:t>
            </a:r>
            <a:r>
              <a:rPr lang="it-IT" sz="2000" b="0"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a:t>
            </a:r>
          </a:p>
        </p:txBody>
      </p:sp>
      <p:sp>
        <p:nvSpPr>
          <p:cNvPr id="9" name="TextShape 3">
            <a:extLst>
              <a:ext uri="{FF2B5EF4-FFF2-40B4-BE49-F238E27FC236}">
                <a16:creationId xmlns:a16="http://schemas.microsoft.com/office/drawing/2014/main" id="{5B154CDA-7B55-474C-9C51-3602A07CA26E}"/>
              </a:ext>
            </a:extLst>
          </p:cNvPr>
          <p:cNvSpPr txBox="1"/>
          <p:nvPr/>
        </p:nvSpPr>
        <p:spPr>
          <a:xfrm>
            <a:off x="10159797" y="1266659"/>
            <a:ext cx="1690708" cy="323640"/>
          </a:xfrm>
          <a:prstGeom prst="rect">
            <a:avLst/>
          </a:prstGeom>
          <a:noFill/>
          <a:ln>
            <a:noFill/>
          </a:ln>
        </p:spPr>
        <p:txBody>
          <a:bodyPr lIns="90000" tIns="45000" rIns="90000" bIns="45000"/>
          <a:lstStyle/>
          <a:p>
            <a:r>
              <a:rPr lang="it-IT" sz="11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 GODFRED  DONSAH</a:t>
            </a:r>
          </a:p>
        </p:txBody>
      </p:sp>
      <p:sp>
        <p:nvSpPr>
          <p:cNvPr id="10" name="TextShape 3">
            <a:extLst>
              <a:ext uri="{FF2B5EF4-FFF2-40B4-BE49-F238E27FC236}">
                <a16:creationId xmlns:a16="http://schemas.microsoft.com/office/drawing/2014/main" id="{4C94868D-1EBB-4C6D-9256-07F523550881}"/>
              </a:ext>
            </a:extLst>
          </p:cNvPr>
          <p:cNvSpPr txBox="1"/>
          <p:nvPr/>
        </p:nvSpPr>
        <p:spPr>
          <a:xfrm>
            <a:off x="3075985" y="6152738"/>
            <a:ext cx="1174415" cy="323640"/>
          </a:xfrm>
          <a:prstGeom prst="rect">
            <a:avLst/>
          </a:prstGeom>
          <a:noFill/>
          <a:ln>
            <a:noFill/>
          </a:ln>
        </p:spPr>
        <p:txBody>
          <a:bodyPr lIns="90000" tIns="45000" rIns="90000" bIns="45000"/>
          <a:lstStyle/>
          <a:p>
            <a:r>
              <a:rPr lang="it-IT" sz="1100" b="1"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rPr>
              <a:t>ERMAL META</a:t>
            </a:r>
            <a:endParaRPr lang="it-IT" sz="1100" b="1" strike="noStrike" spc="-1" dirty="0">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p:txBody>
      </p:sp>
      <p:pic>
        <p:nvPicPr>
          <p:cNvPr id="39938" name="Picture 2" descr="Risultati immagini per ermal meta">
            <a:extLst>
              <a:ext uri="{FF2B5EF4-FFF2-40B4-BE49-F238E27FC236}">
                <a16:creationId xmlns:a16="http://schemas.microsoft.com/office/drawing/2014/main" id="{7800A0BC-EEC4-4B43-94EA-3086FC7BFA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000" y="3697618"/>
            <a:ext cx="3798808" cy="2394778"/>
          </a:xfrm>
          <a:prstGeom prst="rect">
            <a:avLst/>
          </a:prstGeom>
          <a:noFill/>
          <a:extLst>
            <a:ext uri="{909E8E84-426E-40DD-AFC4-6F175D3DCCD1}">
              <a14:hiddenFill xmlns:a14="http://schemas.microsoft.com/office/drawing/2010/main">
                <a:solidFill>
                  <a:srgbClr val="FFFFFF"/>
                </a:solidFill>
              </a14:hiddenFill>
            </a:ext>
          </a:extLst>
        </p:spPr>
      </p:pic>
      <p:sp>
        <p:nvSpPr>
          <p:cNvPr id="11" name="Titolo 1">
            <a:extLst>
              <a:ext uri="{FF2B5EF4-FFF2-40B4-BE49-F238E27FC236}">
                <a16:creationId xmlns:a16="http://schemas.microsoft.com/office/drawing/2014/main" id="{29F94744-7BE1-4EDF-974A-6A25612D5BF2}"/>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INGLESE</a:t>
            </a:r>
          </a:p>
        </p:txBody>
      </p:sp>
    </p:spTree>
    <p:extLst>
      <p:ext uri="{BB962C8B-B14F-4D97-AF65-F5344CB8AC3E}">
        <p14:creationId xmlns:p14="http://schemas.microsoft.com/office/powerpoint/2010/main" val="360332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nodeType="withEffect">
                                  <p:stCondLst>
                                    <p:cond delay="0"/>
                                  </p:stCondLst>
                                  <p:childTnLst>
                                    <p:set>
                                      <p:cBhvr>
                                        <p:cTn id="14" dur="1" fill="hold">
                                          <p:stCondLst>
                                            <p:cond delay="0"/>
                                          </p:stCondLst>
                                        </p:cTn>
                                        <p:tgtEl>
                                          <p:spTgt spid="39938"/>
                                        </p:tgtEl>
                                        <p:attrNameLst>
                                          <p:attrName>style.visibility</p:attrName>
                                        </p:attrNameLst>
                                      </p:cBhvr>
                                      <p:to>
                                        <p:strVal val="visible"/>
                                      </p:to>
                                    </p:set>
                                    <p:animEffect transition="in" filter="barn(inVertical)">
                                      <p:cBhvr>
                                        <p:cTn id="15" dur="500"/>
                                        <p:tgtEl>
                                          <p:spTgt spid="3993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a:extLst>
              <a:ext uri="{FF2B5EF4-FFF2-40B4-BE49-F238E27FC236}">
                <a16:creationId xmlns:a16="http://schemas.microsoft.com/office/drawing/2014/main" id="{956A2769-49D0-4893-BC2C-8C2F5D2FE0C7}"/>
              </a:ext>
            </a:extLst>
          </p:cNvPr>
          <p:cNvSpPr/>
          <p:nvPr/>
        </p:nvSpPr>
        <p:spPr>
          <a:xfrm>
            <a:off x="298579" y="3332273"/>
            <a:ext cx="4105470"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200" b="1" strike="noStrike" spc="-1" dirty="0">
                <a:uFill>
                  <a:solidFill>
                    <a:srgbClr val="FFFFFF"/>
                  </a:solidFill>
                </a:uFill>
                <a:latin typeface="Arial Rounded MT Bold" panose="020F0704030504030204" pitchFamily="34" charset="0"/>
                <a:ea typeface="DejaVu Sans"/>
              </a:rPr>
              <a:t>BIOCOMBUSTIBILI</a:t>
            </a:r>
            <a:endParaRPr lang="it-IT" sz="1800" b="0" strike="noStrike" spc="-1" dirty="0">
              <a:uFill>
                <a:solidFill>
                  <a:srgbClr val="FFFFFF"/>
                </a:solidFill>
              </a:uFill>
              <a:latin typeface="Arial Rounded MT Bold" panose="020F0704030504030204" pitchFamily="34" charset="0"/>
            </a:endParaRPr>
          </a:p>
        </p:txBody>
      </p:sp>
      <p:sp>
        <p:nvSpPr>
          <p:cNvPr id="5" name="Titolo 1">
            <a:extLst>
              <a:ext uri="{FF2B5EF4-FFF2-40B4-BE49-F238E27FC236}">
                <a16:creationId xmlns:a16="http://schemas.microsoft.com/office/drawing/2014/main" id="{A8FF727A-EFA1-4255-8A61-87FB40374105}"/>
              </a:ext>
            </a:extLst>
          </p:cNvPr>
          <p:cNvSpPr txBox="1">
            <a:spLocks/>
          </p:cNvSpPr>
          <p:nvPr/>
        </p:nvSpPr>
        <p:spPr>
          <a:xfrm>
            <a:off x="1343608" y="211195"/>
            <a:ext cx="8444204" cy="60991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3400" dirty="0">
                <a:latin typeface="Arial Rounded MT Bold" panose="020F0704030504030204" pitchFamily="34" charset="0"/>
              </a:rPr>
              <a:t>Educazione alla cittadinanza globale </a:t>
            </a:r>
          </a:p>
        </p:txBody>
      </p:sp>
      <p:sp>
        <p:nvSpPr>
          <p:cNvPr id="6" name="CustomShape 1">
            <a:extLst>
              <a:ext uri="{FF2B5EF4-FFF2-40B4-BE49-F238E27FC236}">
                <a16:creationId xmlns:a16="http://schemas.microsoft.com/office/drawing/2014/main" id="{A4EF793E-A030-4611-836E-B3FFCE5FF02D}"/>
              </a:ext>
            </a:extLst>
          </p:cNvPr>
          <p:cNvSpPr/>
          <p:nvPr/>
        </p:nvSpPr>
        <p:spPr>
          <a:xfrm>
            <a:off x="298579" y="2749110"/>
            <a:ext cx="2360645"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600" b="1"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CHIMICA</a:t>
            </a:r>
            <a:endParaRPr lang="it-IT" sz="2000" b="0"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p:txBody>
      </p:sp>
    </p:spTree>
    <p:extLst>
      <p:ext uri="{BB962C8B-B14F-4D97-AF65-F5344CB8AC3E}">
        <p14:creationId xmlns:p14="http://schemas.microsoft.com/office/powerpoint/2010/main" val="4692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CD04CB79-47A9-4083-810B-25736770BD45}"/>
              </a:ext>
            </a:extLst>
          </p:cNvPr>
          <p:cNvSpPr txBox="1">
            <a:spLocks/>
          </p:cNvSpPr>
          <p:nvPr/>
        </p:nvSpPr>
        <p:spPr>
          <a:xfrm>
            <a:off x="0" y="0"/>
            <a:ext cx="8005665"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effectLst>
                  <a:outerShdw blurRad="38100" dist="38100" dir="2700000" algn="tl">
                    <a:srgbClr val="000000">
                      <a:alpha val="43137"/>
                    </a:srgbClr>
                  </a:outerShdw>
                </a:effectLst>
                <a:latin typeface="Arial Rounded MT Bold" panose="020F0704030504030204" pitchFamily="34" charset="0"/>
              </a:rPr>
              <a:t>CHIMICA</a:t>
            </a:r>
          </a:p>
        </p:txBody>
      </p:sp>
      <p:sp>
        <p:nvSpPr>
          <p:cNvPr id="5" name="TextBox 7">
            <a:extLst>
              <a:ext uri="{FF2B5EF4-FFF2-40B4-BE49-F238E27FC236}">
                <a16:creationId xmlns:a16="http://schemas.microsoft.com/office/drawing/2014/main" id="{43368036-A353-47FF-A9E4-FC00484AE3FB}"/>
              </a:ext>
            </a:extLst>
          </p:cNvPr>
          <p:cNvSpPr txBox="1">
            <a:spLocks noChangeArrowheads="1"/>
          </p:cNvSpPr>
          <p:nvPr/>
        </p:nvSpPr>
        <p:spPr bwMode="auto">
          <a:xfrm>
            <a:off x="611560" y="915919"/>
            <a:ext cx="62150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PMingLiU" pitchFamily="18" charset="-120"/>
              </a:defRPr>
            </a:lvl1pPr>
            <a:lvl2pPr marL="742950" indent="-285750" eaLnBrk="0" hangingPunct="0">
              <a:defRPr kumimoji="1" sz="2400">
                <a:solidFill>
                  <a:schemeClr val="tx1"/>
                </a:solidFill>
                <a:latin typeface="Times New Roman" panose="02020603050405020304" pitchFamily="18" charset="0"/>
                <a:ea typeface="PMingLiU" pitchFamily="18" charset="-120"/>
              </a:defRPr>
            </a:lvl2pPr>
            <a:lvl3pPr marL="1143000" indent="-228600" eaLnBrk="0" hangingPunct="0">
              <a:defRPr kumimoji="1" sz="2400">
                <a:solidFill>
                  <a:schemeClr val="tx1"/>
                </a:solidFill>
                <a:latin typeface="Times New Roman" panose="02020603050405020304" pitchFamily="18" charset="0"/>
                <a:ea typeface="PMingLiU" pitchFamily="18" charset="-120"/>
              </a:defRPr>
            </a:lvl3pPr>
            <a:lvl4pPr marL="1600200" indent="-228600" eaLnBrk="0" hangingPunct="0">
              <a:defRPr kumimoji="1" sz="2400">
                <a:solidFill>
                  <a:schemeClr val="tx1"/>
                </a:solidFill>
                <a:latin typeface="Times New Roman" panose="02020603050405020304" pitchFamily="18" charset="0"/>
                <a:ea typeface="PMingLiU" pitchFamily="18" charset="-120"/>
              </a:defRPr>
            </a:lvl4pPr>
            <a:lvl5pPr marL="2057400" indent="-228600" eaLnBrk="0" hangingPunct="0">
              <a:defRPr kumimoji="1" sz="2400">
                <a:solidFill>
                  <a:schemeClr val="tx1"/>
                </a:solidFill>
                <a:latin typeface="Times New Roman" panose="02020603050405020304" pitchFamily="18" charset="0"/>
                <a:ea typeface="PMingLiU"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eaLnBrk="1" hangingPunct="1"/>
            <a:r>
              <a:rPr lang="it-IT" altLang="it-IT" sz="3600" dirty="0">
                <a:latin typeface="Arial Rounded MT Bold" panose="020F0704030504030204" pitchFamily="34" charset="0"/>
              </a:rPr>
              <a:t>Il «</a:t>
            </a:r>
            <a:r>
              <a:rPr lang="it-IT" altLang="it-IT" sz="3600" i="1" dirty="0" err="1">
                <a:latin typeface="Arial Rounded MT Bold" panose="020F0704030504030204" pitchFamily="34" charset="0"/>
              </a:rPr>
              <a:t>land</a:t>
            </a:r>
            <a:r>
              <a:rPr lang="it-IT" altLang="it-IT" sz="3600" i="1" dirty="0">
                <a:latin typeface="Arial Rounded MT Bold" panose="020F0704030504030204" pitchFamily="34" charset="0"/>
              </a:rPr>
              <a:t> grabbing</a:t>
            </a:r>
            <a:r>
              <a:rPr lang="it-IT" altLang="it-IT" sz="3600" dirty="0">
                <a:latin typeface="Arial Rounded MT Bold" panose="020F0704030504030204" pitchFamily="34" charset="0"/>
              </a:rPr>
              <a:t>» o «furto di terra»</a:t>
            </a:r>
          </a:p>
        </p:txBody>
      </p:sp>
      <p:sp>
        <p:nvSpPr>
          <p:cNvPr id="6" name="Rectangle 14">
            <a:extLst>
              <a:ext uri="{FF2B5EF4-FFF2-40B4-BE49-F238E27FC236}">
                <a16:creationId xmlns:a16="http://schemas.microsoft.com/office/drawing/2014/main" id="{7D81F069-F75A-42F4-84F5-0386E1AF0759}"/>
              </a:ext>
            </a:extLst>
          </p:cNvPr>
          <p:cNvSpPr>
            <a:spLocks noChangeArrowheads="1"/>
          </p:cNvSpPr>
          <p:nvPr/>
        </p:nvSpPr>
        <p:spPr bwMode="auto">
          <a:xfrm>
            <a:off x="518254" y="2493944"/>
            <a:ext cx="6936905" cy="379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inor"/>
        </p:style>
        <p:txBody>
          <a:bodyPr lIns="90000" tIns="45000" rIns="90000" bIns="45000"/>
          <a:lstStyle>
            <a:lvl1pPr eaLnBrk="0" hangingPunct="0">
              <a:defRPr kumimoji="1" sz="2400">
                <a:solidFill>
                  <a:schemeClr val="tx1"/>
                </a:solidFill>
                <a:latin typeface="Times New Roman" panose="02020603050405020304" pitchFamily="18" charset="0"/>
                <a:ea typeface="PMingLiU" pitchFamily="18" charset="-120"/>
              </a:defRPr>
            </a:lvl1pPr>
            <a:lvl2pPr marL="742950" indent="-285750" eaLnBrk="0" hangingPunct="0">
              <a:defRPr kumimoji="1" sz="2400">
                <a:solidFill>
                  <a:schemeClr val="tx1"/>
                </a:solidFill>
                <a:latin typeface="Times New Roman" panose="02020603050405020304" pitchFamily="18" charset="0"/>
                <a:ea typeface="PMingLiU" pitchFamily="18" charset="-120"/>
              </a:defRPr>
            </a:lvl2pPr>
            <a:lvl3pPr marL="1143000" indent="-228600" eaLnBrk="0" hangingPunct="0">
              <a:defRPr kumimoji="1" sz="2400">
                <a:solidFill>
                  <a:schemeClr val="tx1"/>
                </a:solidFill>
                <a:latin typeface="Times New Roman" panose="02020603050405020304" pitchFamily="18" charset="0"/>
                <a:ea typeface="PMingLiU" pitchFamily="18" charset="-120"/>
              </a:defRPr>
            </a:lvl3pPr>
            <a:lvl4pPr marL="1600200" indent="-228600" eaLnBrk="0" hangingPunct="0">
              <a:defRPr kumimoji="1" sz="2400">
                <a:solidFill>
                  <a:schemeClr val="tx1"/>
                </a:solidFill>
                <a:latin typeface="Times New Roman" panose="02020603050405020304" pitchFamily="18" charset="0"/>
                <a:ea typeface="PMingLiU" pitchFamily="18" charset="-120"/>
              </a:defRPr>
            </a:lvl4pPr>
            <a:lvl5pPr marL="2057400" indent="-228600" eaLnBrk="0" hangingPunct="0">
              <a:defRPr kumimoji="1" sz="2400">
                <a:solidFill>
                  <a:schemeClr val="tx1"/>
                </a:solidFill>
                <a:latin typeface="Times New Roman" panose="02020603050405020304" pitchFamily="18" charset="0"/>
                <a:ea typeface="PMingLiU"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algn="just">
              <a:lnSpc>
                <a:spcPct val="150000"/>
              </a:lnSpc>
            </a:pPr>
            <a:r>
              <a:rPr lang="it-IT" sz="2000" spc="-1" dirty="0">
                <a:uFill>
                  <a:solidFill>
                    <a:srgbClr val="FFFFFF"/>
                  </a:solidFill>
                </a:uFill>
                <a:latin typeface="Arial Rounded MT Bold" panose="020F0704030504030204" pitchFamily="34" charset="0"/>
              </a:rPr>
              <a:t>"Qui fino agli anni Sessanta c’era una foresta, gli alberi, gli animali. Era un altro mondo. Ci hanno portato via il nostro mondo … ci hanno tolto le terre, e ora siamo qui senza nulla in mano, in quella che era casa nostra …. Noi non abbiamo certificati, non abbiamo comprato queste terre, semplicemente ci siamo nati sopra, ne siamo parte … per noi la terra è tutto, ci dà il cibo, ci dà la vita”.</a:t>
            </a:r>
          </a:p>
          <a:p>
            <a:pPr algn="just">
              <a:lnSpc>
                <a:spcPct val="150000"/>
              </a:lnSpc>
            </a:pPr>
            <a:r>
              <a:rPr lang="it-IT" sz="2000" spc="-1" dirty="0">
                <a:uFill>
                  <a:solidFill>
                    <a:srgbClr val="FFFFFF"/>
                  </a:solidFill>
                </a:uFill>
                <a:latin typeface="Arial Rounded MT Bold" panose="020F0704030504030204" pitchFamily="34" charset="0"/>
              </a:rPr>
              <a:t> </a:t>
            </a:r>
          </a:p>
        </p:txBody>
      </p:sp>
      <p:pic>
        <p:nvPicPr>
          <p:cNvPr id="7" name="Immagine 6" descr="http://www.trentinosolidarieta.it/var/003/storage/images/media/images/senzanome/173174-1-ita-IT/Senzanome.jpg">
            <a:extLst>
              <a:ext uri="{FF2B5EF4-FFF2-40B4-BE49-F238E27FC236}">
                <a16:creationId xmlns:a16="http://schemas.microsoft.com/office/drawing/2014/main" id="{AE9DBE9C-F4A7-4FA7-889E-7A9BF242B2C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679117" y="2687216"/>
            <a:ext cx="4077453" cy="296198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8857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1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4C6649CB-EEB2-4CED-9D79-AB06042D575F}"/>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effectLst>
                  <a:outerShdw blurRad="38100" dist="38100" dir="2700000" algn="tl">
                    <a:srgbClr val="000000">
                      <a:alpha val="43137"/>
                    </a:srgbClr>
                  </a:outerShdw>
                </a:effectLst>
                <a:latin typeface="Arial Rounded MT Bold" panose="020F0704030504030204" pitchFamily="34" charset="0"/>
              </a:rPr>
              <a:t>CHIMICA</a:t>
            </a:r>
          </a:p>
        </p:txBody>
      </p:sp>
      <p:sp>
        <p:nvSpPr>
          <p:cNvPr id="5" name="Rettangolo 4">
            <a:extLst>
              <a:ext uri="{FF2B5EF4-FFF2-40B4-BE49-F238E27FC236}">
                <a16:creationId xmlns:a16="http://schemas.microsoft.com/office/drawing/2014/main" id="{8D6D6494-84DC-456F-B037-66E1224FEF99}"/>
              </a:ext>
            </a:extLst>
          </p:cNvPr>
          <p:cNvSpPr/>
          <p:nvPr/>
        </p:nvSpPr>
        <p:spPr>
          <a:xfrm>
            <a:off x="390740" y="1126437"/>
            <a:ext cx="8782661" cy="1015663"/>
          </a:xfrm>
          <a:prstGeom prst="rect">
            <a:avLst/>
          </a:prstGeom>
        </p:spPr>
        <p:txBody>
          <a:bodyPr wrap="none">
            <a:spAutoFit/>
          </a:bodyPr>
          <a:lstStyle/>
          <a:p>
            <a:r>
              <a:rPr lang="it-IT" altLang="it-IT" sz="6000" dirty="0">
                <a:latin typeface="Arial Rounded MT Bold" panose="020F0704030504030204" pitchFamily="34" charset="0"/>
              </a:rPr>
              <a:t>Le cause del fenomeno</a:t>
            </a:r>
          </a:p>
        </p:txBody>
      </p:sp>
      <p:sp>
        <p:nvSpPr>
          <p:cNvPr id="6" name="TextBox 7">
            <a:extLst>
              <a:ext uri="{FF2B5EF4-FFF2-40B4-BE49-F238E27FC236}">
                <a16:creationId xmlns:a16="http://schemas.microsoft.com/office/drawing/2014/main" id="{8926C524-85F0-4A98-BE8C-471F3546AB84}"/>
              </a:ext>
            </a:extLst>
          </p:cNvPr>
          <p:cNvSpPr txBox="1">
            <a:spLocks noChangeArrowheads="1"/>
          </p:cNvSpPr>
          <p:nvPr/>
        </p:nvSpPr>
        <p:spPr bwMode="auto">
          <a:xfrm>
            <a:off x="530700" y="3772677"/>
            <a:ext cx="6215063" cy="1200329"/>
          </a:xfrm>
          <a:prstGeom prst="rect">
            <a:avLst/>
          </a:prstGeom>
          <a:noFill/>
          <a:ln w="9525">
            <a:noFill/>
            <a:miter lim="800000"/>
            <a:headEnd/>
            <a:tailEnd/>
          </a:ln>
          <a:extLst/>
        </p:spPr>
        <p:txBody>
          <a:bodyPr>
            <a:spAutoFit/>
          </a:bodyPr>
          <a:lstStyle>
            <a:lvl1pPr eaLnBrk="0" hangingPunct="0">
              <a:defRPr kumimoji="1" sz="2400">
                <a:solidFill>
                  <a:schemeClr val="tx1"/>
                </a:solidFill>
                <a:latin typeface="Times New Roman" panose="02020603050405020304" pitchFamily="18" charset="0"/>
                <a:ea typeface="PMingLiU" pitchFamily="18" charset="-120"/>
              </a:defRPr>
            </a:lvl1pPr>
            <a:lvl2pPr marL="742950" indent="-285750" eaLnBrk="0" hangingPunct="0">
              <a:defRPr kumimoji="1" sz="2400">
                <a:solidFill>
                  <a:schemeClr val="tx1"/>
                </a:solidFill>
                <a:latin typeface="Times New Roman" panose="02020603050405020304" pitchFamily="18" charset="0"/>
                <a:ea typeface="PMingLiU" pitchFamily="18" charset="-120"/>
              </a:defRPr>
            </a:lvl2pPr>
            <a:lvl3pPr marL="1143000" indent="-228600" eaLnBrk="0" hangingPunct="0">
              <a:defRPr kumimoji="1" sz="2400">
                <a:solidFill>
                  <a:schemeClr val="tx1"/>
                </a:solidFill>
                <a:latin typeface="Times New Roman" panose="02020603050405020304" pitchFamily="18" charset="0"/>
                <a:ea typeface="PMingLiU" pitchFamily="18" charset="-120"/>
              </a:defRPr>
            </a:lvl3pPr>
            <a:lvl4pPr marL="1600200" indent="-228600" eaLnBrk="0" hangingPunct="0">
              <a:defRPr kumimoji="1" sz="2400">
                <a:solidFill>
                  <a:schemeClr val="tx1"/>
                </a:solidFill>
                <a:latin typeface="Times New Roman" panose="02020603050405020304" pitchFamily="18" charset="0"/>
                <a:ea typeface="PMingLiU" pitchFamily="18" charset="-120"/>
              </a:defRPr>
            </a:lvl4pPr>
            <a:lvl5pPr marL="2057400" indent="-228600" eaLnBrk="0" hangingPunct="0">
              <a:defRPr kumimoji="1" sz="2400">
                <a:solidFill>
                  <a:schemeClr val="tx1"/>
                </a:solidFill>
                <a:latin typeface="Times New Roman" panose="02020603050405020304" pitchFamily="18" charset="0"/>
                <a:ea typeface="PMingLiU"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marL="514350" indent="-514350" eaLnBrk="1" hangingPunct="1">
              <a:buFont typeface="Arial" panose="020B0604020202020204" pitchFamily="34" charset="0"/>
              <a:buChar char="•"/>
            </a:pPr>
            <a:r>
              <a:rPr lang="it-IT" altLang="it-IT" sz="3600" dirty="0">
                <a:solidFill>
                  <a:srgbClr val="FFC000"/>
                </a:solidFill>
                <a:latin typeface="Arial Rounded MT Bold" panose="020F0704030504030204" pitchFamily="34" charset="0"/>
              </a:rPr>
              <a:t>Crisi alimentare</a:t>
            </a:r>
          </a:p>
          <a:p>
            <a:pPr marL="514350" indent="-514350" eaLnBrk="1" hangingPunct="1">
              <a:buFont typeface="Arial" panose="020B0604020202020204" pitchFamily="34" charset="0"/>
              <a:buChar char="•"/>
            </a:pPr>
            <a:r>
              <a:rPr lang="it-IT" altLang="it-IT" sz="3600" dirty="0">
                <a:solidFill>
                  <a:srgbClr val="FFC000"/>
                </a:solidFill>
                <a:latin typeface="Arial Rounded MT Bold" panose="020F0704030504030204" pitchFamily="34" charset="0"/>
              </a:rPr>
              <a:t>Crisi energetica</a:t>
            </a:r>
          </a:p>
        </p:txBody>
      </p:sp>
      <p:pic>
        <p:nvPicPr>
          <p:cNvPr id="37890" name="Picture 2" descr="Risultati immagini per crisi alimentare">
            <a:extLst>
              <a:ext uri="{FF2B5EF4-FFF2-40B4-BE49-F238E27FC236}">
                <a16:creationId xmlns:a16="http://schemas.microsoft.com/office/drawing/2014/main" id="{AFF36CD8-AA45-4063-B2A2-B7E6571DD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0731" y="2294009"/>
            <a:ext cx="2600325" cy="1730665"/>
          </a:xfrm>
          <a:prstGeom prst="roundRect">
            <a:avLst>
              <a:gd name="adj" fmla="val 4167"/>
            </a:avLst>
          </a:prstGeom>
          <a:solidFill>
            <a:srgbClr val="FFFFFF"/>
          </a:solidFill>
          <a:ln w="76200" cap="sq">
            <a:solidFill>
              <a:srgbClr val="292929"/>
            </a:solidFill>
            <a:miter lim="800000"/>
          </a:ln>
          <a:effectLst>
            <a:reflection blurRad="12700" stA="28000" endPos="0" dist="5000" dir="5400000" sy="-100000" algn="bl" rotWithShape="0"/>
          </a:effectLst>
          <a:scene3d>
            <a:camera prst="orthographicFront"/>
            <a:lightRig rig="threePt" dir="t">
              <a:rot lat="0" lon="0" rev="2700000"/>
            </a:lightRig>
          </a:scene3d>
          <a:sp3d>
            <a:bevelT h="38100"/>
            <a:contourClr>
              <a:srgbClr val="C0C0C0"/>
            </a:contourClr>
          </a:sp3d>
          <a:extLst/>
        </p:spPr>
      </p:pic>
      <p:pic>
        <p:nvPicPr>
          <p:cNvPr id="37892" name="Picture 4" descr="Risultati immagini per crisi energetica">
            <a:extLst>
              <a:ext uri="{FF2B5EF4-FFF2-40B4-BE49-F238E27FC236}">
                <a16:creationId xmlns:a16="http://schemas.microsoft.com/office/drawing/2014/main" id="{B24E19E7-F66B-46D8-89DB-8E230CCFE2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0731" y="4684920"/>
            <a:ext cx="2600325" cy="1752600"/>
          </a:xfrm>
          <a:prstGeom prst="roundRect">
            <a:avLst>
              <a:gd name="adj" fmla="val 4167"/>
            </a:avLst>
          </a:prstGeom>
          <a:solidFill>
            <a:srgbClr val="FFFFFF"/>
          </a:solidFill>
          <a:ln w="76200" cap="sq">
            <a:solidFill>
              <a:srgbClr val="292929"/>
            </a:solidFill>
            <a:miter lim="800000"/>
          </a:ln>
          <a:effectLst>
            <a:reflection blurRad="12700" stA="28000" endPos="0" dist="5000" dir="5400000" sy="-100000" algn="bl" rotWithShape="0"/>
          </a:effectLst>
          <a:scene3d>
            <a:camera prst="orthographicFront"/>
            <a:lightRig rig="threePt" dir="t">
              <a:rot lat="0" lon="0" rev="2700000"/>
            </a:lightRig>
          </a:scene3d>
          <a:sp3d>
            <a:bevelT h="38100"/>
            <a:contourClr>
              <a:srgbClr val="C0C0C0"/>
            </a:contourClr>
          </a:sp3d>
          <a:extLst/>
        </p:spPr>
      </p:pic>
      <p:cxnSp>
        <p:nvCxnSpPr>
          <p:cNvPr id="7" name="Connettore diritto 6">
            <a:extLst>
              <a:ext uri="{FF2B5EF4-FFF2-40B4-BE49-F238E27FC236}">
                <a16:creationId xmlns:a16="http://schemas.microsoft.com/office/drawing/2014/main" id="{F9FC8DC2-C269-4DCC-B0B5-392D8B0B0798}"/>
              </a:ext>
            </a:extLst>
          </p:cNvPr>
          <p:cNvCxnSpPr/>
          <p:nvPr/>
        </p:nvCxnSpPr>
        <p:spPr>
          <a:xfrm>
            <a:off x="699796" y="4360891"/>
            <a:ext cx="10030408" cy="0"/>
          </a:xfrm>
          <a:prstGeom prst="line">
            <a:avLst/>
          </a:prstGeom>
          <a:ln w="19050">
            <a:solidFill>
              <a:srgbClr val="FFC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3686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7890"/>
                                        </p:tgtEl>
                                        <p:attrNameLst>
                                          <p:attrName>style.visibility</p:attrName>
                                        </p:attrNameLst>
                                      </p:cBhvr>
                                      <p:to>
                                        <p:strVal val="visible"/>
                                      </p:to>
                                    </p:set>
                                    <p:animEffect transition="in" filter="wipe(down)">
                                      <p:cBhvr>
                                        <p:cTn id="12" dur="500"/>
                                        <p:tgtEl>
                                          <p:spTgt spid="3789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7892"/>
                                        </p:tgtEl>
                                        <p:attrNameLst>
                                          <p:attrName>style.visibility</p:attrName>
                                        </p:attrNameLst>
                                      </p:cBhvr>
                                      <p:to>
                                        <p:strVal val="visible"/>
                                      </p:to>
                                    </p:set>
                                    <p:animEffect transition="in" filter="wipe(down)">
                                      <p:cBhvr>
                                        <p:cTn id="17" dur="5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6897E79A-1118-4D6B-AD99-3B28A69FFD71}"/>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effectLst>
                  <a:outerShdw blurRad="38100" dist="38100" dir="2700000" algn="tl">
                    <a:srgbClr val="000000">
                      <a:alpha val="43137"/>
                    </a:srgbClr>
                  </a:outerShdw>
                </a:effectLst>
                <a:latin typeface="Arial Rounded MT Bold" panose="020F0704030504030204" pitchFamily="34" charset="0"/>
              </a:rPr>
              <a:t>CHIMICA</a:t>
            </a:r>
          </a:p>
        </p:txBody>
      </p:sp>
      <p:pic>
        <p:nvPicPr>
          <p:cNvPr id="5" name="Immagine 4" descr="http://www.trentinosolidarieta.it/var/003/storage/images/media/images/2/173177-1-ita-IT/2.jpg">
            <a:extLst>
              <a:ext uri="{FF2B5EF4-FFF2-40B4-BE49-F238E27FC236}">
                <a16:creationId xmlns:a16="http://schemas.microsoft.com/office/drawing/2014/main" id="{700430B7-9A37-469E-8CDD-F1D36BB2122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33882" y="1843174"/>
            <a:ext cx="4411342" cy="317165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7">
            <a:extLst>
              <a:ext uri="{FF2B5EF4-FFF2-40B4-BE49-F238E27FC236}">
                <a16:creationId xmlns:a16="http://schemas.microsoft.com/office/drawing/2014/main" id="{0E7AD72B-6628-4F5B-9B84-2B9067F8A839}"/>
              </a:ext>
            </a:extLst>
          </p:cNvPr>
          <p:cNvSpPr txBox="1">
            <a:spLocks noChangeArrowheads="1"/>
          </p:cNvSpPr>
          <p:nvPr/>
        </p:nvSpPr>
        <p:spPr bwMode="auto">
          <a:xfrm>
            <a:off x="4861248" y="2828835"/>
            <a:ext cx="618308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PMingLiU" pitchFamily="18" charset="-120"/>
              </a:defRPr>
            </a:lvl1pPr>
            <a:lvl2pPr marL="742950" indent="-285750" eaLnBrk="0" hangingPunct="0">
              <a:defRPr kumimoji="1" sz="2400">
                <a:solidFill>
                  <a:schemeClr val="tx1"/>
                </a:solidFill>
                <a:latin typeface="Times New Roman" panose="02020603050405020304" pitchFamily="18" charset="0"/>
                <a:ea typeface="PMingLiU" pitchFamily="18" charset="-120"/>
              </a:defRPr>
            </a:lvl2pPr>
            <a:lvl3pPr marL="1143000" indent="-228600" eaLnBrk="0" hangingPunct="0">
              <a:defRPr kumimoji="1" sz="2400">
                <a:solidFill>
                  <a:schemeClr val="tx1"/>
                </a:solidFill>
                <a:latin typeface="Times New Roman" panose="02020603050405020304" pitchFamily="18" charset="0"/>
                <a:ea typeface="PMingLiU" pitchFamily="18" charset="-120"/>
              </a:defRPr>
            </a:lvl3pPr>
            <a:lvl4pPr marL="1600200" indent="-228600" eaLnBrk="0" hangingPunct="0">
              <a:defRPr kumimoji="1" sz="2400">
                <a:solidFill>
                  <a:schemeClr val="tx1"/>
                </a:solidFill>
                <a:latin typeface="Times New Roman" panose="02020603050405020304" pitchFamily="18" charset="0"/>
                <a:ea typeface="PMingLiU" pitchFamily="18" charset="-120"/>
              </a:defRPr>
            </a:lvl4pPr>
            <a:lvl5pPr marL="2057400" indent="-228600" eaLnBrk="0" hangingPunct="0">
              <a:defRPr kumimoji="1" sz="2400">
                <a:solidFill>
                  <a:schemeClr val="tx1"/>
                </a:solidFill>
                <a:latin typeface="Times New Roman" panose="02020603050405020304" pitchFamily="18" charset="0"/>
                <a:ea typeface="PMingLiU"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algn="ctr"/>
            <a:r>
              <a:rPr lang="it-IT" sz="3600" dirty="0">
                <a:latin typeface="Arial Rounded MT Bold" panose="020F0704030504030204" pitchFamily="34" charset="0"/>
              </a:rPr>
              <a:t>I “</a:t>
            </a:r>
            <a:r>
              <a:rPr lang="it-IT" sz="3600" b="1" dirty="0" err="1">
                <a:effectLst>
                  <a:outerShdw blurRad="38100" dist="38100" dir="2700000" algn="tl">
                    <a:srgbClr val="000000">
                      <a:alpha val="43137"/>
                    </a:srgbClr>
                  </a:outerShdw>
                </a:effectLst>
                <a:latin typeface="Arial Rounded MT Bold" panose="020F0704030504030204" pitchFamily="34" charset="0"/>
              </a:rPr>
              <a:t>grabber</a:t>
            </a:r>
            <a:r>
              <a:rPr lang="it-IT" sz="3600" dirty="0">
                <a:latin typeface="Arial Rounded MT Bold" panose="020F0704030504030204" pitchFamily="34" charset="0"/>
              </a:rPr>
              <a:t>”, gli arraffatori. I “</a:t>
            </a:r>
            <a:r>
              <a:rPr lang="it-IT" sz="3600" b="1" dirty="0" err="1">
                <a:effectLst>
                  <a:outerShdw blurRad="38100" dist="38100" dir="2700000" algn="tl">
                    <a:srgbClr val="000000">
                      <a:alpha val="43137"/>
                    </a:srgbClr>
                  </a:outerShdw>
                </a:effectLst>
                <a:latin typeface="Arial Rounded MT Bold" panose="020F0704030504030204" pitchFamily="34" charset="0"/>
              </a:rPr>
              <a:t>grabbed</a:t>
            </a:r>
            <a:r>
              <a:rPr lang="it-IT" sz="3600" dirty="0">
                <a:latin typeface="Arial Rounded MT Bold" panose="020F0704030504030204" pitchFamily="34" charset="0"/>
              </a:rPr>
              <a:t>”, gli arraffati</a:t>
            </a:r>
          </a:p>
        </p:txBody>
      </p:sp>
    </p:spTree>
    <p:extLst>
      <p:ext uri="{BB962C8B-B14F-4D97-AF65-F5344CB8AC3E}">
        <p14:creationId xmlns:p14="http://schemas.microsoft.com/office/powerpoint/2010/main" val="242032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9867BBA4-4ECF-4DDE-90CD-5BBDF46061B1}"/>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CHIMICA</a:t>
            </a:r>
          </a:p>
        </p:txBody>
      </p:sp>
      <p:pic>
        <p:nvPicPr>
          <p:cNvPr id="5" name="Immagine 4" descr="http://www.trentinosolidarieta.it/var/003/storage/images/media/images/2/173177-1-ita-IT/2.jpg">
            <a:extLst>
              <a:ext uri="{FF2B5EF4-FFF2-40B4-BE49-F238E27FC236}">
                <a16:creationId xmlns:a16="http://schemas.microsoft.com/office/drawing/2014/main" id="{6A109887-3EB0-4FB2-B8F8-E43D5D3EB43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971591" y="1927269"/>
            <a:ext cx="5639701" cy="352672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Rettangolo 5">
            <a:extLst>
              <a:ext uri="{FF2B5EF4-FFF2-40B4-BE49-F238E27FC236}">
                <a16:creationId xmlns:a16="http://schemas.microsoft.com/office/drawing/2014/main" id="{9A979CDA-2DD2-4FF6-8E23-94DFC2BE20BD}"/>
              </a:ext>
            </a:extLst>
          </p:cNvPr>
          <p:cNvSpPr/>
          <p:nvPr/>
        </p:nvSpPr>
        <p:spPr>
          <a:xfrm>
            <a:off x="823872" y="1514942"/>
            <a:ext cx="4140916" cy="4970591"/>
          </a:xfrm>
          <a:prstGeom prst="rect">
            <a:avLst/>
          </a:prstGeom>
        </p:spPr>
        <p:txBody>
          <a:bodyPr wrap="square">
            <a:spAutoFit/>
          </a:bodyPr>
          <a:lstStyle/>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Stati Uniti</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Cina</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India</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Arabia Saudita</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Emirati Arabi e Paesi del Golfo</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Corea del Sud</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Giappone</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Malesia</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Singapore</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Libia</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Siria</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Giordania</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Gran Bretagna</a:t>
            </a:r>
          </a:p>
          <a:p>
            <a:pPr>
              <a:spcAft>
                <a:spcPts val="593"/>
              </a:spcAft>
            </a:pPr>
            <a:r>
              <a:rPr lang="it-IT" dirty="0">
                <a:latin typeface="Arial Rounded MT Bold" panose="020F0704030504030204" pitchFamily="34" charset="0"/>
                <a:ea typeface="Times New Roman" panose="02020603050405020304" pitchFamily="18" charset="0"/>
                <a:cs typeface="Tahoma" panose="020B0604030504040204" pitchFamily="34" charset="0"/>
              </a:rPr>
              <a:t>Francia, Svezia, Italia. </a:t>
            </a:r>
          </a:p>
        </p:txBody>
      </p:sp>
      <p:sp>
        <p:nvSpPr>
          <p:cNvPr id="7" name="TextBox 7">
            <a:extLst>
              <a:ext uri="{FF2B5EF4-FFF2-40B4-BE49-F238E27FC236}">
                <a16:creationId xmlns:a16="http://schemas.microsoft.com/office/drawing/2014/main" id="{BA94B096-4968-4749-91E3-9FD237A041B0}"/>
              </a:ext>
            </a:extLst>
          </p:cNvPr>
          <p:cNvSpPr txBox="1">
            <a:spLocks noChangeArrowheads="1"/>
          </p:cNvSpPr>
          <p:nvPr/>
        </p:nvSpPr>
        <p:spPr bwMode="auto">
          <a:xfrm>
            <a:off x="0" y="703417"/>
            <a:ext cx="59715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PMingLiU" pitchFamily="18" charset="-120"/>
              </a:defRPr>
            </a:lvl1pPr>
            <a:lvl2pPr marL="742950" indent="-285750" eaLnBrk="0" hangingPunct="0">
              <a:defRPr kumimoji="1" sz="2400">
                <a:solidFill>
                  <a:schemeClr val="tx1"/>
                </a:solidFill>
                <a:latin typeface="Times New Roman" panose="02020603050405020304" pitchFamily="18" charset="0"/>
                <a:ea typeface="PMingLiU" pitchFamily="18" charset="-120"/>
              </a:defRPr>
            </a:lvl2pPr>
            <a:lvl3pPr marL="1143000" indent="-228600" eaLnBrk="0" hangingPunct="0">
              <a:defRPr kumimoji="1" sz="2400">
                <a:solidFill>
                  <a:schemeClr val="tx1"/>
                </a:solidFill>
                <a:latin typeface="Times New Roman" panose="02020603050405020304" pitchFamily="18" charset="0"/>
                <a:ea typeface="PMingLiU" pitchFamily="18" charset="-120"/>
              </a:defRPr>
            </a:lvl3pPr>
            <a:lvl4pPr marL="1600200" indent="-228600" eaLnBrk="0" hangingPunct="0">
              <a:defRPr kumimoji="1" sz="2400">
                <a:solidFill>
                  <a:schemeClr val="tx1"/>
                </a:solidFill>
                <a:latin typeface="Times New Roman" panose="02020603050405020304" pitchFamily="18" charset="0"/>
                <a:ea typeface="PMingLiU" pitchFamily="18" charset="-120"/>
              </a:defRPr>
            </a:lvl4pPr>
            <a:lvl5pPr marL="2057400" indent="-228600" eaLnBrk="0" hangingPunct="0">
              <a:defRPr kumimoji="1" sz="2400">
                <a:solidFill>
                  <a:schemeClr val="tx1"/>
                </a:solidFill>
                <a:latin typeface="Times New Roman" panose="02020603050405020304" pitchFamily="18" charset="0"/>
                <a:ea typeface="PMingLiU"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algn="ctr"/>
            <a:r>
              <a:rPr lang="it-IT" sz="3600" b="1" dirty="0">
                <a:latin typeface="Arial Rounded MT Bold" panose="020F0704030504030204" pitchFamily="34" charset="0"/>
              </a:rPr>
              <a:t>I “</a:t>
            </a:r>
            <a:r>
              <a:rPr lang="it-IT" sz="3600" b="1" dirty="0" err="1">
                <a:latin typeface="Arial Rounded MT Bold" panose="020F0704030504030204" pitchFamily="34" charset="0"/>
              </a:rPr>
              <a:t>grabber</a:t>
            </a:r>
            <a:r>
              <a:rPr lang="it-IT" sz="3600" b="1" dirty="0">
                <a:latin typeface="Arial Rounded MT Bold" panose="020F0704030504030204" pitchFamily="34" charset="0"/>
              </a:rPr>
              <a:t>”, gli arraffatori</a:t>
            </a:r>
            <a:endParaRPr lang="it-IT" sz="3600" dirty="0">
              <a:latin typeface="Arial Rounded MT Bold" panose="020F0704030504030204" pitchFamily="34" charset="0"/>
            </a:endParaRPr>
          </a:p>
        </p:txBody>
      </p:sp>
    </p:spTree>
    <p:extLst>
      <p:ext uri="{BB962C8B-B14F-4D97-AF65-F5344CB8AC3E}">
        <p14:creationId xmlns:p14="http://schemas.microsoft.com/office/powerpoint/2010/main" val="337841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CHIMICA</a:t>
            </a:r>
          </a:p>
        </p:txBody>
      </p:sp>
      <p:sp>
        <p:nvSpPr>
          <p:cNvPr id="5" name="Rettangolo 4">
            <a:extLst>
              <a:ext uri="{FF2B5EF4-FFF2-40B4-BE49-F238E27FC236}">
                <a16:creationId xmlns:a16="http://schemas.microsoft.com/office/drawing/2014/main" id="{7C59FAB8-8FED-454E-BEFF-6ADA60331465}"/>
              </a:ext>
            </a:extLst>
          </p:cNvPr>
          <p:cNvSpPr/>
          <p:nvPr/>
        </p:nvSpPr>
        <p:spPr>
          <a:xfrm>
            <a:off x="406301" y="840350"/>
            <a:ext cx="5454378" cy="646331"/>
          </a:xfrm>
          <a:prstGeom prst="rect">
            <a:avLst/>
          </a:prstGeom>
        </p:spPr>
        <p:txBody>
          <a:bodyPr wrap="none">
            <a:spAutoFit/>
          </a:bodyPr>
          <a:lstStyle/>
          <a:p>
            <a:pPr algn="ctr"/>
            <a:r>
              <a:rPr lang="it-IT" sz="3600" b="1" dirty="0">
                <a:latin typeface="Arial Rounded MT Bold" panose="020F0704030504030204" pitchFamily="34" charset="0"/>
              </a:rPr>
              <a:t>I “</a:t>
            </a:r>
            <a:r>
              <a:rPr lang="it-IT" sz="3600" b="1" dirty="0" err="1">
                <a:latin typeface="Arial Rounded MT Bold" panose="020F0704030504030204" pitchFamily="34" charset="0"/>
              </a:rPr>
              <a:t>grabbed</a:t>
            </a:r>
            <a:r>
              <a:rPr lang="it-IT" sz="3600" b="1" dirty="0">
                <a:latin typeface="Arial Rounded MT Bold" panose="020F0704030504030204" pitchFamily="34" charset="0"/>
              </a:rPr>
              <a:t>”, gli arraffati</a:t>
            </a:r>
            <a:endParaRPr lang="it-IT" sz="3600" dirty="0">
              <a:latin typeface="Arial Rounded MT Bold" panose="020F0704030504030204" pitchFamily="34" charset="0"/>
            </a:endParaRPr>
          </a:p>
        </p:txBody>
      </p:sp>
      <p:pic>
        <p:nvPicPr>
          <p:cNvPr id="6" name="Immagine 5" descr="http://www.trentinosolidarieta.it/var/003/storage/images/media/images/1/173180-1-ita-IT/1.jpg">
            <a:extLst>
              <a:ext uri="{FF2B5EF4-FFF2-40B4-BE49-F238E27FC236}">
                <a16:creationId xmlns:a16="http://schemas.microsoft.com/office/drawing/2014/main" id="{50D4332D-C609-4303-9DB5-4B8132B04C2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93239" y="2188923"/>
            <a:ext cx="5273676" cy="303622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Rettangolo 6">
            <a:extLst>
              <a:ext uri="{FF2B5EF4-FFF2-40B4-BE49-F238E27FC236}">
                <a16:creationId xmlns:a16="http://schemas.microsoft.com/office/drawing/2014/main" id="{F532C3DF-2CFC-46FB-BA4F-24629C17D0AF}"/>
              </a:ext>
            </a:extLst>
          </p:cNvPr>
          <p:cNvSpPr/>
          <p:nvPr/>
        </p:nvSpPr>
        <p:spPr>
          <a:xfrm>
            <a:off x="6341110" y="2809029"/>
            <a:ext cx="3353395" cy="1554272"/>
          </a:xfrm>
          <a:prstGeom prst="rect">
            <a:avLst/>
          </a:prstGeom>
        </p:spPr>
        <p:txBody>
          <a:bodyPr wrap="square">
            <a:spAutoFit/>
          </a:bodyPr>
          <a:lstStyle/>
          <a:p>
            <a:pPr>
              <a:spcAft>
                <a:spcPts val="593"/>
              </a:spcAft>
            </a:pPr>
            <a:r>
              <a:rPr lang="it-IT" sz="2000" dirty="0">
                <a:latin typeface="Arial Rounded MT Bold" panose="020F0704030504030204" pitchFamily="34" charset="0"/>
                <a:ea typeface="Times New Roman" panose="02020603050405020304" pitchFamily="18" charset="0"/>
                <a:cs typeface="Tahoma" panose="020B0604030504040204" pitchFamily="34" charset="0"/>
              </a:rPr>
              <a:t>Africa sub sahariana</a:t>
            </a:r>
          </a:p>
          <a:p>
            <a:pPr>
              <a:spcAft>
                <a:spcPts val="593"/>
              </a:spcAft>
            </a:pPr>
            <a:r>
              <a:rPr lang="it-IT" sz="2000" dirty="0">
                <a:latin typeface="Arial Rounded MT Bold" panose="020F0704030504030204" pitchFamily="34" charset="0"/>
                <a:ea typeface="Times New Roman" panose="02020603050405020304" pitchFamily="18" charset="0"/>
                <a:cs typeface="Tahoma" panose="020B0604030504040204" pitchFamily="34" charset="0"/>
              </a:rPr>
              <a:t>Sudest asiatico</a:t>
            </a:r>
          </a:p>
          <a:p>
            <a:pPr>
              <a:spcAft>
                <a:spcPts val="593"/>
              </a:spcAft>
            </a:pPr>
            <a:r>
              <a:rPr lang="it-IT" sz="2000" dirty="0">
                <a:latin typeface="Arial Rounded MT Bold" panose="020F0704030504030204" pitchFamily="34" charset="0"/>
                <a:ea typeface="Times New Roman" panose="02020603050405020304" pitchFamily="18" charset="0"/>
                <a:cs typeface="Tahoma" panose="020B0604030504040204" pitchFamily="34" charset="0"/>
              </a:rPr>
              <a:t>America Latina </a:t>
            </a:r>
          </a:p>
          <a:p>
            <a:pPr>
              <a:spcAft>
                <a:spcPts val="593"/>
              </a:spcAft>
            </a:pPr>
            <a:r>
              <a:rPr lang="it-IT" sz="2000" dirty="0">
                <a:latin typeface="Arial Rounded MT Bold" panose="020F0704030504030204" pitchFamily="34" charset="0"/>
                <a:ea typeface="Times New Roman" panose="02020603050405020304" pitchFamily="18" charset="0"/>
                <a:cs typeface="Tahoma" panose="020B0604030504040204" pitchFamily="34" charset="0"/>
              </a:rPr>
              <a:t>Europa orientale</a:t>
            </a:r>
            <a:endParaRPr lang="it-IT" sz="1400" dirty="0">
              <a:latin typeface="Arial Rounded MT Bold" panose="020F07040305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146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9867BBA4-4ECF-4DDE-90CD-5BBDF46061B1}"/>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CHIMICA</a:t>
            </a:r>
          </a:p>
        </p:txBody>
      </p:sp>
      <p:sp>
        <p:nvSpPr>
          <p:cNvPr id="4" name="CasellaDiTesto 3">
            <a:extLst>
              <a:ext uri="{FF2B5EF4-FFF2-40B4-BE49-F238E27FC236}">
                <a16:creationId xmlns:a16="http://schemas.microsoft.com/office/drawing/2014/main" id="{0748B0AC-CAEF-4494-9D8D-81AE0D2C9C0F}"/>
              </a:ext>
            </a:extLst>
          </p:cNvPr>
          <p:cNvSpPr txBox="1"/>
          <p:nvPr/>
        </p:nvSpPr>
        <p:spPr>
          <a:xfrm>
            <a:off x="666327" y="3994470"/>
            <a:ext cx="4103370" cy="2308324"/>
          </a:xfrm>
          <a:prstGeom prst="rect">
            <a:avLst/>
          </a:prstGeom>
          <a:noFill/>
        </p:spPr>
        <p:txBody>
          <a:bodyPr wrap="square">
            <a:spAutoFit/>
          </a:bodyPr>
          <a:lstStyle/>
          <a:p>
            <a:r>
              <a:rPr lang="it-IT" sz="1600" dirty="0">
                <a:effectLst>
                  <a:outerShdw blurRad="38100" dist="38100" dir="2700000" algn="tl">
                    <a:srgbClr val="000000">
                      <a:alpha val="43137"/>
                    </a:srgbClr>
                  </a:outerShdw>
                </a:effectLst>
                <a:latin typeface="Arial Rounded MT Bold" panose="020F0704030504030204" pitchFamily="34" charset="0"/>
                <a:ea typeface="Times New Roman" panose="02020603050405020304" pitchFamily="18" charset="0"/>
                <a:cs typeface="Times New Roman" panose="02020603050405020304" pitchFamily="18" charset="0"/>
              </a:rPr>
              <a:t>I biocombustibili  sono stati i primi carburanti utilizzati. </a:t>
            </a:r>
          </a:p>
          <a:p>
            <a:pPr algn="just"/>
            <a:r>
              <a:rPr lang="it-IT" sz="1600" dirty="0">
                <a:solidFill>
                  <a:srgbClr val="FFC000"/>
                </a:solidFill>
                <a:effectLst>
                  <a:outerShdw blurRad="38100" dist="38100" dir="2700000" algn="tl">
                    <a:srgbClr val="000000">
                      <a:alpha val="43137"/>
                    </a:srgbClr>
                  </a:outerShdw>
                </a:effectLst>
                <a:latin typeface="Arial Rounded MT Bold" panose="020F0704030504030204" pitchFamily="34" charset="0"/>
              </a:rPr>
              <a:t>Nikolaus August Otto </a:t>
            </a:r>
            <a:r>
              <a:rPr lang="it-IT" sz="1600" i="1" dirty="0">
                <a:effectLst>
                  <a:outerShdw blurRad="38100" dist="38100" dir="2700000" algn="tl">
                    <a:srgbClr val="000000">
                      <a:alpha val="43137"/>
                    </a:srgbClr>
                  </a:outerShdw>
                </a:effectLst>
                <a:latin typeface="Arial Rounded MT Bold" panose="020F0704030504030204" pitchFamily="34" charset="0"/>
              </a:rPr>
              <a:t>(</a:t>
            </a:r>
            <a:r>
              <a:rPr lang="it-IT" sz="1600" i="1" dirty="0" err="1">
                <a:effectLst>
                  <a:outerShdw blurRad="38100" dist="38100" dir="2700000" algn="tl">
                    <a:srgbClr val="000000">
                      <a:alpha val="43137"/>
                    </a:srgbClr>
                  </a:outerShdw>
                </a:effectLst>
                <a:latin typeface="Arial Rounded MT Bold" panose="020F0704030504030204" pitchFamily="34" charset="0"/>
              </a:rPr>
              <a:t>Holzhausen</a:t>
            </a:r>
            <a:r>
              <a:rPr lang="it-IT" sz="1600" i="1" dirty="0">
                <a:effectLst>
                  <a:outerShdw blurRad="38100" dist="38100" dir="2700000" algn="tl">
                    <a:srgbClr val="000000">
                      <a:alpha val="43137"/>
                    </a:srgbClr>
                  </a:outerShdw>
                </a:effectLst>
                <a:latin typeface="Arial Rounded MT Bold" panose="020F0704030504030204" pitchFamily="34" charset="0"/>
              </a:rPr>
              <a:t> an </a:t>
            </a:r>
            <a:r>
              <a:rPr lang="it-IT" sz="1600" i="1" dirty="0" err="1">
                <a:effectLst>
                  <a:outerShdw blurRad="38100" dist="38100" dir="2700000" algn="tl">
                    <a:srgbClr val="000000">
                      <a:alpha val="43137"/>
                    </a:srgbClr>
                  </a:outerShdw>
                </a:effectLst>
                <a:latin typeface="Arial Rounded MT Bold" panose="020F0704030504030204" pitchFamily="34" charset="0"/>
              </a:rPr>
              <a:t>der</a:t>
            </a:r>
            <a:r>
              <a:rPr lang="it-IT" sz="1600" i="1" dirty="0">
                <a:effectLst>
                  <a:outerShdw blurRad="38100" dist="38100" dir="2700000" algn="tl">
                    <a:srgbClr val="000000">
                      <a:alpha val="43137"/>
                    </a:srgbClr>
                  </a:outerShdw>
                </a:effectLst>
                <a:latin typeface="Arial Rounded MT Bold" panose="020F0704030504030204" pitchFamily="34" charset="0"/>
              </a:rPr>
              <a:t> </a:t>
            </a:r>
            <a:r>
              <a:rPr lang="it-IT" sz="1600" i="1" dirty="0" err="1">
                <a:effectLst>
                  <a:outerShdw blurRad="38100" dist="38100" dir="2700000" algn="tl">
                    <a:srgbClr val="000000">
                      <a:alpha val="43137"/>
                    </a:srgbClr>
                  </a:outerShdw>
                </a:effectLst>
                <a:latin typeface="Arial Rounded MT Bold" panose="020F0704030504030204" pitchFamily="34" charset="0"/>
              </a:rPr>
              <a:t>Haide</a:t>
            </a:r>
            <a:r>
              <a:rPr lang="it-IT" sz="1600" i="1" dirty="0">
                <a:effectLst>
                  <a:outerShdw blurRad="38100" dist="38100" dir="2700000" algn="tl">
                    <a:srgbClr val="000000">
                      <a:alpha val="43137"/>
                    </a:srgbClr>
                  </a:outerShdw>
                </a:effectLst>
                <a:latin typeface="Arial Rounded MT Bold" panose="020F0704030504030204" pitchFamily="34" charset="0"/>
              </a:rPr>
              <a:t>, 10 giugno 1832- Colonia, 26 gennaio 1891)  </a:t>
            </a:r>
            <a:r>
              <a:rPr lang="it-IT" sz="1600" dirty="0">
                <a:effectLst>
                  <a:outerShdw blurRad="38100" dist="38100" dir="2700000" algn="tl">
                    <a:srgbClr val="000000">
                      <a:alpha val="43137"/>
                    </a:srgbClr>
                  </a:outerShdw>
                </a:effectLst>
                <a:latin typeface="Arial Rounded MT Bold" panose="020F0704030504030204" pitchFamily="34" charset="0"/>
              </a:rPr>
              <a:t>è stato un </a:t>
            </a:r>
            <a:r>
              <a:rPr lang="it-IT" sz="1600" i="1" dirty="0">
                <a:effectLst>
                  <a:outerShdw blurRad="38100" dist="38100" dir="2700000" algn="tl">
                    <a:srgbClr val="000000">
                      <a:alpha val="43137"/>
                    </a:srgbClr>
                  </a:outerShdw>
                </a:effectLst>
                <a:latin typeface="Arial Rounded MT Bold" panose="020F0704030504030204" pitchFamily="34" charset="0"/>
              </a:rPr>
              <a:t>ingegnere tedesco </a:t>
            </a:r>
            <a:r>
              <a:rPr lang="it-IT" sz="1600" dirty="0">
                <a:effectLst>
                  <a:outerShdw blurRad="38100" dist="38100" dir="2700000" algn="tl">
                    <a:srgbClr val="000000">
                      <a:alpha val="43137"/>
                    </a:srgbClr>
                  </a:outerShdw>
                </a:effectLst>
                <a:latin typeface="Arial Rounded MT Bold" panose="020F0704030504030204" pitchFamily="34" charset="0"/>
              </a:rPr>
              <a:t>e inventore del primo </a:t>
            </a:r>
            <a:r>
              <a:rPr lang="it-IT" sz="1600" i="1" dirty="0">
                <a:solidFill>
                  <a:srgbClr val="FFC000"/>
                </a:solidFill>
                <a:effectLst>
                  <a:outerShdw blurRad="38100" dist="38100" dir="2700000" algn="tl">
                    <a:srgbClr val="000000">
                      <a:alpha val="43137"/>
                    </a:srgbClr>
                  </a:outerShdw>
                </a:effectLst>
                <a:latin typeface="Arial Rounded MT Bold" panose="020F0704030504030204" pitchFamily="34" charset="0"/>
              </a:rPr>
              <a:t>motore a combustione interna</a:t>
            </a:r>
            <a:r>
              <a:rPr lang="it-IT" sz="1600" dirty="0">
                <a:solidFill>
                  <a:srgbClr val="FFC000"/>
                </a:solidFill>
                <a:effectLst>
                  <a:outerShdw blurRad="38100" dist="38100" dir="2700000" algn="tl">
                    <a:srgbClr val="000000">
                      <a:alpha val="43137"/>
                    </a:srgbClr>
                  </a:outerShdw>
                </a:effectLst>
                <a:latin typeface="Arial Rounded MT Bold" panose="020F0704030504030204" pitchFamily="34" charset="0"/>
              </a:rPr>
              <a:t> </a:t>
            </a:r>
            <a:r>
              <a:rPr lang="it-IT" sz="1600" dirty="0">
                <a:effectLst>
                  <a:outerShdw blurRad="38100" dist="38100" dir="2700000" algn="tl">
                    <a:srgbClr val="000000">
                      <a:alpha val="43137"/>
                    </a:srgbClr>
                  </a:outerShdw>
                </a:effectLst>
                <a:latin typeface="Arial Rounded MT Bold" panose="020F0704030504030204" pitchFamily="34" charset="0"/>
              </a:rPr>
              <a:t>a quattro tempi.</a:t>
            </a:r>
            <a:endParaRPr lang="it-IT" sz="1600" dirty="0">
              <a:effectLst>
                <a:outerShdw blurRad="38100" dist="38100" dir="2700000" algn="tl">
                  <a:srgbClr val="000000">
                    <a:alpha val="43137"/>
                  </a:srgbClr>
                </a:outerShdw>
              </a:effectLst>
              <a:latin typeface="Arial Rounded MT Bold" panose="020F0704030504030204" pitchFamily="34" charset="0"/>
              <a:ea typeface="Times New Roman" panose="02020603050405020304" pitchFamily="18" charset="0"/>
              <a:cs typeface="Times New Roman" panose="02020603050405020304" pitchFamily="18" charset="0"/>
            </a:endParaRPr>
          </a:p>
          <a:p>
            <a:r>
              <a:rPr lang="it-IT" sz="1600" dirty="0">
                <a:effectLst>
                  <a:outerShdw blurRad="38100" dist="38100" dir="2700000" algn="tl">
                    <a:srgbClr val="000000">
                      <a:alpha val="43137"/>
                    </a:srgbClr>
                  </a:outerShdw>
                </a:effectLst>
                <a:latin typeface="Arial Rounded MT Bold" panose="020F0704030504030204" pitchFamily="34" charset="0"/>
                <a:ea typeface="Times New Roman" panose="02020603050405020304" pitchFamily="18" charset="0"/>
                <a:cs typeface="Times New Roman" panose="02020603050405020304" pitchFamily="18" charset="0"/>
              </a:rPr>
              <a:t>Ha utilizzato l' </a:t>
            </a:r>
            <a:r>
              <a:rPr lang="it-IT" sz="1600" dirty="0">
                <a:solidFill>
                  <a:srgbClr val="FFC000"/>
                </a:solidFill>
                <a:effectLst>
                  <a:outerShdw blurRad="38100" dist="38100" dir="2700000" algn="tl">
                    <a:srgbClr val="000000">
                      <a:alpha val="43137"/>
                    </a:srgbClr>
                  </a:outerShdw>
                </a:effectLst>
                <a:latin typeface="Arial Rounded MT Bold" panose="020F0704030504030204" pitchFamily="34" charset="0"/>
                <a:ea typeface="Times New Roman" panose="02020603050405020304" pitchFamily="18" charset="0"/>
                <a:cs typeface="Times New Roman" panose="02020603050405020304" pitchFamily="18" charset="0"/>
              </a:rPr>
              <a:t>etanolo</a:t>
            </a:r>
            <a:r>
              <a:rPr lang="it-IT" sz="1600" dirty="0">
                <a:effectLst>
                  <a:outerShdw blurRad="38100" dist="38100" dir="2700000" algn="tl">
                    <a:srgbClr val="000000">
                      <a:alpha val="43137"/>
                    </a:srgbClr>
                  </a:outerShdw>
                </a:effectLst>
                <a:latin typeface="Arial Rounded MT Bold" panose="020F0704030504030204" pitchFamily="34" charset="0"/>
                <a:ea typeface="Times New Roman" panose="02020603050405020304" pitchFamily="18" charset="0"/>
                <a:cs typeface="Times New Roman" panose="02020603050405020304" pitchFamily="18" charset="0"/>
              </a:rPr>
              <a:t> nel suo primo motore  (1876).</a:t>
            </a:r>
          </a:p>
        </p:txBody>
      </p:sp>
      <p:pic>
        <p:nvPicPr>
          <p:cNvPr id="5" name="Immagine 2">
            <a:extLst>
              <a:ext uri="{FF2B5EF4-FFF2-40B4-BE49-F238E27FC236}">
                <a16:creationId xmlns:a16="http://schemas.microsoft.com/office/drawing/2014/main" id="{A25C5B6A-03EA-4131-96F6-22D0136AAF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9673" y="911333"/>
            <a:ext cx="1803318" cy="2571750"/>
          </a:xfrm>
          <a:prstGeom prst="rect">
            <a:avLst/>
          </a:prstGeom>
          <a:ln>
            <a:noFill/>
          </a:ln>
          <a:effectLst>
            <a:outerShdw blurRad="190500" sx="109000" sy="109000" algn="tl" rotWithShape="0">
              <a:srgbClr val="000000">
                <a:alpha val="70000"/>
              </a:srgbClr>
            </a:outerShdw>
          </a:effectLst>
        </p:spPr>
      </p:pic>
      <p:sp>
        <p:nvSpPr>
          <p:cNvPr id="6" name="Rettangolo 5">
            <a:extLst>
              <a:ext uri="{FF2B5EF4-FFF2-40B4-BE49-F238E27FC236}">
                <a16:creationId xmlns:a16="http://schemas.microsoft.com/office/drawing/2014/main" id="{F06BDDA1-5D43-49AA-AADD-7B59D64FA031}"/>
              </a:ext>
            </a:extLst>
          </p:cNvPr>
          <p:cNvSpPr/>
          <p:nvPr/>
        </p:nvSpPr>
        <p:spPr>
          <a:xfrm>
            <a:off x="1599363" y="3467472"/>
            <a:ext cx="1759392" cy="276999"/>
          </a:xfrm>
          <a:prstGeom prst="rect">
            <a:avLst/>
          </a:prstGeom>
        </p:spPr>
        <p:txBody>
          <a:bodyPr wrap="none">
            <a:spAutoFit/>
          </a:bodyPr>
          <a:lstStyle/>
          <a:p>
            <a:r>
              <a:rPr lang="it-IT" sz="1200" i="1" dirty="0">
                <a:latin typeface="Arial Rounded MT Bold" panose="020F0704030504030204" pitchFamily="34" charset="0"/>
              </a:rPr>
              <a:t>Nikolaus August Otto</a:t>
            </a:r>
          </a:p>
        </p:txBody>
      </p:sp>
      <p:sp>
        <p:nvSpPr>
          <p:cNvPr id="7" name="CasellaDiTesto 6">
            <a:extLst>
              <a:ext uri="{FF2B5EF4-FFF2-40B4-BE49-F238E27FC236}">
                <a16:creationId xmlns:a16="http://schemas.microsoft.com/office/drawing/2014/main" id="{638CB5FE-692A-4F77-B62F-882D7D308BF4}"/>
              </a:ext>
            </a:extLst>
          </p:cNvPr>
          <p:cNvSpPr txBox="1"/>
          <p:nvPr/>
        </p:nvSpPr>
        <p:spPr>
          <a:xfrm>
            <a:off x="6644951" y="4240691"/>
            <a:ext cx="3691814" cy="2062103"/>
          </a:xfrm>
          <a:prstGeom prst="rect">
            <a:avLst/>
          </a:prstGeom>
          <a:noFill/>
        </p:spPr>
        <p:txBody>
          <a:bodyPr wrap="square">
            <a:spAutoFit/>
          </a:bodyPr>
          <a:lstStyle>
            <a:defPPr>
              <a:defRPr lang="en-US"/>
            </a:defPPr>
            <a:lvl1pPr>
              <a:defRPr sz="1600">
                <a:effectLst/>
                <a:latin typeface="Arial Rounded MT Bold" panose="020F0704030504030204" pitchFamily="34" charset="0"/>
                <a:ea typeface="Times New Roman" panose="02020603050405020304" pitchFamily="18" charset="0"/>
                <a:cs typeface="Times New Roman" panose="02020603050405020304" pitchFamily="18" charset="0"/>
              </a:defRPr>
            </a:lvl1pPr>
          </a:lstStyle>
          <a:p>
            <a:r>
              <a:rPr lang="it-IT" dirty="0">
                <a:solidFill>
                  <a:srgbClr val="FFC000"/>
                </a:solidFill>
                <a:effectLst>
                  <a:outerShdw blurRad="38100" dist="38100" dir="2700000" algn="tl">
                    <a:srgbClr val="000000">
                      <a:alpha val="43137"/>
                    </a:srgbClr>
                  </a:outerShdw>
                </a:effectLst>
              </a:rPr>
              <a:t>Rudolf Christian Karl Diese</a:t>
            </a:r>
            <a:r>
              <a:rPr lang="it-IT" dirty="0">
                <a:effectLst>
                  <a:outerShdw blurRad="38100" dist="38100" dir="2700000" algn="tl">
                    <a:srgbClr val="000000">
                      <a:alpha val="43137"/>
                    </a:srgbClr>
                  </a:outerShdw>
                </a:effectLst>
              </a:rPr>
              <a:t>l (Parigi, 18 marzo 1858 – Canale della Manica, 30 settembre 1913) è stato un ingegnere tedesco, famoso per l'invenzione del </a:t>
            </a:r>
            <a:r>
              <a:rPr lang="it-IT" dirty="0">
                <a:solidFill>
                  <a:srgbClr val="FFC000"/>
                </a:solidFill>
                <a:effectLst>
                  <a:outerShdw blurRad="38100" dist="38100" dir="2700000" algn="tl">
                    <a:srgbClr val="000000">
                      <a:alpha val="43137"/>
                    </a:srgbClr>
                  </a:outerShdw>
                </a:effectLst>
              </a:rPr>
              <a:t>motore che ne porta il nome</a:t>
            </a:r>
            <a:r>
              <a:rPr lang="it-IT" dirty="0">
                <a:effectLst>
                  <a:outerShdw blurRad="38100" dist="38100" dir="2700000" algn="tl">
                    <a:srgbClr val="000000">
                      <a:alpha val="43137"/>
                    </a:srgbClr>
                  </a:outerShdw>
                </a:effectLst>
              </a:rPr>
              <a:t> ( 1897 ). Ha utilizzato come primo </a:t>
            </a:r>
            <a:r>
              <a:rPr lang="it-IT" dirty="0">
                <a:solidFill>
                  <a:srgbClr val="FFC000"/>
                </a:solidFill>
                <a:effectLst>
                  <a:outerShdw blurRad="38100" dist="38100" dir="2700000" algn="tl">
                    <a:srgbClr val="000000">
                      <a:alpha val="43137"/>
                    </a:srgbClr>
                  </a:outerShdw>
                </a:effectLst>
              </a:rPr>
              <a:t>combustibile olio di arachidi.</a:t>
            </a:r>
          </a:p>
        </p:txBody>
      </p:sp>
      <p:pic>
        <p:nvPicPr>
          <p:cNvPr id="8" name="Immagine 4">
            <a:extLst>
              <a:ext uri="{FF2B5EF4-FFF2-40B4-BE49-F238E27FC236}">
                <a16:creationId xmlns:a16="http://schemas.microsoft.com/office/drawing/2014/main" id="{0B40078C-334C-4909-88C6-964FE98DDF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0050" y="726987"/>
            <a:ext cx="3601616" cy="3017484"/>
          </a:xfrm>
          <a:prstGeom prst="rect">
            <a:avLst/>
          </a:prstGeom>
          <a:ln>
            <a:noFill/>
          </a:ln>
          <a:effectLst>
            <a:outerShdw blurRad="190500" sx="109000" sy="109000" algn="tl" rotWithShape="0">
              <a:srgbClr val="000000">
                <a:alpha val="70000"/>
              </a:srgbClr>
            </a:outerShdw>
          </a:effectLst>
        </p:spPr>
      </p:pic>
      <p:sp>
        <p:nvSpPr>
          <p:cNvPr id="10" name="Rettangolo 9">
            <a:extLst>
              <a:ext uri="{FF2B5EF4-FFF2-40B4-BE49-F238E27FC236}">
                <a16:creationId xmlns:a16="http://schemas.microsoft.com/office/drawing/2014/main" id="{DBFBC0FA-2764-4059-97AF-F5B93134D2F1}"/>
              </a:ext>
            </a:extLst>
          </p:cNvPr>
          <p:cNvSpPr/>
          <p:nvPr/>
        </p:nvSpPr>
        <p:spPr>
          <a:xfrm>
            <a:off x="6644951" y="3744471"/>
            <a:ext cx="2252155" cy="276999"/>
          </a:xfrm>
          <a:prstGeom prst="rect">
            <a:avLst/>
          </a:prstGeom>
        </p:spPr>
        <p:txBody>
          <a:bodyPr wrap="none">
            <a:spAutoFit/>
          </a:bodyPr>
          <a:lstStyle/>
          <a:p>
            <a:r>
              <a:rPr lang="it-IT" sz="1200" i="1" dirty="0">
                <a:latin typeface="Arial Rounded MT Bold" panose="020F0704030504030204" pitchFamily="34" charset="0"/>
              </a:rPr>
              <a:t>Rudolf Christian Karl Diesel</a:t>
            </a:r>
          </a:p>
        </p:txBody>
      </p:sp>
    </p:spTree>
    <p:extLst>
      <p:ext uri="{BB962C8B-B14F-4D97-AF65-F5344CB8AC3E}">
        <p14:creationId xmlns:p14="http://schemas.microsoft.com/office/powerpoint/2010/main" val="3980658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80">
                                          <p:stCondLst>
                                            <p:cond delay="0"/>
                                          </p:stCondLst>
                                        </p:cTn>
                                        <p:tgtEl>
                                          <p:spTgt spid="8"/>
                                        </p:tgtEl>
                                      </p:cBhvr>
                                    </p:animEffect>
                                    <p:anim calcmode="lin" valueType="num">
                                      <p:cBhvr>
                                        <p:cTn id="3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7" dur="26">
                                          <p:stCondLst>
                                            <p:cond delay="650"/>
                                          </p:stCondLst>
                                        </p:cTn>
                                        <p:tgtEl>
                                          <p:spTgt spid="8"/>
                                        </p:tgtEl>
                                      </p:cBhvr>
                                      <p:to x="100000" y="60000"/>
                                    </p:animScale>
                                    <p:animScale>
                                      <p:cBhvr>
                                        <p:cTn id="38" dur="166" decel="50000">
                                          <p:stCondLst>
                                            <p:cond delay="676"/>
                                          </p:stCondLst>
                                        </p:cTn>
                                        <p:tgtEl>
                                          <p:spTgt spid="8"/>
                                        </p:tgtEl>
                                      </p:cBhvr>
                                      <p:to x="100000" y="100000"/>
                                    </p:animScale>
                                    <p:animScale>
                                      <p:cBhvr>
                                        <p:cTn id="39" dur="26">
                                          <p:stCondLst>
                                            <p:cond delay="1312"/>
                                          </p:stCondLst>
                                        </p:cTn>
                                        <p:tgtEl>
                                          <p:spTgt spid="8"/>
                                        </p:tgtEl>
                                      </p:cBhvr>
                                      <p:to x="100000" y="80000"/>
                                    </p:animScale>
                                    <p:animScale>
                                      <p:cBhvr>
                                        <p:cTn id="40" dur="166" decel="50000">
                                          <p:stCondLst>
                                            <p:cond delay="1338"/>
                                          </p:stCondLst>
                                        </p:cTn>
                                        <p:tgtEl>
                                          <p:spTgt spid="8"/>
                                        </p:tgtEl>
                                      </p:cBhvr>
                                      <p:to x="100000" y="100000"/>
                                    </p:animScale>
                                    <p:animScale>
                                      <p:cBhvr>
                                        <p:cTn id="41" dur="26">
                                          <p:stCondLst>
                                            <p:cond delay="1642"/>
                                          </p:stCondLst>
                                        </p:cTn>
                                        <p:tgtEl>
                                          <p:spTgt spid="8"/>
                                        </p:tgtEl>
                                      </p:cBhvr>
                                      <p:to x="100000" y="90000"/>
                                    </p:animScale>
                                    <p:animScale>
                                      <p:cBhvr>
                                        <p:cTn id="42" dur="166" decel="50000">
                                          <p:stCondLst>
                                            <p:cond delay="1668"/>
                                          </p:stCondLst>
                                        </p:cTn>
                                        <p:tgtEl>
                                          <p:spTgt spid="8"/>
                                        </p:tgtEl>
                                      </p:cBhvr>
                                      <p:to x="100000" y="100000"/>
                                    </p:animScale>
                                    <p:animScale>
                                      <p:cBhvr>
                                        <p:cTn id="43" dur="26">
                                          <p:stCondLst>
                                            <p:cond delay="1808"/>
                                          </p:stCondLst>
                                        </p:cTn>
                                        <p:tgtEl>
                                          <p:spTgt spid="8"/>
                                        </p:tgtEl>
                                      </p:cBhvr>
                                      <p:to x="100000" y="95000"/>
                                    </p:animScale>
                                    <p:animScale>
                                      <p:cBhvr>
                                        <p:cTn id="44" dur="166" decel="50000">
                                          <p:stCondLst>
                                            <p:cond delay="1834"/>
                                          </p:stCondLst>
                                        </p:cTn>
                                        <p:tgtEl>
                                          <p:spTgt spid="8"/>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CHIMICA</a:t>
            </a:r>
          </a:p>
        </p:txBody>
      </p:sp>
      <p:pic>
        <p:nvPicPr>
          <p:cNvPr id="4" name="Immagine 2">
            <a:extLst>
              <a:ext uri="{FF2B5EF4-FFF2-40B4-BE49-F238E27FC236}">
                <a16:creationId xmlns:a16="http://schemas.microsoft.com/office/drawing/2014/main" id="{5118CEBE-5C16-4641-9D2C-CD00D9F5BD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4237" y="1680928"/>
            <a:ext cx="5782627" cy="386861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CasellaDiTesto 4">
            <a:extLst>
              <a:ext uri="{FF2B5EF4-FFF2-40B4-BE49-F238E27FC236}">
                <a16:creationId xmlns:a16="http://schemas.microsoft.com/office/drawing/2014/main" id="{CDB586C2-8C14-4C52-B457-0D3068EB931D}"/>
              </a:ext>
            </a:extLst>
          </p:cNvPr>
          <p:cNvSpPr txBox="1"/>
          <p:nvPr/>
        </p:nvSpPr>
        <p:spPr>
          <a:xfrm>
            <a:off x="448102" y="2729795"/>
            <a:ext cx="3927955" cy="1631216"/>
          </a:xfrm>
          <a:prstGeom prst="rect">
            <a:avLst/>
          </a:prstGeom>
          <a:noFill/>
        </p:spPr>
        <p:txBody>
          <a:bodyPr wrap="square">
            <a:spAutoFit/>
          </a:bodyPr>
          <a:lstStyle/>
          <a:p>
            <a:pPr>
              <a:lnSpc>
                <a:spcPct val="107000"/>
              </a:lnSpc>
              <a:spcAft>
                <a:spcPts val="800"/>
              </a:spcAft>
            </a:pPr>
            <a:r>
              <a:rPr lang="it-IT" sz="2800" dirty="0">
                <a:effectLst/>
                <a:latin typeface="Arial Rounded MT Bold" panose="020F0704030504030204" pitchFamily="34" charset="0"/>
                <a:ea typeface="Times New Roman" panose="02020603050405020304" pitchFamily="18" charset="0"/>
                <a:cs typeface="Times New Roman" panose="02020603050405020304" pitchFamily="18" charset="0"/>
              </a:rPr>
              <a:t> </a:t>
            </a:r>
            <a:r>
              <a:rPr lang="it-IT" sz="3200" dirty="0">
                <a:effectLst/>
                <a:latin typeface="Arial Rounded MT Bold" panose="020F0704030504030204" pitchFamily="34" charset="0"/>
                <a:ea typeface="Times New Roman" panose="02020603050405020304" pitchFamily="18" charset="0"/>
                <a:cs typeface="Times New Roman" panose="02020603050405020304" pitchFamily="18" charset="0"/>
              </a:rPr>
              <a:t>Ford ha utilizzato </a:t>
            </a:r>
            <a:r>
              <a:rPr lang="it-IT" sz="3200" dirty="0">
                <a:solidFill>
                  <a:srgbClr val="FFC000"/>
                </a:solidFill>
                <a:effectLst/>
                <a:latin typeface="Arial Rounded MT Bold" panose="020F0704030504030204" pitchFamily="34" charset="0"/>
                <a:ea typeface="Times New Roman" panose="02020603050405020304" pitchFamily="18" charset="0"/>
                <a:cs typeface="Times New Roman" panose="02020603050405020304" pitchFamily="18" charset="0"/>
              </a:rPr>
              <a:t>etanolo</a:t>
            </a:r>
            <a:r>
              <a:rPr lang="it-IT" sz="3200" dirty="0">
                <a:effectLst/>
                <a:latin typeface="Arial Rounded MT Bold" panose="020F0704030504030204" pitchFamily="34" charset="0"/>
                <a:ea typeface="Times New Roman" panose="02020603050405020304" pitchFamily="18" charset="0"/>
                <a:cs typeface="Times New Roman" panose="02020603050405020304" pitchFamily="18" charset="0"/>
              </a:rPr>
              <a:t> nella sua prima auto</a:t>
            </a:r>
          </a:p>
        </p:txBody>
      </p:sp>
    </p:spTree>
    <p:extLst>
      <p:ext uri="{BB962C8B-B14F-4D97-AF65-F5344CB8AC3E}">
        <p14:creationId xmlns:p14="http://schemas.microsoft.com/office/powerpoint/2010/main" val="78113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9867BBA4-4ECF-4DDE-90CD-5BBDF46061B1}"/>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CHIMICA</a:t>
            </a:r>
          </a:p>
        </p:txBody>
      </p:sp>
      <p:sp>
        <p:nvSpPr>
          <p:cNvPr id="4" name="TextBox 7">
            <a:extLst>
              <a:ext uri="{FF2B5EF4-FFF2-40B4-BE49-F238E27FC236}">
                <a16:creationId xmlns:a16="http://schemas.microsoft.com/office/drawing/2014/main" id="{7363A449-A9CD-4F6F-937F-CDF41B1AF988}"/>
              </a:ext>
            </a:extLst>
          </p:cNvPr>
          <p:cNvSpPr txBox="1">
            <a:spLocks noChangeArrowheads="1"/>
          </p:cNvSpPr>
          <p:nvPr/>
        </p:nvSpPr>
        <p:spPr bwMode="auto">
          <a:xfrm>
            <a:off x="207956" y="1355334"/>
            <a:ext cx="82867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PMingLiU"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PMingLiU"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PMingLiU"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PMingLiU"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PMingLiU"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9pPr>
          </a:lstStyle>
          <a:p>
            <a:pPr eaLnBrk="1" hangingPunct="1"/>
            <a:r>
              <a:rPr lang="it-IT" altLang="en-US" sz="4800" dirty="0">
                <a:latin typeface="Arial Rounded MT Bold" panose="020F0704030504030204" pitchFamily="34" charset="0"/>
              </a:rPr>
              <a:t> </a:t>
            </a:r>
            <a:r>
              <a:rPr lang="it-IT" altLang="en-US" sz="4000" dirty="0">
                <a:latin typeface="Arial Rounded MT Bold" panose="020F0704030504030204" pitchFamily="34" charset="0"/>
              </a:rPr>
              <a:t>Biocombustibili: classificazione</a:t>
            </a:r>
          </a:p>
        </p:txBody>
      </p:sp>
      <p:sp>
        <p:nvSpPr>
          <p:cNvPr id="5" name="CasellaDiTesto 4">
            <a:extLst>
              <a:ext uri="{FF2B5EF4-FFF2-40B4-BE49-F238E27FC236}">
                <a16:creationId xmlns:a16="http://schemas.microsoft.com/office/drawing/2014/main" id="{6CD823B3-A0D2-4E5E-BDDC-6B687F470443}"/>
              </a:ext>
            </a:extLst>
          </p:cNvPr>
          <p:cNvSpPr txBox="1"/>
          <p:nvPr/>
        </p:nvSpPr>
        <p:spPr>
          <a:xfrm>
            <a:off x="921702" y="3003443"/>
            <a:ext cx="4640580" cy="1974258"/>
          </a:xfrm>
          <a:prstGeom prst="rect">
            <a:avLst/>
          </a:prstGeom>
          <a:noFill/>
        </p:spPr>
        <p:txBody>
          <a:bodyPr wrap="square">
            <a:spAutoFit/>
          </a:bodyPr>
          <a:lstStyle/>
          <a:p>
            <a:pPr eaLnBrk="1" hangingPunct="1">
              <a:lnSpc>
                <a:spcPts val="2400"/>
              </a:lnSpc>
              <a:buClr>
                <a:srgbClr val="4C4C4C"/>
              </a:buClr>
              <a:buFont typeface="Arial" panose="020B0604020202020204" pitchFamily="34" charset="0"/>
              <a:buChar char="•"/>
            </a:pPr>
            <a:r>
              <a:rPr lang="it-IT" altLang="en-US" sz="3200" b="1" i="1" dirty="0">
                <a:solidFill>
                  <a:srgbClr val="FFC000"/>
                </a:solidFill>
                <a:latin typeface="Arial Rounded MT Bold" panose="020F0704030504030204" pitchFamily="34" charset="0"/>
                <a:cs typeface="Arial" panose="020B0604020202020204" pitchFamily="34" charset="0"/>
              </a:rPr>
              <a:t>Prima</a:t>
            </a:r>
            <a:r>
              <a:rPr lang="it-IT" altLang="en-US" sz="3200" b="1" i="1" dirty="0">
                <a:latin typeface="Arial Rounded MT Bold" panose="020F0704030504030204" pitchFamily="34" charset="0"/>
                <a:cs typeface="Arial" panose="020B0604020202020204" pitchFamily="34" charset="0"/>
              </a:rPr>
              <a:t> generazione </a:t>
            </a:r>
            <a:endParaRPr lang="it-IT" altLang="en-US" sz="4000" b="1" dirty="0">
              <a:latin typeface="Arial Rounded MT Bold" panose="020F0704030504030204" pitchFamily="34" charset="0"/>
              <a:cs typeface="Arial" panose="020B0604020202020204" pitchFamily="34" charset="0"/>
            </a:endParaRPr>
          </a:p>
          <a:p>
            <a:pPr eaLnBrk="1" hangingPunct="1">
              <a:lnSpc>
                <a:spcPts val="2400"/>
              </a:lnSpc>
              <a:buClr>
                <a:srgbClr val="4C4C4C"/>
              </a:buClr>
            </a:pPr>
            <a:endParaRPr lang="it-IT" altLang="en-US" sz="4000" b="1" dirty="0">
              <a:latin typeface="Arial Rounded MT Bold" panose="020F0704030504030204" pitchFamily="34" charset="0"/>
              <a:cs typeface="Arial" panose="020B0604020202020204" pitchFamily="34" charset="0"/>
            </a:endParaRPr>
          </a:p>
          <a:p>
            <a:pPr eaLnBrk="1" hangingPunct="1">
              <a:lnSpc>
                <a:spcPts val="2400"/>
              </a:lnSpc>
              <a:buClr>
                <a:srgbClr val="4C4C4C"/>
              </a:buClr>
              <a:buFont typeface="Arial" panose="020B0604020202020204" pitchFamily="34" charset="0"/>
              <a:buChar char="•"/>
            </a:pPr>
            <a:r>
              <a:rPr lang="it-IT" altLang="en-US" sz="3200" b="1" i="1" dirty="0">
                <a:solidFill>
                  <a:srgbClr val="FFC000"/>
                </a:solidFill>
                <a:latin typeface="Arial Rounded MT Bold" panose="020F0704030504030204" pitchFamily="34" charset="0"/>
                <a:cs typeface="Arial" panose="020B0604020202020204" pitchFamily="34" charset="0"/>
              </a:rPr>
              <a:t>Seconda </a:t>
            </a:r>
            <a:r>
              <a:rPr lang="it-IT" altLang="en-US" sz="3200" b="1" i="1" dirty="0">
                <a:latin typeface="Arial Rounded MT Bold" panose="020F0704030504030204" pitchFamily="34" charset="0"/>
                <a:cs typeface="Arial" panose="020B0604020202020204" pitchFamily="34" charset="0"/>
              </a:rPr>
              <a:t>generazione </a:t>
            </a:r>
            <a:endParaRPr lang="it-IT" altLang="en-US" sz="4000" b="1" dirty="0">
              <a:latin typeface="Arial Rounded MT Bold" panose="020F0704030504030204" pitchFamily="34" charset="0"/>
              <a:cs typeface="Arial" panose="020B0604020202020204" pitchFamily="34" charset="0"/>
            </a:endParaRPr>
          </a:p>
          <a:p>
            <a:pPr eaLnBrk="1" hangingPunct="1">
              <a:lnSpc>
                <a:spcPts val="2400"/>
              </a:lnSpc>
              <a:buClr>
                <a:srgbClr val="4C4C4C"/>
              </a:buClr>
              <a:buFont typeface="Arial" panose="020B0604020202020204" pitchFamily="34" charset="0"/>
              <a:buChar char="•"/>
            </a:pPr>
            <a:endParaRPr lang="it-IT" altLang="en-US" sz="4000" b="1" dirty="0">
              <a:solidFill>
                <a:srgbClr val="FFC000"/>
              </a:solidFill>
              <a:latin typeface="Arial Rounded MT Bold" panose="020F0704030504030204" pitchFamily="34" charset="0"/>
              <a:cs typeface="Arial" panose="020B0604020202020204" pitchFamily="34" charset="0"/>
            </a:endParaRPr>
          </a:p>
          <a:p>
            <a:pPr eaLnBrk="1" hangingPunct="1">
              <a:lnSpc>
                <a:spcPts val="2400"/>
              </a:lnSpc>
              <a:buClr>
                <a:srgbClr val="4C4C4C"/>
              </a:buClr>
              <a:buFont typeface="Arial" panose="020B0604020202020204" pitchFamily="34" charset="0"/>
              <a:buChar char="•"/>
            </a:pPr>
            <a:r>
              <a:rPr lang="it-IT" altLang="en-US" sz="3200" b="1" i="1" dirty="0">
                <a:solidFill>
                  <a:srgbClr val="FFC000"/>
                </a:solidFill>
                <a:latin typeface="Arial Rounded MT Bold" panose="020F0704030504030204" pitchFamily="34" charset="0"/>
                <a:cs typeface="Arial" panose="020B0604020202020204" pitchFamily="34" charset="0"/>
              </a:rPr>
              <a:t>Terza </a:t>
            </a:r>
            <a:r>
              <a:rPr lang="it-IT" altLang="en-US" sz="3200" b="1" i="1" dirty="0">
                <a:latin typeface="Arial Rounded MT Bold" panose="020F0704030504030204" pitchFamily="34" charset="0"/>
                <a:cs typeface="Arial" panose="020B0604020202020204" pitchFamily="34" charset="0"/>
              </a:rPr>
              <a:t>generazione </a:t>
            </a:r>
            <a:endParaRPr lang="it-IT" altLang="en-US" sz="4000" b="1" dirty="0">
              <a:latin typeface="Arial Rounded MT Bold" panose="020F0704030504030204" pitchFamily="34" charset="0"/>
              <a:cs typeface="Arial" panose="020B0604020202020204" pitchFamily="34" charset="0"/>
            </a:endParaRPr>
          </a:p>
          <a:p>
            <a:pPr eaLnBrk="1" hangingPunct="1">
              <a:lnSpc>
                <a:spcPts val="2400"/>
              </a:lnSpc>
              <a:buClr>
                <a:srgbClr val="4C4C4C"/>
              </a:buClr>
            </a:pPr>
            <a:endParaRPr lang="it-IT" altLang="en-US" sz="4000" b="1" dirty="0">
              <a:latin typeface="Arial Rounded MT Bold" panose="020F0704030504030204" pitchFamily="34" charset="0"/>
              <a:cs typeface="Arial" panose="020B0604020202020204" pitchFamily="34" charset="0"/>
            </a:endParaRPr>
          </a:p>
        </p:txBody>
      </p:sp>
    </p:spTree>
    <p:extLst>
      <p:ext uri="{BB962C8B-B14F-4D97-AF65-F5344CB8AC3E}">
        <p14:creationId xmlns:p14="http://schemas.microsoft.com/office/powerpoint/2010/main" val="249744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CHIMICA</a:t>
            </a:r>
          </a:p>
        </p:txBody>
      </p:sp>
      <p:pic>
        <p:nvPicPr>
          <p:cNvPr id="4" name="Immagine 3">
            <a:extLst>
              <a:ext uri="{FF2B5EF4-FFF2-40B4-BE49-F238E27FC236}">
                <a16:creationId xmlns:a16="http://schemas.microsoft.com/office/drawing/2014/main" id="{C8EB1927-B4E0-42A5-BC0A-12DC006F3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16235" y="538223"/>
            <a:ext cx="2646459" cy="1865817"/>
          </a:xfrm>
          <a:prstGeom prst="roundRect">
            <a:avLst>
              <a:gd name="adj" fmla="val 4167"/>
            </a:avLst>
          </a:prstGeom>
          <a:solidFill>
            <a:srgbClr val="FFFFFF"/>
          </a:solidFill>
          <a:ln w="76200" cap="sq">
            <a:solidFill>
              <a:srgbClr val="EAEAEA"/>
            </a:solidFill>
            <a:miter lim="800000"/>
          </a:ln>
          <a:effectLst>
            <a:reflection blurRad="12700" stA="33000" endPos="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5" name="Immagine 5">
            <a:extLst>
              <a:ext uri="{FF2B5EF4-FFF2-40B4-BE49-F238E27FC236}">
                <a16:creationId xmlns:a16="http://schemas.microsoft.com/office/drawing/2014/main" id="{EB92EEA3-8306-4885-AF02-2AFCE5DA82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16235" y="2803336"/>
            <a:ext cx="2689757" cy="1501473"/>
          </a:xfrm>
          <a:prstGeom prst="roundRect">
            <a:avLst>
              <a:gd name="adj" fmla="val 4167"/>
            </a:avLst>
          </a:prstGeom>
          <a:solidFill>
            <a:srgbClr val="FFFFFF"/>
          </a:solidFill>
          <a:ln w="76200" cap="sq">
            <a:solidFill>
              <a:srgbClr val="EAEAEA"/>
            </a:solidFill>
            <a:miter lim="800000"/>
          </a:ln>
          <a:effectLst>
            <a:reflection blurRad="12700" stA="33000" endPos="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Immagine 7">
            <a:extLst>
              <a:ext uri="{FF2B5EF4-FFF2-40B4-BE49-F238E27FC236}">
                <a16:creationId xmlns:a16="http://schemas.microsoft.com/office/drawing/2014/main" id="{7662E990-062F-414A-94DF-48CEF04625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0033" y="4844652"/>
            <a:ext cx="2645959" cy="1475125"/>
          </a:xfrm>
          <a:prstGeom prst="roundRect">
            <a:avLst>
              <a:gd name="adj" fmla="val 4167"/>
            </a:avLst>
          </a:prstGeom>
          <a:solidFill>
            <a:srgbClr val="FFFFFF"/>
          </a:solidFill>
          <a:ln w="76200" cap="sq">
            <a:solidFill>
              <a:srgbClr val="EAEAEA"/>
            </a:solidFill>
            <a:miter lim="800000"/>
          </a:ln>
          <a:effectLst>
            <a:reflection blurRad="12700" stA="33000" endPos="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Immagine 2">
            <a:extLst>
              <a:ext uri="{FF2B5EF4-FFF2-40B4-BE49-F238E27FC236}">
                <a16:creationId xmlns:a16="http://schemas.microsoft.com/office/drawing/2014/main" id="{BDFB8254-0F98-4978-9FF0-685C77BC877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19989" y="1606236"/>
            <a:ext cx="3258678" cy="23942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8" name="CasellaDiTesto 7">
            <a:extLst>
              <a:ext uri="{FF2B5EF4-FFF2-40B4-BE49-F238E27FC236}">
                <a16:creationId xmlns:a16="http://schemas.microsoft.com/office/drawing/2014/main" id="{CC081DAC-D13C-490D-A0FB-751EAA608C67}"/>
              </a:ext>
            </a:extLst>
          </p:cNvPr>
          <p:cNvSpPr txBox="1"/>
          <p:nvPr/>
        </p:nvSpPr>
        <p:spPr>
          <a:xfrm>
            <a:off x="1101110" y="2424073"/>
            <a:ext cx="2341600" cy="1631216"/>
          </a:xfrm>
          <a:prstGeom prst="rect">
            <a:avLst/>
          </a:prstGeom>
          <a:noFill/>
        </p:spPr>
        <p:txBody>
          <a:bodyPr wrap="square">
            <a:spAutoFit/>
          </a:bodyPr>
          <a:lstStyle/>
          <a:p>
            <a:pPr eaLnBrk="1" hangingPunct="1">
              <a:lnSpc>
                <a:spcPts val="2400"/>
              </a:lnSpc>
              <a:buClr>
                <a:srgbClr val="4C4C4C"/>
              </a:buClr>
              <a:buFont typeface="Arial" panose="020B0604020202020204" pitchFamily="34" charset="0"/>
              <a:buChar char="•"/>
            </a:pPr>
            <a:r>
              <a:rPr lang="it-IT" altLang="en-US" sz="3200" b="1" i="1" dirty="0">
                <a:solidFill>
                  <a:srgbClr val="FFC000"/>
                </a:solidFill>
                <a:latin typeface="Arial Rounded MT Bold" panose="020F0704030504030204" pitchFamily="34" charset="0"/>
                <a:cs typeface="Arial" panose="020B0604020202020204" pitchFamily="34" charset="0"/>
              </a:rPr>
              <a:t> </a:t>
            </a:r>
            <a:r>
              <a:rPr lang="it-IT" altLang="en-US" sz="2800" i="1" dirty="0" err="1">
                <a:solidFill>
                  <a:srgbClr val="FFC000"/>
                </a:solidFill>
                <a:latin typeface="Arial Rounded MT Bold" panose="020F0704030504030204" pitchFamily="34" charset="0"/>
                <a:cs typeface="Arial" panose="020B0604020202020204" pitchFamily="34" charset="0"/>
              </a:rPr>
              <a:t>Bioetanolo</a:t>
            </a:r>
            <a:r>
              <a:rPr lang="it-IT" altLang="en-US" sz="2800" i="1" dirty="0">
                <a:solidFill>
                  <a:srgbClr val="FFC000"/>
                </a:solidFill>
                <a:latin typeface="Arial Rounded MT Bold" panose="020F0704030504030204" pitchFamily="34" charset="0"/>
                <a:cs typeface="Arial" panose="020B0604020202020204" pitchFamily="34" charset="0"/>
              </a:rPr>
              <a:t> </a:t>
            </a:r>
          </a:p>
          <a:p>
            <a:pPr eaLnBrk="1" hangingPunct="1">
              <a:lnSpc>
                <a:spcPts val="2400"/>
              </a:lnSpc>
              <a:buClr>
                <a:srgbClr val="4C4C4C"/>
              </a:buClr>
            </a:pPr>
            <a:endParaRPr lang="it-IT" altLang="en-US" sz="2800" dirty="0">
              <a:solidFill>
                <a:srgbClr val="FFC000"/>
              </a:solidFill>
              <a:latin typeface="Arial Rounded MT Bold" panose="020F0704030504030204" pitchFamily="34" charset="0"/>
              <a:cs typeface="Arial" panose="020B0604020202020204" pitchFamily="34" charset="0"/>
            </a:endParaRPr>
          </a:p>
          <a:p>
            <a:pPr eaLnBrk="1" hangingPunct="1">
              <a:lnSpc>
                <a:spcPts val="2400"/>
              </a:lnSpc>
              <a:buClr>
                <a:srgbClr val="4C4C4C"/>
              </a:buClr>
              <a:buFont typeface="Arial" panose="020B0604020202020204" pitchFamily="34" charset="0"/>
              <a:buChar char="•"/>
            </a:pPr>
            <a:r>
              <a:rPr lang="it-IT" altLang="en-US" sz="2800" i="1" dirty="0">
                <a:solidFill>
                  <a:srgbClr val="FFC000"/>
                </a:solidFill>
                <a:latin typeface="Arial Rounded MT Bold" panose="020F0704030504030204" pitchFamily="34" charset="0"/>
                <a:cs typeface="Arial" panose="020B0604020202020204" pitchFamily="34" charset="0"/>
              </a:rPr>
              <a:t> ETBE </a:t>
            </a:r>
            <a:endParaRPr lang="it-IT" altLang="en-US" sz="2800" dirty="0">
              <a:solidFill>
                <a:srgbClr val="FFC000"/>
              </a:solidFill>
              <a:latin typeface="Arial Rounded MT Bold" panose="020F0704030504030204" pitchFamily="34" charset="0"/>
              <a:cs typeface="Arial" panose="020B0604020202020204" pitchFamily="34" charset="0"/>
            </a:endParaRPr>
          </a:p>
          <a:p>
            <a:pPr eaLnBrk="1" hangingPunct="1">
              <a:lnSpc>
                <a:spcPts val="2400"/>
              </a:lnSpc>
              <a:buClr>
                <a:srgbClr val="4C4C4C"/>
              </a:buClr>
              <a:buFont typeface="Arial" panose="020B0604020202020204" pitchFamily="34" charset="0"/>
              <a:buChar char="•"/>
            </a:pPr>
            <a:endParaRPr lang="it-IT" altLang="en-US" sz="2800" dirty="0">
              <a:solidFill>
                <a:srgbClr val="FFC000"/>
              </a:solidFill>
              <a:latin typeface="Arial Rounded MT Bold" panose="020F0704030504030204" pitchFamily="34" charset="0"/>
              <a:cs typeface="Arial" panose="020B0604020202020204" pitchFamily="34" charset="0"/>
            </a:endParaRPr>
          </a:p>
          <a:p>
            <a:pPr eaLnBrk="1" hangingPunct="1">
              <a:lnSpc>
                <a:spcPts val="2400"/>
              </a:lnSpc>
              <a:buClr>
                <a:srgbClr val="4C4C4C"/>
              </a:buClr>
              <a:buFont typeface="Arial" panose="020B0604020202020204" pitchFamily="34" charset="0"/>
              <a:buChar char="•"/>
            </a:pPr>
            <a:r>
              <a:rPr lang="it-IT" altLang="en-US" sz="2800" i="1" dirty="0">
                <a:solidFill>
                  <a:srgbClr val="FFC000"/>
                </a:solidFill>
                <a:latin typeface="Arial Rounded MT Bold" panose="020F0704030504030204" pitchFamily="34" charset="0"/>
                <a:cs typeface="Arial" panose="020B0604020202020204" pitchFamily="34" charset="0"/>
              </a:rPr>
              <a:t> Biodiesel</a:t>
            </a:r>
            <a:endParaRPr lang="it-IT" altLang="en-US" sz="2800" b="1" dirty="0">
              <a:solidFill>
                <a:srgbClr val="FFC000"/>
              </a:solidFill>
              <a:latin typeface="Arial Rounded MT Bold" panose="020F0704030504030204" pitchFamily="34" charset="0"/>
              <a:cs typeface="Arial" panose="020B0604020202020204" pitchFamily="34" charset="0"/>
            </a:endParaRPr>
          </a:p>
        </p:txBody>
      </p:sp>
      <p:sp>
        <p:nvSpPr>
          <p:cNvPr id="9" name="TextBox 7">
            <a:extLst>
              <a:ext uri="{FF2B5EF4-FFF2-40B4-BE49-F238E27FC236}">
                <a16:creationId xmlns:a16="http://schemas.microsoft.com/office/drawing/2014/main" id="{AB5398CE-7BD1-4884-B189-B539BACF0AE2}"/>
              </a:ext>
            </a:extLst>
          </p:cNvPr>
          <p:cNvSpPr txBox="1">
            <a:spLocks noChangeArrowheads="1"/>
          </p:cNvSpPr>
          <p:nvPr/>
        </p:nvSpPr>
        <p:spPr bwMode="auto">
          <a:xfrm>
            <a:off x="176169" y="376842"/>
            <a:ext cx="4543820" cy="1692771"/>
          </a:xfrm>
          <a:prstGeom prst="rect">
            <a:avLst/>
          </a:prstGeom>
          <a:noFill/>
          <a:ln>
            <a:noFill/>
          </a:ln>
          <a:extLst/>
        </p:spPr>
        <p:txBody>
          <a:bodyPr wrap="square">
            <a:spAutoFit/>
          </a:bodyPr>
          <a:lstStyle>
            <a:lvl1pPr eaLnBrk="0" hangingPunct="0">
              <a:defRPr kumimoji="1" sz="2400">
                <a:solidFill>
                  <a:schemeClr val="tx1"/>
                </a:solidFill>
                <a:latin typeface="Times New Roman" panose="02020603050405020304" pitchFamily="18" charset="0"/>
                <a:ea typeface="PMingLiU"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PMingLiU"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PMingLiU"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PMingLiU"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PMingLiU"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9pPr>
          </a:lstStyle>
          <a:p>
            <a:pPr algn="ctr" eaLnBrk="1" hangingPunct="1"/>
            <a:r>
              <a:rPr lang="it-IT" altLang="en-US" sz="4800" dirty="0">
                <a:latin typeface="Arial Rounded MT Bold" panose="020F0704030504030204" pitchFamily="34" charset="0"/>
              </a:rPr>
              <a:t> </a:t>
            </a:r>
            <a:r>
              <a:rPr lang="it-IT" altLang="en-US" sz="2800" b="1" dirty="0">
                <a:effectLst>
                  <a:outerShdw blurRad="38100" dist="38100" dir="2700000" algn="tl">
                    <a:srgbClr val="000000">
                      <a:alpha val="43137"/>
                    </a:srgbClr>
                  </a:outerShdw>
                </a:effectLst>
                <a:latin typeface="Arial Rounded MT Bold" panose="020F0704030504030204" pitchFamily="34" charset="0"/>
              </a:rPr>
              <a:t>BIOCOMBUSTIBILI </a:t>
            </a:r>
          </a:p>
          <a:p>
            <a:pPr algn="ctr" eaLnBrk="1" hangingPunct="1"/>
            <a:r>
              <a:rPr lang="it-IT" altLang="en-US" sz="2800" b="1" dirty="0">
                <a:effectLst>
                  <a:outerShdw blurRad="38100" dist="38100" dir="2700000" algn="tl">
                    <a:srgbClr val="000000">
                      <a:alpha val="43137"/>
                    </a:srgbClr>
                  </a:outerShdw>
                </a:effectLst>
                <a:latin typeface="Arial Rounded MT Bold" panose="020F0704030504030204" pitchFamily="34" charset="0"/>
              </a:rPr>
              <a:t>DI </a:t>
            </a:r>
          </a:p>
          <a:p>
            <a:pPr algn="ctr" eaLnBrk="1" hangingPunct="1"/>
            <a:r>
              <a:rPr lang="it-IT" altLang="en-US" sz="2800" b="1" dirty="0">
                <a:effectLst>
                  <a:outerShdw blurRad="38100" dist="38100" dir="2700000" algn="tl">
                    <a:srgbClr val="000000">
                      <a:alpha val="43137"/>
                    </a:srgbClr>
                  </a:outerShdw>
                </a:effectLst>
                <a:latin typeface="Arial Rounded MT Bold" panose="020F0704030504030204" pitchFamily="34" charset="0"/>
              </a:rPr>
              <a:t>PRIMA GENERAZIONE</a:t>
            </a:r>
          </a:p>
        </p:txBody>
      </p:sp>
      <p:sp>
        <p:nvSpPr>
          <p:cNvPr id="10" name="CasellaDiTesto 9">
            <a:extLst>
              <a:ext uri="{FF2B5EF4-FFF2-40B4-BE49-F238E27FC236}">
                <a16:creationId xmlns:a16="http://schemas.microsoft.com/office/drawing/2014/main" id="{C313FE29-744C-42B5-BB53-E620F4215AE0}"/>
              </a:ext>
            </a:extLst>
          </p:cNvPr>
          <p:cNvSpPr txBox="1"/>
          <p:nvPr/>
        </p:nvSpPr>
        <p:spPr>
          <a:xfrm>
            <a:off x="527286" y="4409749"/>
            <a:ext cx="7782125" cy="1569660"/>
          </a:xfrm>
          <a:prstGeom prst="rect">
            <a:avLst/>
          </a:prstGeom>
          <a:noFill/>
        </p:spPr>
        <p:txBody>
          <a:bodyPr wrap="square">
            <a:spAutoFit/>
          </a:bodyPr>
          <a:lstStyle/>
          <a:p>
            <a:pPr algn="ctr"/>
            <a:r>
              <a:rPr lang="it-IT" sz="2400" dirty="0">
                <a:effectLst/>
                <a:latin typeface="Arial Rounded MT Bold" panose="020F0704030504030204" pitchFamily="34" charset="0"/>
                <a:ea typeface="Times New Roman" panose="02020603050405020304" pitchFamily="18" charset="0"/>
              </a:rPr>
              <a:t>La produzione di biocombustibili di prima generazione è limitata perché potrebbe avere un effetto negativo sulla disponibilità di cibo e sulla biodiversità  </a:t>
            </a:r>
            <a:endParaRPr lang="it-IT" dirty="0">
              <a:latin typeface="Arial Rounded MT Bold" panose="020F0704030504030204" pitchFamily="34" charset="0"/>
            </a:endParaRPr>
          </a:p>
        </p:txBody>
      </p:sp>
    </p:spTree>
    <p:extLst>
      <p:ext uri="{BB962C8B-B14F-4D97-AF65-F5344CB8AC3E}">
        <p14:creationId xmlns:p14="http://schemas.microsoft.com/office/powerpoint/2010/main" val="53052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1+#ppt_w/2"/>
                                          </p:val>
                                        </p:tav>
                                        <p:tav tm="100000">
                                          <p:val>
                                            <p:strVal val="#ppt_x"/>
                                          </p:val>
                                        </p:tav>
                                      </p:tavLst>
                                    </p:anim>
                                    <p:anim calcmode="lin" valueType="num">
                                      <p:cBhvr additive="base">
                                        <p:cTn id="18" dur="10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1000" fill="hold"/>
                                        <p:tgtEl>
                                          <p:spTgt spid="5"/>
                                        </p:tgtEl>
                                        <p:attrNameLst>
                                          <p:attrName>ppt_x</p:attrName>
                                        </p:attrNameLst>
                                      </p:cBhvr>
                                      <p:tavLst>
                                        <p:tav tm="0">
                                          <p:val>
                                            <p:strVal val="1+#ppt_w/2"/>
                                          </p:val>
                                        </p:tav>
                                        <p:tav tm="100000">
                                          <p:val>
                                            <p:strVal val="#ppt_x"/>
                                          </p:val>
                                        </p:tav>
                                      </p:tavLst>
                                    </p:anim>
                                    <p:anim calcmode="lin" valueType="num">
                                      <p:cBhvr additive="base">
                                        <p:cTn id="22" dur="10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9867BBA4-4ECF-4DDE-90CD-5BBDF46061B1}"/>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CHIMICA</a:t>
            </a:r>
          </a:p>
        </p:txBody>
      </p:sp>
      <p:sp>
        <p:nvSpPr>
          <p:cNvPr id="4" name="TextBox 7">
            <a:extLst>
              <a:ext uri="{FF2B5EF4-FFF2-40B4-BE49-F238E27FC236}">
                <a16:creationId xmlns:a16="http://schemas.microsoft.com/office/drawing/2014/main" id="{9B55719B-1ABF-4FC7-8E70-5E7829F053C1}"/>
              </a:ext>
            </a:extLst>
          </p:cNvPr>
          <p:cNvSpPr txBox="1">
            <a:spLocks noChangeArrowheads="1"/>
          </p:cNvSpPr>
          <p:nvPr/>
        </p:nvSpPr>
        <p:spPr bwMode="auto">
          <a:xfrm>
            <a:off x="912986" y="1090649"/>
            <a:ext cx="4889241" cy="1261884"/>
          </a:xfrm>
          <a:prstGeom prst="rect">
            <a:avLst/>
          </a:prstGeom>
          <a:noFill/>
          <a:ln>
            <a:noFill/>
          </a:ln>
          <a:extLst/>
        </p:spPr>
        <p:txBody>
          <a:bodyPr wrap="square">
            <a:spAutoFit/>
          </a:bodyPr>
          <a:lstStyle>
            <a:lvl1pPr eaLnBrk="0" hangingPunct="0">
              <a:defRPr kumimoji="1" sz="2400">
                <a:solidFill>
                  <a:schemeClr val="tx1"/>
                </a:solidFill>
                <a:latin typeface="Times New Roman" panose="02020603050405020304" pitchFamily="18" charset="0"/>
                <a:ea typeface="PMingLiU"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PMingLiU"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PMingLiU"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PMingLiU"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PMingLiU"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9pPr>
          </a:lstStyle>
          <a:p>
            <a:pPr algn="ctr" eaLnBrk="1" hangingPunct="1"/>
            <a:r>
              <a:rPr lang="it-IT" altLang="en-US" sz="4800" dirty="0">
                <a:effectLst>
                  <a:outerShdw blurRad="38100" dist="38100" dir="2700000" algn="tl">
                    <a:srgbClr val="000000">
                      <a:alpha val="43137"/>
                    </a:srgbClr>
                  </a:outerShdw>
                </a:effectLst>
                <a:latin typeface="Arial Rounded MT Bold" panose="020F0704030504030204" pitchFamily="34" charset="0"/>
              </a:rPr>
              <a:t> </a:t>
            </a:r>
            <a:r>
              <a:rPr lang="it-IT" altLang="en-US" sz="2800" i="1" dirty="0">
                <a:effectLst>
                  <a:outerShdw blurRad="38100" dist="38100" dir="2700000" algn="tl">
                    <a:srgbClr val="000000">
                      <a:alpha val="43137"/>
                    </a:srgbClr>
                  </a:outerShdw>
                </a:effectLst>
                <a:latin typeface="Arial Rounded MT Bold" panose="020F0704030504030204" pitchFamily="34" charset="0"/>
              </a:rPr>
              <a:t>BIOCOMBUSTIBILI DI SECONDA GENERAZIONE</a:t>
            </a:r>
          </a:p>
        </p:txBody>
      </p:sp>
      <p:sp>
        <p:nvSpPr>
          <p:cNvPr id="5" name="CasellaDiTesto 4">
            <a:extLst>
              <a:ext uri="{FF2B5EF4-FFF2-40B4-BE49-F238E27FC236}">
                <a16:creationId xmlns:a16="http://schemas.microsoft.com/office/drawing/2014/main" id="{DE82875F-2E8F-4E36-81B4-6B3480A587FB}"/>
              </a:ext>
            </a:extLst>
          </p:cNvPr>
          <p:cNvSpPr txBox="1"/>
          <p:nvPr/>
        </p:nvSpPr>
        <p:spPr>
          <a:xfrm>
            <a:off x="407438" y="2884047"/>
            <a:ext cx="5900338" cy="1938992"/>
          </a:xfrm>
          <a:prstGeom prst="rect">
            <a:avLst/>
          </a:prstGeom>
          <a:noFill/>
        </p:spPr>
        <p:txBody>
          <a:bodyPr wrap="square">
            <a:spAutoFit/>
          </a:bodyPr>
          <a:lstStyle/>
          <a:p>
            <a:pPr algn="just">
              <a:spcAft>
                <a:spcPts val="750"/>
              </a:spcAft>
            </a:pPr>
            <a:r>
              <a:rPr lang="it-IT" sz="2400" dirty="0">
                <a:effectLst/>
                <a:latin typeface="Arial Rounded MT Bold" panose="020F0704030504030204" pitchFamily="34" charset="0"/>
                <a:ea typeface="Times New Roman" panose="02020603050405020304" pitchFamily="18" charset="0"/>
              </a:rPr>
              <a:t>Sono prodotti a partire da colture non edibili o da porzioni di piante edibili che non possono essere utilizzate come cibo e sono quindi scartate </a:t>
            </a:r>
            <a:r>
              <a:rPr lang="it-IT" sz="2400" dirty="0">
                <a:solidFill>
                  <a:srgbClr val="FFC000"/>
                </a:solidFill>
                <a:effectLst/>
                <a:latin typeface="Arial Rounded MT Bold" panose="020F0704030504030204" pitchFamily="34" charset="0"/>
                <a:ea typeface="Times New Roman" panose="02020603050405020304" pitchFamily="18" charset="0"/>
              </a:rPr>
              <a:t>(steli, gusci, trucioli di legno, bucce)</a:t>
            </a:r>
          </a:p>
        </p:txBody>
      </p:sp>
      <p:pic>
        <p:nvPicPr>
          <p:cNvPr id="6" name="Immagine 8">
            <a:extLst>
              <a:ext uri="{FF2B5EF4-FFF2-40B4-BE49-F238E27FC236}">
                <a16:creationId xmlns:a16="http://schemas.microsoft.com/office/drawing/2014/main" id="{0A39C646-7620-49BF-B72E-1DE42961FE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5466" y="942512"/>
            <a:ext cx="3379605" cy="2486488"/>
          </a:xfrm>
          <a:prstGeom prst="roundRect">
            <a:avLst>
              <a:gd name="adj" fmla="val 4167"/>
            </a:avLst>
          </a:prstGeom>
          <a:solidFill>
            <a:srgbClr val="FFFFFF"/>
          </a:solidFill>
          <a:ln w="76200" cap="sq">
            <a:solidFill>
              <a:srgbClr val="EAEAEA"/>
            </a:solidFill>
            <a:miter lim="800000"/>
          </a:ln>
          <a:effectLst>
            <a:reflection blurRad="12700" stA="33000" endPos="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Immagine 15">
            <a:extLst>
              <a:ext uri="{FF2B5EF4-FFF2-40B4-BE49-F238E27FC236}">
                <a16:creationId xmlns:a16="http://schemas.microsoft.com/office/drawing/2014/main" id="{5D833A55-3DF9-4A1A-AC71-DA5B9CA3BA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62632" y="3778898"/>
            <a:ext cx="3042011" cy="2693644"/>
          </a:xfrm>
          <a:prstGeom prst="roundRect">
            <a:avLst>
              <a:gd name="adj" fmla="val 4167"/>
            </a:avLst>
          </a:prstGeom>
          <a:solidFill>
            <a:srgbClr val="FFFFFF"/>
          </a:solidFill>
          <a:ln w="76200" cap="sq">
            <a:solidFill>
              <a:srgbClr val="EAEAEA"/>
            </a:solidFill>
            <a:miter lim="800000"/>
          </a:ln>
          <a:effectLst>
            <a:reflection blurRad="12700" stA="33000" endPos="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16647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CHIMICA</a:t>
            </a:r>
          </a:p>
        </p:txBody>
      </p:sp>
      <p:sp>
        <p:nvSpPr>
          <p:cNvPr id="4" name="TextBox 7">
            <a:extLst>
              <a:ext uri="{FF2B5EF4-FFF2-40B4-BE49-F238E27FC236}">
                <a16:creationId xmlns:a16="http://schemas.microsoft.com/office/drawing/2014/main" id="{1E3884E9-F647-42B1-8D38-3CD5DE4353CE}"/>
              </a:ext>
            </a:extLst>
          </p:cNvPr>
          <p:cNvSpPr txBox="1">
            <a:spLocks noChangeArrowheads="1"/>
          </p:cNvSpPr>
          <p:nvPr/>
        </p:nvSpPr>
        <p:spPr bwMode="auto">
          <a:xfrm>
            <a:off x="771136" y="1137302"/>
            <a:ext cx="4889241" cy="1261884"/>
          </a:xfrm>
          <a:prstGeom prst="rect">
            <a:avLst/>
          </a:prstGeom>
          <a:noFill/>
          <a:ln>
            <a:noFill/>
          </a:ln>
          <a:extLst/>
        </p:spPr>
        <p:txBody>
          <a:bodyPr wrap="square">
            <a:spAutoFit/>
          </a:bodyPr>
          <a:lstStyle>
            <a:lvl1pPr eaLnBrk="0" hangingPunct="0">
              <a:defRPr kumimoji="1" sz="2400">
                <a:solidFill>
                  <a:schemeClr val="tx1"/>
                </a:solidFill>
                <a:latin typeface="Times New Roman" panose="02020603050405020304" pitchFamily="18" charset="0"/>
                <a:ea typeface="PMingLiU"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PMingLiU"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PMingLiU"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PMingLiU"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PMingLiU"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9pPr>
          </a:lstStyle>
          <a:p>
            <a:pPr algn="ctr" eaLnBrk="1" hangingPunct="1"/>
            <a:r>
              <a:rPr lang="it-IT" altLang="en-US" sz="4800" dirty="0">
                <a:latin typeface="Arial Rounded MT Bold" panose="020F0704030504030204" pitchFamily="34" charset="0"/>
              </a:rPr>
              <a:t> </a:t>
            </a:r>
            <a:r>
              <a:rPr lang="it-IT" altLang="en-US" sz="2800" i="1" dirty="0">
                <a:latin typeface="Arial Rounded MT Bold" panose="020F0704030504030204" pitchFamily="34" charset="0"/>
              </a:rPr>
              <a:t>BIOCOMBUSTIBILI DI TERZA GENERAZIONE</a:t>
            </a:r>
          </a:p>
        </p:txBody>
      </p:sp>
      <p:sp>
        <p:nvSpPr>
          <p:cNvPr id="5" name="CasellaDiTesto 4">
            <a:extLst>
              <a:ext uri="{FF2B5EF4-FFF2-40B4-BE49-F238E27FC236}">
                <a16:creationId xmlns:a16="http://schemas.microsoft.com/office/drawing/2014/main" id="{E949ECEE-88E6-4F1B-987C-0E3D9BB5488D}"/>
              </a:ext>
            </a:extLst>
          </p:cNvPr>
          <p:cNvSpPr txBox="1"/>
          <p:nvPr/>
        </p:nvSpPr>
        <p:spPr>
          <a:xfrm>
            <a:off x="957041" y="3022688"/>
            <a:ext cx="5229155" cy="2410916"/>
          </a:xfrm>
          <a:prstGeom prst="rect">
            <a:avLst/>
          </a:prstGeom>
          <a:noFill/>
        </p:spPr>
        <p:txBody>
          <a:bodyPr wrap="square">
            <a:spAutoFit/>
          </a:bodyPr>
          <a:lstStyle/>
          <a:p>
            <a:pPr algn="just">
              <a:spcAft>
                <a:spcPts val="750"/>
              </a:spcAft>
            </a:pPr>
            <a:r>
              <a:rPr lang="it-IT" dirty="0">
                <a:latin typeface="Arial Rounded MT Bold" panose="020F0704030504030204" pitchFamily="34" charset="0"/>
                <a:ea typeface="Times New Roman" panose="02020603050405020304" pitchFamily="18" charset="0"/>
              </a:rPr>
              <a:t>U</a:t>
            </a:r>
            <a:r>
              <a:rPr lang="it-IT" sz="2400" dirty="0">
                <a:effectLst/>
                <a:latin typeface="Arial Rounded MT Bold" panose="020F0704030504030204" pitchFamily="34" charset="0"/>
                <a:ea typeface="Times New Roman" panose="02020603050405020304" pitchFamily="18" charset="0"/>
              </a:rPr>
              <a:t>tilizzano </a:t>
            </a:r>
            <a:r>
              <a:rPr lang="it-IT" sz="2400" dirty="0">
                <a:solidFill>
                  <a:srgbClr val="FFC000"/>
                </a:solidFill>
                <a:effectLst/>
                <a:latin typeface="Arial Rounded MT Bold" panose="020F0704030504030204" pitchFamily="34" charset="0"/>
                <a:ea typeface="Times New Roman" panose="02020603050405020304" pitchFamily="18" charset="0"/>
              </a:rPr>
              <a:t>terreni marginali </a:t>
            </a:r>
            <a:r>
              <a:rPr lang="it-IT" sz="2400" dirty="0">
                <a:effectLst/>
                <a:latin typeface="Arial Rounded MT Bold" panose="020F0704030504030204" pitchFamily="34" charset="0"/>
                <a:ea typeface="Times New Roman" panose="02020603050405020304" pitchFamily="18" charset="0"/>
              </a:rPr>
              <a:t>come quelli desertici o addirittura </a:t>
            </a:r>
            <a:r>
              <a:rPr lang="it-IT" sz="2400" dirty="0">
                <a:solidFill>
                  <a:srgbClr val="FFC000"/>
                </a:solidFill>
                <a:effectLst/>
                <a:latin typeface="Arial Rounded MT Bold" panose="020F0704030504030204" pitchFamily="34" charset="0"/>
                <a:ea typeface="Times New Roman" panose="02020603050405020304" pitchFamily="18" charset="0"/>
              </a:rPr>
              <a:t>il mare </a:t>
            </a:r>
            <a:r>
              <a:rPr lang="it-IT" sz="2400" dirty="0">
                <a:effectLst/>
                <a:latin typeface="Arial Rounded MT Bold" panose="020F0704030504030204" pitchFamily="34" charset="0"/>
                <a:ea typeface="Times New Roman" panose="02020603050405020304" pitchFamily="18" charset="0"/>
              </a:rPr>
              <a:t>(colture di </a:t>
            </a:r>
            <a:r>
              <a:rPr lang="it-IT" sz="2400" dirty="0" err="1">
                <a:effectLst/>
                <a:latin typeface="Arial Rounded MT Bold" panose="020F0704030504030204" pitchFamily="34" charset="0"/>
                <a:ea typeface="Times New Roman" panose="02020603050405020304" pitchFamily="18" charset="0"/>
              </a:rPr>
              <a:t>microalghe</a:t>
            </a:r>
            <a:r>
              <a:rPr lang="it-IT" sz="2400" dirty="0">
                <a:effectLst/>
                <a:latin typeface="Arial Rounded MT Bold" panose="020F0704030504030204" pitchFamily="34" charset="0"/>
                <a:ea typeface="Times New Roman" panose="02020603050405020304" pitchFamily="18" charset="0"/>
              </a:rPr>
              <a:t> ad alto tenore lipidico e zuccherino).</a:t>
            </a:r>
          </a:p>
          <a:p>
            <a:pPr algn="just">
              <a:spcAft>
                <a:spcPts val="750"/>
              </a:spcAft>
            </a:pPr>
            <a:r>
              <a:rPr lang="it-IT" i="1" dirty="0">
                <a:latin typeface="Arial Rounded MT Bold" panose="020F0704030504030204" pitchFamily="34" charset="0"/>
                <a:ea typeface="Times New Roman" panose="02020603050405020304" pitchFamily="18" charset="0"/>
              </a:rPr>
              <a:t>P</a:t>
            </a:r>
            <a:r>
              <a:rPr lang="it-IT" sz="2400" i="1" dirty="0">
                <a:effectLst/>
                <a:latin typeface="Arial Rounded MT Bold" panose="020F0704030504030204" pitchFamily="34" charset="0"/>
                <a:ea typeface="Times New Roman" panose="02020603050405020304" pitchFamily="18" charset="0"/>
              </a:rPr>
              <a:t>rodotti </a:t>
            </a:r>
            <a:r>
              <a:rPr lang="it-IT" sz="2400" i="1" dirty="0">
                <a:solidFill>
                  <a:srgbClr val="FFC000"/>
                </a:solidFill>
                <a:effectLst/>
                <a:latin typeface="Arial Rounded MT Bold" panose="020F0704030504030204" pitchFamily="34" charset="0"/>
                <a:ea typeface="Times New Roman" panose="02020603050405020304" pitchFamily="18" charset="0"/>
              </a:rPr>
              <a:t>OGM </a:t>
            </a:r>
            <a:r>
              <a:rPr lang="it-IT" sz="2400" i="1" dirty="0">
                <a:effectLst/>
                <a:latin typeface="Arial Rounded MT Bold" panose="020F0704030504030204" pitchFamily="34" charset="0"/>
                <a:ea typeface="Times New Roman" panose="02020603050405020304" pitchFamily="18" charset="0"/>
              </a:rPr>
              <a:t>il cui uso non è universalmente accettato</a:t>
            </a:r>
            <a:r>
              <a:rPr lang="it-IT" sz="2400" dirty="0">
                <a:effectLst/>
                <a:latin typeface="Arial Rounded MT Bold" panose="020F0704030504030204" pitchFamily="34" charset="0"/>
                <a:ea typeface="Times New Roman" panose="02020603050405020304" pitchFamily="18" charset="0"/>
              </a:rPr>
              <a:t>.</a:t>
            </a:r>
          </a:p>
        </p:txBody>
      </p:sp>
      <p:pic>
        <p:nvPicPr>
          <p:cNvPr id="6" name="Immagine 2">
            <a:extLst>
              <a:ext uri="{FF2B5EF4-FFF2-40B4-BE49-F238E27FC236}">
                <a16:creationId xmlns:a16="http://schemas.microsoft.com/office/drawing/2014/main" id="{930E1BBD-B578-4027-8188-84F44E8B45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6191" y="1104407"/>
            <a:ext cx="3884540" cy="2410916"/>
          </a:xfrm>
          <a:prstGeom prst="roundRect">
            <a:avLst>
              <a:gd name="adj" fmla="val 4167"/>
            </a:avLst>
          </a:prstGeom>
          <a:solidFill>
            <a:srgbClr val="FFFFFF"/>
          </a:solidFill>
          <a:ln w="76200" cap="sq">
            <a:solidFill>
              <a:srgbClr val="EAEAEA"/>
            </a:solidFill>
            <a:miter lim="800000"/>
          </a:ln>
          <a:effectLst>
            <a:reflection blurRad="12700" stA="33000" endPos="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Immagine 3">
            <a:extLst>
              <a:ext uri="{FF2B5EF4-FFF2-40B4-BE49-F238E27FC236}">
                <a16:creationId xmlns:a16="http://schemas.microsoft.com/office/drawing/2014/main" id="{CC8B1603-A081-46D4-BE3B-24B784B8CD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1664" y="4143869"/>
            <a:ext cx="4439067" cy="1975888"/>
          </a:xfrm>
          <a:prstGeom prst="roundRect">
            <a:avLst>
              <a:gd name="adj" fmla="val 4167"/>
            </a:avLst>
          </a:prstGeom>
          <a:solidFill>
            <a:srgbClr val="FFFFFF"/>
          </a:solidFill>
          <a:ln w="76200" cap="sq">
            <a:solidFill>
              <a:srgbClr val="EAEAEA"/>
            </a:solidFill>
            <a:miter lim="800000"/>
          </a:ln>
          <a:effectLst>
            <a:reflection blurRad="12700" stA="33000" endPos="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22816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a:extLst>
              <a:ext uri="{FF2B5EF4-FFF2-40B4-BE49-F238E27FC236}">
                <a16:creationId xmlns:a16="http://schemas.microsoft.com/office/drawing/2014/main" id="{956A2769-49D0-4893-BC2C-8C2F5D2FE0C7}"/>
              </a:ext>
            </a:extLst>
          </p:cNvPr>
          <p:cNvSpPr/>
          <p:nvPr/>
        </p:nvSpPr>
        <p:spPr>
          <a:xfrm>
            <a:off x="298579" y="3332273"/>
            <a:ext cx="4105470"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200" b="1" strike="noStrike" spc="-1" dirty="0">
                <a:uFill>
                  <a:solidFill>
                    <a:srgbClr val="FFFFFF"/>
                  </a:solidFill>
                </a:uFill>
                <a:latin typeface="Arial Rounded MT Bold" panose="020F0704030504030204" pitchFamily="34" charset="0"/>
                <a:ea typeface="DejaVu Sans"/>
              </a:rPr>
              <a:t>IL VOLONTARIATO</a:t>
            </a:r>
            <a:endParaRPr lang="it-IT" sz="1800" b="0" strike="noStrike" spc="-1" dirty="0">
              <a:uFill>
                <a:solidFill>
                  <a:srgbClr val="FFFFFF"/>
                </a:solidFill>
              </a:uFill>
              <a:latin typeface="Arial Rounded MT Bold" panose="020F0704030504030204" pitchFamily="34" charset="0"/>
            </a:endParaRPr>
          </a:p>
        </p:txBody>
      </p:sp>
      <p:sp>
        <p:nvSpPr>
          <p:cNvPr id="5" name="Titolo 1">
            <a:extLst>
              <a:ext uri="{FF2B5EF4-FFF2-40B4-BE49-F238E27FC236}">
                <a16:creationId xmlns:a16="http://schemas.microsoft.com/office/drawing/2014/main" id="{A8FF727A-EFA1-4255-8A61-87FB40374105}"/>
              </a:ext>
            </a:extLst>
          </p:cNvPr>
          <p:cNvSpPr txBox="1">
            <a:spLocks/>
          </p:cNvSpPr>
          <p:nvPr/>
        </p:nvSpPr>
        <p:spPr>
          <a:xfrm>
            <a:off x="1343608" y="211195"/>
            <a:ext cx="8444204" cy="60991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3400" dirty="0">
                <a:latin typeface="Arial Rounded MT Bold" panose="020F0704030504030204" pitchFamily="34" charset="0"/>
              </a:rPr>
              <a:t>Educazione alla cittadinanza globale </a:t>
            </a:r>
          </a:p>
        </p:txBody>
      </p:sp>
      <p:sp>
        <p:nvSpPr>
          <p:cNvPr id="6" name="CustomShape 1">
            <a:extLst>
              <a:ext uri="{FF2B5EF4-FFF2-40B4-BE49-F238E27FC236}">
                <a16:creationId xmlns:a16="http://schemas.microsoft.com/office/drawing/2014/main" id="{A4EF793E-A030-4611-836E-B3FFCE5FF02D}"/>
              </a:ext>
            </a:extLst>
          </p:cNvPr>
          <p:cNvSpPr/>
          <p:nvPr/>
        </p:nvSpPr>
        <p:spPr>
          <a:xfrm>
            <a:off x="298579" y="2749110"/>
            <a:ext cx="2360645"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600" b="1"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DIRITTO</a:t>
            </a:r>
            <a:endParaRPr lang="it-IT" sz="2000" b="0"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p:txBody>
      </p:sp>
    </p:spTree>
    <p:extLst>
      <p:ext uri="{BB962C8B-B14F-4D97-AF65-F5344CB8AC3E}">
        <p14:creationId xmlns:p14="http://schemas.microsoft.com/office/powerpoint/2010/main" val="29255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DIRITTO</a:t>
            </a:r>
          </a:p>
        </p:txBody>
      </p:sp>
      <p:sp>
        <p:nvSpPr>
          <p:cNvPr id="4" name="Titolo 1">
            <a:extLst>
              <a:ext uri="{FF2B5EF4-FFF2-40B4-BE49-F238E27FC236}">
                <a16:creationId xmlns:a16="http://schemas.microsoft.com/office/drawing/2014/main" id="{38F30A22-339D-4CFE-BC1A-1E8B8E43C35F}"/>
              </a:ext>
            </a:extLst>
          </p:cNvPr>
          <p:cNvSpPr txBox="1">
            <a:spLocks/>
          </p:cNvSpPr>
          <p:nvPr/>
        </p:nvSpPr>
        <p:spPr>
          <a:xfrm>
            <a:off x="2163191" y="978563"/>
            <a:ext cx="5995387" cy="69373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it-IT" b="1" dirty="0">
                <a:solidFill>
                  <a:schemeClr val="tx1"/>
                </a:solidFill>
                <a:latin typeface="Arial Rounded MT Bold" panose="020F0704030504030204" pitchFamily="34" charset="0"/>
              </a:rPr>
              <a:t>COS'È IL VOLONTARIATO</a:t>
            </a:r>
            <a:endParaRPr lang="it-IT" dirty="0">
              <a:solidFill>
                <a:schemeClr val="tx1"/>
              </a:solidFill>
              <a:latin typeface="Arial Rounded MT Bold" panose="020F0704030504030204" pitchFamily="34" charset="0"/>
            </a:endParaRPr>
          </a:p>
        </p:txBody>
      </p:sp>
      <p:pic>
        <p:nvPicPr>
          <p:cNvPr id="5" name="Immagine 3">
            <a:extLst>
              <a:ext uri="{FF2B5EF4-FFF2-40B4-BE49-F238E27FC236}">
                <a16:creationId xmlns:a16="http://schemas.microsoft.com/office/drawing/2014/main" id="{D9E8B23F-3DEF-4EA6-906E-DC6EFCFD8D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894807">
            <a:off x="4332225" y="3699507"/>
            <a:ext cx="3771900" cy="2824162"/>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pic>
        <p:nvPicPr>
          <p:cNvPr id="6" name="Immagine 4">
            <a:extLst>
              <a:ext uri="{FF2B5EF4-FFF2-40B4-BE49-F238E27FC236}">
                <a16:creationId xmlns:a16="http://schemas.microsoft.com/office/drawing/2014/main" id="{EAD6AA07-2D3C-47CE-A4E8-08BDAFE971C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21102344">
            <a:off x="449325" y="3506125"/>
            <a:ext cx="3560762" cy="2373312"/>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pic>
        <p:nvPicPr>
          <p:cNvPr id="7" name="Immagine 5">
            <a:extLst>
              <a:ext uri="{FF2B5EF4-FFF2-40B4-BE49-F238E27FC236}">
                <a16:creationId xmlns:a16="http://schemas.microsoft.com/office/drawing/2014/main" id="{BCAF7FDC-6745-4BF1-B829-88817E27B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20766488">
            <a:off x="8622623" y="3331020"/>
            <a:ext cx="2569002" cy="3289009"/>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
        <p:nvSpPr>
          <p:cNvPr id="10" name="Sottotitolo 2">
            <a:extLst>
              <a:ext uri="{FF2B5EF4-FFF2-40B4-BE49-F238E27FC236}">
                <a16:creationId xmlns:a16="http://schemas.microsoft.com/office/drawing/2014/main" id="{49866F40-E4B2-448B-AC3D-DC6265C555C8}"/>
              </a:ext>
            </a:extLst>
          </p:cNvPr>
          <p:cNvSpPr txBox="1">
            <a:spLocks/>
          </p:cNvSpPr>
          <p:nvPr/>
        </p:nvSpPr>
        <p:spPr>
          <a:xfrm>
            <a:off x="449325" y="2039330"/>
            <a:ext cx="11178828" cy="159163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defRPr/>
            </a:pPr>
            <a:r>
              <a:rPr lang="it-IT" sz="2000" dirty="0">
                <a:latin typeface="Arial Rounded MT Bold" panose="020F0704030504030204" pitchFamily="34" charset="0"/>
              </a:rPr>
              <a:t>L'attività di volontariato è il contributo prestato in modo personale, spontaneo e gratuito dal volontario, tramite l'organizzazione di cui fa parte, svolgendo la propria azione senza perseguire alcun fine di guadagno, ma spinto unicamente da un desiderio di solidarietà.</a:t>
            </a:r>
          </a:p>
          <a:p>
            <a:pPr marL="0" indent="0">
              <a:buNone/>
              <a:defRPr/>
            </a:pPr>
            <a:endParaRPr lang="it-IT" sz="2000" dirty="0">
              <a:latin typeface="Arial Rounded MT Bold" panose="020F0704030504030204" pitchFamily="34" charset="0"/>
            </a:endParaRPr>
          </a:p>
          <a:p>
            <a:pPr>
              <a:defRPr/>
            </a:pPr>
            <a:endParaRPr lang="it-IT" sz="2000" dirty="0">
              <a:latin typeface="Arial Rounded MT Bold" panose="020F0704030504030204" pitchFamily="34" charset="0"/>
            </a:endParaRPr>
          </a:p>
        </p:txBody>
      </p:sp>
    </p:spTree>
    <p:extLst>
      <p:ext uri="{BB962C8B-B14F-4D97-AF65-F5344CB8AC3E}">
        <p14:creationId xmlns:p14="http://schemas.microsoft.com/office/powerpoint/2010/main" val="3658118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 calcmode="lin" valueType="num">
                                      <p:cBhvr>
                                        <p:cTn id="35" dur="1000" fill="hold"/>
                                        <p:tgtEl>
                                          <p:spTgt spid="5"/>
                                        </p:tgtEl>
                                        <p:attrNameLst>
                                          <p:attrName>style.rotation</p:attrName>
                                        </p:attrNameLst>
                                      </p:cBhvr>
                                      <p:tavLst>
                                        <p:tav tm="0">
                                          <p:val>
                                            <p:fltVal val="90"/>
                                          </p:val>
                                        </p:tav>
                                        <p:tav tm="100000">
                                          <p:val>
                                            <p:fltVal val="0"/>
                                          </p:val>
                                        </p:tav>
                                      </p:tavLst>
                                    </p:anim>
                                    <p:animEffect transition="in" filter="fade">
                                      <p:cBhvr>
                                        <p:cTn id="36" dur="10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1000" fill="hold"/>
                                        <p:tgtEl>
                                          <p:spTgt spid="7"/>
                                        </p:tgtEl>
                                        <p:attrNameLst>
                                          <p:attrName>ppt_w</p:attrName>
                                        </p:attrNameLst>
                                      </p:cBhvr>
                                      <p:tavLst>
                                        <p:tav tm="0">
                                          <p:val>
                                            <p:fltVal val="0"/>
                                          </p:val>
                                        </p:tav>
                                        <p:tav tm="100000">
                                          <p:val>
                                            <p:strVal val="#ppt_w"/>
                                          </p:val>
                                        </p:tav>
                                      </p:tavLst>
                                    </p:anim>
                                    <p:anim calcmode="lin" valueType="num">
                                      <p:cBhvr>
                                        <p:cTn id="42" dur="1000" fill="hold"/>
                                        <p:tgtEl>
                                          <p:spTgt spid="7"/>
                                        </p:tgtEl>
                                        <p:attrNameLst>
                                          <p:attrName>ppt_h</p:attrName>
                                        </p:attrNameLst>
                                      </p:cBhvr>
                                      <p:tavLst>
                                        <p:tav tm="0">
                                          <p:val>
                                            <p:fltVal val="0"/>
                                          </p:val>
                                        </p:tav>
                                        <p:tav tm="100000">
                                          <p:val>
                                            <p:strVal val="#ppt_h"/>
                                          </p:val>
                                        </p:tav>
                                      </p:tavLst>
                                    </p:anim>
                                    <p:anim calcmode="lin" valueType="num">
                                      <p:cBhvr>
                                        <p:cTn id="43" dur="1000" fill="hold"/>
                                        <p:tgtEl>
                                          <p:spTgt spid="7"/>
                                        </p:tgtEl>
                                        <p:attrNameLst>
                                          <p:attrName>style.rotation</p:attrName>
                                        </p:attrNameLst>
                                      </p:cBhvr>
                                      <p:tavLst>
                                        <p:tav tm="0">
                                          <p:val>
                                            <p:fltVal val="90"/>
                                          </p:val>
                                        </p:tav>
                                        <p:tav tm="100000">
                                          <p:val>
                                            <p:fltVal val="0"/>
                                          </p:val>
                                        </p:tav>
                                      </p:tavLst>
                                    </p:anim>
                                    <p:animEffect transition="in" filter="fade">
                                      <p:cBhvr>
                                        <p:cTn id="4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9867BBA4-4ECF-4DDE-90CD-5BBDF46061B1}"/>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DIRITTO</a:t>
            </a:r>
          </a:p>
        </p:txBody>
      </p:sp>
      <p:sp>
        <p:nvSpPr>
          <p:cNvPr id="4" name="Titolo 1">
            <a:extLst>
              <a:ext uri="{FF2B5EF4-FFF2-40B4-BE49-F238E27FC236}">
                <a16:creationId xmlns:a16="http://schemas.microsoft.com/office/drawing/2014/main" id="{B44E3A37-E692-45DF-A012-F8D807428DF3}"/>
              </a:ext>
            </a:extLst>
          </p:cNvPr>
          <p:cNvSpPr>
            <a:spLocks noGrp="1"/>
          </p:cNvSpPr>
          <p:nvPr>
            <p:ph type="title"/>
          </p:nvPr>
        </p:nvSpPr>
        <p:spPr>
          <a:xfrm>
            <a:off x="325012" y="751643"/>
            <a:ext cx="4196507" cy="775317"/>
          </a:xfrm>
        </p:spPr>
        <p:txBody>
          <a:bodyPr>
            <a:normAutofit fontScale="90000"/>
          </a:bodyPr>
          <a:lstStyle/>
          <a:p>
            <a:r>
              <a:rPr lang="it-IT" altLang="it-IT" b="1" dirty="0">
                <a:solidFill>
                  <a:schemeClr val="tx1"/>
                </a:solidFill>
                <a:latin typeface="Arial Rounded MT Bold" panose="020F0704030504030204" pitchFamily="34" charset="0"/>
              </a:rPr>
              <a:t>Chi è il volontario </a:t>
            </a:r>
            <a:br>
              <a:rPr lang="it-IT" altLang="it-IT" b="1" dirty="0">
                <a:solidFill>
                  <a:schemeClr val="tx1"/>
                </a:solidFill>
                <a:latin typeface="Arial Rounded MT Bold" panose="020F0704030504030204" pitchFamily="34" charset="0"/>
              </a:rPr>
            </a:br>
            <a:endParaRPr lang="it-IT" altLang="it-IT" dirty="0">
              <a:solidFill>
                <a:schemeClr val="tx1"/>
              </a:solidFill>
              <a:latin typeface="Arial Rounded MT Bold" panose="020F0704030504030204" pitchFamily="34" charset="0"/>
            </a:endParaRPr>
          </a:p>
        </p:txBody>
      </p:sp>
      <p:pic>
        <p:nvPicPr>
          <p:cNvPr id="5" name="Immagine 3">
            <a:extLst>
              <a:ext uri="{FF2B5EF4-FFF2-40B4-BE49-F238E27FC236}">
                <a16:creationId xmlns:a16="http://schemas.microsoft.com/office/drawing/2014/main" id="{FB02DC66-67F3-40F3-A88E-15C177484DD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98080">
            <a:off x="3559945" y="3142825"/>
            <a:ext cx="7311221" cy="301679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egnaposto contenuto 2">
            <a:extLst>
              <a:ext uri="{FF2B5EF4-FFF2-40B4-BE49-F238E27FC236}">
                <a16:creationId xmlns:a16="http://schemas.microsoft.com/office/drawing/2014/main" id="{F58D1C57-803C-41A2-A621-D9B16306563A}"/>
              </a:ext>
            </a:extLst>
          </p:cNvPr>
          <p:cNvSpPr>
            <a:spLocks noGrp="1"/>
          </p:cNvSpPr>
          <p:nvPr>
            <p:ph idx="1"/>
          </p:nvPr>
        </p:nvSpPr>
        <p:spPr>
          <a:xfrm>
            <a:off x="325011" y="1456294"/>
            <a:ext cx="10972283" cy="1972706"/>
          </a:xfrm>
        </p:spPr>
        <p:txBody>
          <a:bodyPr rtlCol="0">
            <a:noAutofit/>
          </a:bodyPr>
          <a:lstStyle/>
          <a:p>
            <a:pPr marL="0" indent="0" algn="just" fontAlgn="auto">
              <a:spcAft>
                <a:spcPts val="0"/>
              </a:spcAft>
              <a:buFont typeface="Arial" panose="020B0604020202020204" pitchFamily="34" charset="0"/>
              <a:buNone/>
              <a:defRPr/>
            </a:pPr>
            <a:r>
              <a:rPr lang="it-IT" sz="2400" b="1" dirty="0">
                <a:effectLst>
                  <a:outerShdw blurRad="38100" dist="38100" dir="2700000" algn="tl">
                    <a:srgbClr val="000000">
                      <a:alpha val="43137"/>
                    </a:srgbClr>
                  </a:outerShdw>
                </a:effectLst>
                <a:latin typeface="Arial Rounded MT Bold" panose="020F0704030504030204" pitchFamily="34" charset="0"/>
              </a:rPr>
              <a:t>Il volontario </a:t>
            </a:r>
            <a:r>
              <a:rPr lang="it-IT" sz="2400" dirty="0">
                <a:latin typeface="Arial Rounded MT Bold" panose="020F0704030504030204" pitchFamily="34" charset="0"/>
              </a:rPr>
              <a:t>è una persona che, per sua libera scelta, svolge attività in favore della comunità e del bene comune, mettendo a disposizione il proprio tempo e le proprie capacità in modo personale, spontaneo e gratuito, senza fini di lucro, neanche indiretti, ed esclusivamente per fini di solidarietà.</a:t>
            </a:r>
          </a:p>
          <a:p>
            <a:pPr fontAlgn="auto">
              <a:spcAft>
                <a:spcPts val="0"/>
              </a:spcAft>
              <a:defRPr/>
            </a:pPr>
            <a:endParaRPr lang="it-IT" sz="2400" dirty="0">
              <a:latin typeface="Arial Rounded MT Bold" panose="020F0704030504030204" pitchFamily="34" charset="0"/>
            </a:endParaRPr>
          </a:p>
        </p:txBody>
      </p:sp>
    </p:spTree>
    <p:extLst>
      <p:ext uri="{BB962C8B-B14F-4D97-AF65-F5344CB8AC3E}">
        <p14:creationId xmlns:p14="http://schemas.microsoft.com/office/powerpoint/2010/main" val="383764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DIRITTO</a:t>
            </a:r>
          </a:p>
        </p:txBody>
      </p:sp>
      <p:sp>
        <p:nvSpPr>
          <p:cNvPr id="6" name="Titolo 1">
            <a:extLst>
              <a:ext uri="{FF2B5EF4-FFF2-40B4-BE49-F238E27FC236}">
                <a16:creationId xmlns:a16="http://schemas.microsoft.com/office/drawing/2014/main" id="{E17946D3-568C-4B7B-A8E8-816EDC3745C9}"/>
              </a:ext>
            </a:extLst>
          </p:cNvPr>
          <p:cNvSpPr txBox="1">
            <a:spLocks/>
          </p:cNvSpPr>
          <p:nvPr/>
        </p:nvSpPr>
        <p:spPr>
          <a:xfrm>
            <a:off x="206817" y="850237"/>
            <a:ext cx="9016313" cy="937491"/>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it-IT" altLang="it-IT" b="1" dirty="0">
                <a:solidFill>
                  <a:schemeClr val="tx1"/>
                </a:solidFill>
                <a:latin typeface="Arial Rounded MT Bold" panose="020F0704030504030204" pitchFamily="34" charset="0"/>
              </a:rPr>
              <a:t>Le organizzazioni di volontariato (ODV)</a:t>
            </a:r>
            <a:endParaRPr lang="it-IT" altLang="it-IT" dirty="0">
              <a:solidFill>
                <a:schemeClr val="tx1"/>
              </a:solidFill>
              <a:latin typeface="Arial Rounded MT Bold" panose="020F0704030504030204" pitchFamily="34" charset="0"/>
            </a:endParaRPr>
          </a:p>
        </p:txBody>
      </p:sp>
      <p:sp>
        <p:nvSpPr>
          <p:cNvPr id="7" name="Segnaposto contenuto 2">
            <a:extLst>
              <a:ext uri="{FF2B5EF4-FFF2-40B4-BE49-F238E27FC236}">
                <a16:creationId xmlns:a16="http://schemas.microsoft.com/office/drawing/2014/main" id="{46CB56F9-7DC7-426B-8934-BCB3C2FAC0FC}"/>
              </a:ext>
            </a:extLst>
          </p:cNvPr>
          <p:cNvSpPr>
            <a:spLocks noGrp="1"/>
          </p:cNvSpPr>
          <p:nvPr>
            <p:ph idx="1"/>
          </p:nvPr>
        </p:nvSpPr>
        <p:spPr>
          <a:xfrm>
            <a:off x="206817" y="1787728"/>
            <a:ext cx="10686083" cy="1097516"/>
          </a:xfrm>
        </p:spPr>
        <p:txBody>
          <a:bodyPr rtlCol="0">
            <a:normAutofit/>
          </a:bodyPr>
          <a:lstStyle/>
          <a:p>
            <a:pPr marL="0" indent="0" algn="just" fontAlgn="auto">
              <a:spcAft>
                <a:spcPts val="0"/>
              </a:spcAft>
              <a:buFont typeface="Arial" panose="020B0604020202020204" pitchFamily="34" charset="0"/>
              <a:buNone/>
              <a:defRPr/>
            </a:pPr>
            <a:r>
              <a:rPr lang="it-IT" dirty="0">
                <a:latin typeface="Arial Rounded MT Bold" panose="020F0704030504030204" pitchFamily="34" charset="0"/>
              </a:rPr>
              <a:t>Il valore sociale e la funzione di solidarietà delle Organizzazioni di volontariato, sono riconosciuti nella Legge n° 266/1991. Tale legge ha delineato una normativa di principi generali cui bisogna attenersi. </a:t>
            </a:r>
          </a:p>
          <a:p>
            <a:pPr algn="just" fontAlgn="auto">
              <a:spcAft>
                <a:spcPts val="0"/>
              </a:spcAft>
              <a:defRPr/>
            </a:pPr>
            <a:endParaRPr lang="it-IT" dirty="0">
              <a:latin typeface="Arial Rounded MT Bold" panose="020F0704030504030204" pitchFamily="34" charset="0"/>
            </a:endParaRPr>
          </a:p>
        </p:txBody>
      </p:sp>
      <p:pic>
        <p:nvPicPr>
          <p:cNvPr id="9" name="Picture 8" descr="Risultati immagini per GMA napoli">
            <a:extLst>
              <a:ext uri="{FF2B5EF4-FFF2-40B4-BE49-F238E27FC236}">
                <a16:creationId xmlns:a16="http://schemas.microsoft.com/office/drawing/2014/main" id="{B4F294F1-0365-4AE8-8C8A-601BB3BB3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36769">
            <a:off x="667044" y="3333529"/>
            <a:ext cx="3406775" cy="25558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 name="Picture 10" descr="Risultati immagini per GMA napoli">
            <a:extLst>
              <a:ext uri="{FF2B5EF4-FFF2-40B4-BE49-F238E27FC236}">
                <a16:creationId xmlns:a16="http://schemas.microsoft.com/office/drawing/2014/main" id="{44C5A7F1-4DBC-4344-8891-9EF6E5EB1F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96933">
            <a:off x="7336188" y="3226065"/>
            <a:ext cx="4254500" cy="23955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8" name="Picture 6" descr="Risultati immagini per GMA napoli">
            <a:extLst>
              <a:ext uri="{FF2B5EF4-FFF2-40B4-BE49-F238E27FC236}">
                <a16:creationId xmlns:a16="http://schemas.microsoft.com/office/drawing/2014/main" id="{945A1986-2835-4C4A-9721-76C2A28961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827337">
            <a:off x="4630439" y="3584487"/>
            <a:ext cx="2570162" cy="2568575"/>
          </a:xfrm>
          <a:prstGeom prst="rect">
            <a:avLst/>
          </a:prstGeom>
          <a:solidFill>
            <a:srgbClr val="FFFFFF">
              <a:shade val="85000"/>
            </a:srgbClr>
          </a:solidFill>
          <a:ln w="190500" cap="sq">
            <a:solidFill>
              <a:srgbClr val="FFFFFF"/>
            </a:solidFill>
            <a:miter lim="800000"/>
          </a:ln>
          <a:effectLst>
            <a:outerShdw dist="127000" dir="12900000" sx="103000" sy="103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375011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DIRITTO</a:t>
            </a:r>
          </a:p>
        </p:txBody>
      </p:sp>
      <p:sp>
        <p:nvSpPr>
          <p:cNvPr id="4" name="Titolo 1">
            <a:extLst>
              <a:ext uri="{FF2B5EF4-FFF2-40B4-BE49-F238E27FC236}">
                <a16:creationId xmlns:a16="http://schemas.microsoft.com/office/drawing/2014/main" id="{DBDF8DE6-5829-4D0F-A3E0-CB255A784BE8}"/>
              </a:ext>
            </a:extLst>
          </p:cNvPr>
          <p:cNvSpPr>
            <a:spLocks noGrp="1"/>
          </p:cNvSpPr>
          <p:nvPr>
            <p:ph type="title"/>
          </p:nvPr>
        </p:nvSpPr>
        <p:spPr>
          <a:xfrm>
            <a:off x="164150" y="839754"/>
            <a:ext cx="11079238" cy="1270400"/>
          </a:xfrm>
        </p:spPr>
        <p:txBody>
          <a:bodyPr rtlCol="0">
            <a:normAutofit fontScale="90000"/>
          </a:bodyPr>
          <a:lstStyle/>
          <a:p>
            <a:pPr fontAlgn="auto">
              <a:lnSpc>
                <a:spcPct val="150000"/>
              </a:lnSpc>
              <a:spcAft>
                <a:spcPts val="0"/>
              </a:spcAft>
              <a:defRPr/>
            </a:pPr>
            <a:r>
              <a:rPr lang="it-IT" sz="2700" dirty="0">
                <a:solidFill>
                  <a:schemeClr val="tx1"/>
                </a:solidFill>
                <a:latin typeface="Arial Rounded MT Bold" panose="020F0704030504030204" pitchFamily="34" charset="0"/>
              </a:rPr>
              <a:t>MA </a:t>
            </a:r>
            <a:r>
              <a:rPr lang="it-IT" sz="2700" b="1" dirty="0">
                <a:solidFill>
                  <a:schemeClr val="tx1"/>
                </a:solidFill>
                <a:latin typeface="Arial Rounded MT Bold" panose="020F0704030504030204" pitchFamily="34" charset="0"/>
              </a:rPr>
              <a:t>CHI SONO I VOLONTARI ITALIANI</a:t>
            </a:r>
            <a:r>
              <a:rPr lang="it-IT" sz="2700" dirty="0">
                <a:solidFill>
                  <a:schemeClr val="tx1"/>
                </a:solidFill>
                <a:latin typeface="Arial Rounded MT Bold" panose="020F0704030504030204" pitchFamily="34" charset="0"/>
              </a:rPr>
              <a:t>? QUANTE PERSONE SI IMPEGNANO NEL MONDO DELLA COOPERAZIONE INTERNAZIONALE? </a:t>
            </a:r>
            <a:br>
              <a:rPr lang="it-IT" dirty="0">
                <a:solidFill>
                  <a:schemeClr val="tx1"/>
                </a:solidFill>
                <a:latin typeface="Arial Rounded MT Bold" panose="020F0704030504030204" pitchFamily="34" charset="0"/>
              </a:rPr>
            </a:br>
            <a:endParaRPr lang="it-IT" dirty="0">
              <a:solidFill>
                <a:schemeClr val="tx1"/>
              </a:solidFill>
              <a:latin typeface="Arial Rounded MT Bold" panose="020F0704030504030204" pitchFamily="34" charset="0"/>
            </a:endParaRPr>
          </a:p>
        </p:txBody>
      </p:sp>
      <p:pic>
        <p:nvPicPr>
          <p:cNvPr id="5" name="Picture 2" descr="Risultati immagini per GMA napoli">
            <a:extLst>
              <a:ext uri="{FF2B5EF4-FFF2-40B4-BE49-F238E27FC236}">
                <a16:creationId xmlns:a16="http://schemas.microsoft.com/office/drawing/2014/main" id="{769E8895-CB59-4316-9192-4A07EE344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827" y="2548264"/>
            <a:ext cx="2696958" cy="359594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 name="Picture 4" descr="Risultati immagini per cooperazione internazionale">
            <a:extLst>
              <a:ext uri="{FF2B5EF4-FFF2-40B4-BE49-F238E27FC236}">
                <a16:creationId xmlns:a16="http://schemas.microsoft.com/office/drawing/2014/main" id="{5C71F2F2-5326-461C-A31A-1667118B4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41531">
            <a:off x="4038208" y="2944676"/>
            <a:ext cx="3522663" cy="2043112"/>
          </a:xfrm>
          <a:prstGeom prst="rect">
            <a:avLst/>
          </a:prstGeom>
          <a:solidFill>
            <a:srgbClr val="FFFFFF">
              <a:shade val="85000"/>
            </a:srgbClr>
          </a:solidFill>
          <a:ln w="190500" cap="sq">
            <a:solidFill>
              <a:srgbClr val="FFFFFF"/>
            </a:solidFill>
            <a:miter lim="800000"/>
          </a:ln>
          <a:effectLst>
            <a:outerShdw dist="127000" dir="12900000" sx="103000" sy="103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7" name="Picture 6" descr="Risultati immagini per cooperazione internazionale">
            <a:extLst>
              <a:ext uri="{FF2B5EF4-FFF2-40B4-BE49-F238E27FC236}">
                <a16:creationId xmlns:a16="http://schemas.microsoft.com/office/drawing/2014/main" id="{6846C1EC-DDCD-4C6E-B25C-6BA876F244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528054">
            <a:off x="8626056" y="3184787"/>
            <a:ext cx="2743294" cy="274329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62155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32" presetClass="emph" presetSubtype="0" fill="hold" nodeType="clickEffect">
                                  <p:stCondLst>
                                    <p:cond delay="0"/>
                                  </p:stCondLst>
                                  <p:childTnLst>
                                    <p:animRot by="120000">
                                      <p:cBhvr>
                                        <p:cTn id="24" dur="100" fill="hold">
                                          <p:stCondLst>
                                            <p:cond delay="0"/>
                                          </p:stCondLst>
                                        </p:cTn>
                                        <p:tgtEl>
                                          <p:spTgt spid="5"/>
                                        </p:tgtEl>
                                        <p:attrNameLst>
                                          <p:attrName>r</p:attrName>
                                        </p:attrNameLst>
                                      </p:cBhvr>
                                    </p:animRot>
                                    <p:animRot by="-240000">
                                      <p:cBhvr>
                                        <p:cTn id="25" dur="200" fill="hold">
                                          <p:stCondLst>
                                            <p:cond delay="200"/>
                                          </p:stCondLst>
                                        </p:cTn>
                                        <p:tgtEl>
                                          <p:spTgt spid="5"/>
                                        </p:tgtEl>
                                        <p:attrNameLst>
                                          <p:attrName>r</p:attrName>
                                        </p:attrNameLst>
                                      </p:cBhvr>
                                    </p:animRot>
                                    <p:animRot by="240000">
                                      <p:cBhvr>
                                        <p:cTn id="26" dur="200" fill="hold">
                                          <p:stCondLst>
                                            <p:cond delay="400"/>
                                          </p:stCondLst>
                                        </p:cTn>
                                        <p:tgtEl>
                                          <p:spTgt spid="5"/>
                                        </p:tgtEl>
                                        <p:attrNameLst>
                                          <p:attrName>r</p:attrName>
                                        </p:attrNameLst>
                                      </p:cBhvr>
                                    </p:animRot>
                                    <p:animRot by="-240000">
                                      <p:cBhvr>
                                        <p:cTn id="27" dur="200" fill="hold">
                                          <p:stCondLst>
                                            <p:cond delay="600"/>
                                          </p:stCondLst>
                                        </p:cTn>
                                        <p:tgtEl>
                                          <p:spTgt spid="5"/>
                                        </p:tgtEl>
                                        <p:attrNameLst>
                                          <p:attrName>r</p:attrName>
                                        </p:attrNameLst>
                                      </p:cBhvr>
                                    </p:animRot>
                                    <p:animRot by="120000">
                                      <p:cBhvr>
                                        <p:cTn id="28" dur="200" fill="hold">
                                          <p:stCondLst>
                                            <p:cond delay="800"/>
                                          </p:stCondLst>
                                        </p:cTn>
                                        <p:tgtEl>
                                          <p:spTgt spid="5"/>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32" presetClass="emph" presetSubtype="0" fill="hold" nodeType="clickEffect">
                                  <p:stCondLst>
                                    <p:cond delay="0"/>
                                  </p:stCondLst>
                                  <p:childTnLst>
                                    <p:animRot by="120000">
                                      <p:cBhvr>
                                        <p:cTn id="32" dur="100" fill="hold">
                                          <p:stCondLst>
                                            <p:cond delay="0"/>
                                          </p:stCondLst>
                                        </p:cTn>
                                        <p:tgtEl>
                                          <p:spTgt spid="6"/>
                                        </p:tgtEl>
                                        <p:attrNameLst>
                                          <p:attrName>r</p:attrName>
                                        </p:attrNameLst>
                                      </p:cBhvr>
                                    </p:animRot>
                                    <p:animRot by="-240000">
                                      <p:cBhvr>
                                        <p:cTn id="33" dur="200" fill="hold">
                                          <p:stCondLst>
                                            <p:cond delay="200"/>
                                          </p:stCondLst>
                                        </p:cTn>
                                        <p:tgtEl>
                                          <p:spTgt spid="6"/>
                                        </p:tgtEl>
                                        <p:attrNameLst>
                                          <p:attrName>r</p:attrName>
                                        </p:attrNameLst>
                                      </p:cBhvr>
                                    </p:animRot>
                                    <p:animRot by="240000">
                                      <p:cBhvr>
                                        <p:cTn id="34" dur="200" fill="hold">
                                          <p:stCondLst>
                                            <p:cond delay="400"/>
                                          </p:stCondLst>
                                        </p:cTn>
                                        <p:tgtEl>
                                          <p:spTgt spid="6"/>
                                        </p:tgtEl>
                                        <p:attrNameLst>
                                          <p:attrName>r</p:attrName>
                                        </p:attrNameLst>
                                      </p:cBhvr>
                                    </p:animRot>
                                    <p:animRot by="-240000">
                                      <p:cBhvr>
                                        <p:cTn id="35" dur="200" fill="hold">
                                          <p:stCondLst>
                                            <p:cond delay="600"/>
                                          </p:stCondLst>
                                        </p:cTn>
                                        <p:tgtEl>
                                          <p:spTgt spid="6"/>
                                        </p:tgtEl>
                                        <p:attrNameLst>
                                          <p:attrName>r</p:attrName>
                                        </p:attrNameLst>
                                      </p:cBhvr>
                                    </p:animRot>
                                    <p:animRot by="120000">
                                      <p:cBhvr>
                                        <p:cTn id="36" dur="200" fill="hold">
                                          <p:stCondLst>
                                            <p:cond delay="800"/>
                                          </p:stCondLst>
                                        </p:cTn>
                                        <p:tgtEl>
                                          <p:spTgt spid="6"/>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32" presetClass="emph" presetSubtype="0" fill="hold" nodeType="clickEffect">
                                  <p:stCondLst>
                                    <p:cond delay="0"/>
                                  </p:stCondLst>
                                  <p:childTnLst>
                                    <p:animRot by="120000">
                                      <p:cBhvr>
                                        <p:cTn id="40" dur="100" fill="hold">
                                          <p:stCondLst>
                                            <p:cond delay="0"/>
                                          </p:stCondLst>
                                        </p:cTn>
                                        <p:tgtEl>
                                          <p:spTgt spid="7"/>
                                        </p:tgtEl>
                                        <p:attrNameLst>
                                          <p:attrName>r</p:attrName>
                                        </p:attrNameLst>
                                      </p:cBhvr>
                                    </p:animRot>
                                    <p:animRot by="-240000">
                                      <p:cBhvr>
                                        <p:cTn id="41" dur="200" fill="hold">
                                          <p:stCondLst>
                                            <p:cond delay="200"/>
                                          </p:stCondLst>
                                        </p:cTn>
                                        <p:tgtEl>
                                          <p:spTgt spid="7"/>
                                        </p:tgtEl>
                                        <p:attrNameLst>
                                          <p:attrName>r</p:attrName>
                                        </p:attrNameLst>
                                      </p:cBhvr>
                                    </p:animRot>
                                    <p:animRot by="240000">
                                      <p:cBhvr>
                                        <p:cTn id="42" dur="200" fill="hold">
                                          <p:stCondLst>
                                            <p:cond delay="400"/>
                                          </p:stCondLst>
                                        </p:cTn>
                                        <p:tgtEl>
                                          <p:spTgt spid="7"/>
                                        </p:tgtEl>
                                        <p:attrNameLst>
                                          <p:attrName>r</p:attrName>
                                        </p:attrNameLst>
                                      </p:cBhvr>
                                    </p:animRot>
                                    <p:animRot by="-240000">
                                      <p:cBhvr>
                                        <p:cTn id="43" dur="200" fill="hold">
                                          <p:stCondLst>
                                            <p:cond delay="600"/>
                                          </p:stCondLst>
                                        </p:cTn>
                                        <p:tgtEl>
                                          <p:spTgt spid="7"/>
                                        </p:tgtEl>
                                        <p:attrNameLst>
                                          <p:attrName>r</p:attrName>
                                        </p:attrNameLst>
                                      </p:cBhvr>
                                    </p:animRot>
                                    <p:animRot by="120000">
                                      <p:cBhvr>
                                        <p:cTn id="44"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DIRITTO</a:t>
            </a:r>
          </a:p>
        </p:txBody>
      </p:sp>
      <p:sp>
        <p:nvSpPr>
          <p:cNvPr id="4" name="Titolo 1">
            <a:extLst>
              <a:ext uri="{FF2B5EF4-FFF2-40B4-BE49-F238E27FC236}">
                <a16:creationId xmlns:a16="http://schemas.microsoft.com/office/drawing/2014/main" id="{1FCCCA86-7C2E-4967-A42B-3A1A6231A73A}"/>
              </a:ext>
            </a:extLst>
          </p:cNvPr>
          <p:cNvSpPr>
            <a:spLocks noGrp="1"/>
          </p:cNvSpPr>
          <p:nvPr>
            <p:ph type="title"/>
          </p:nvPr>
        </p:nvSpPr>
        <p:spPr>
          <a:xfrm>
            <a:off x="362339" y="1941998"/>
            <a:ext cx="4638869" cy="4300181"/>
          </a:xfrm>
        </p:spPr>
        <p:txBody>
          <a:bodyPr rtlCol="0">
            <a:normAutofit fontScale="90000"/>
          </a:bodyPr>
          <a:lstStyle/>
          <a:p>
            <a:pPr algn="just" fontAlgn="auto">
              <a:lnSpc>
                <a:spcPct val="150000"/>
              </a:lnSpc>
              <a:spcAft>
                <a:spcPts val="0"/>
              </a:spcAft>
              <a:defRPr/>
            </a:pPr>
            <a:r>
              <a:rPr lang="it-IT" sz="2000" dirty="0">
                <a:solidFill>
                  <a:schemeClr val="tx1"/>
                </a:solidFill>
                <a:latin typeface="Arial Rounded MT Bold" panose="020F0704030504030204" pitchFamily="34" charset="0"/>
              </a:rPr>
              <a:t>Secondo gli ultimi dati ISTAT, 9% della popolazione si dedica ad attività di volontariato per un totale di </a:t>
            </a:r>
            <a:r>
              <a:rPr lang="it-IT" sz="2000" dirty="0">
                <a:solidFill>
                  <a:srgbClr val="FFC000"/>
                </a:solidFill>
                <a:latin typeface="Arial Rounded MT Bold" panose="020F0704030504030204" pitchFamily="34" charset="0"/>
              </a:rPr>
              <a:t>5.500.000 persone.</a:t>
            </a:r>
            <a:r>
              <a:rPr lang="it-IT" sz="2000" dirty="0">
                <a:solidFill>
                  <a:schemeClr val="tx1"/>
                </a:solidFill>
                <a:latin typeface="Arial Rounded MT Bold" panose="020F0704030504030204" pitchFamily="34" charset="0"/>
              </a:rPr>
              <a:t> Un numero di cui andare orgogliosi,  ma ancora lontano dalle cifre registrate in altri paesi europei. Per esempio, dati provenienti dal Regno Unito confermano che circa il 27% della popolazione svolge attività di volontariato almeno una volta al mese.</a:t>
            </a:r>
            <a:br>
              <a:rPr lang="it-IT" sz="2000" dirty="0">
                <a:solidFill>
                  <a:schemeClr val="tx1"/>
                </a:solidFill>
                <a:latin typeface="Arial Rounded MT Bold" panose="020F0704030504030204" pitchFamily="34" charset="0"/>
              </a:rPr>
            </a:br>
            <a:endParaRPr lang="it-IT" sz="2000" dirty="0">
              <a:solidFill>
                <a:schemeClr val="tx1"/>
              </a:solidFill>
              <a:latin typeface="Arial Rounded MT Bold" panose="020F0704030504030204" pitchFamily="34" charset="0"/>
            </a:endParaRPr>
          </a:p>
        </p:txBody>
      </p:sp>
      <p:sp>
        <p:nvSpPr>
          <p:cNvPr id="2" name="Rettangolo 1">
            <a:extLst>
              <a:ext uri="{FF2B5EF4-FFF2-40B4-BE49-F238E27FC236}">
                <a16:creationId xmlns:a16="http://schemas.microsoft.com/office/drawing/2014/main" id="{1841EBFD-8593-4C71-928A-1510A3140359}"/>
              </a:ext>
            </a:extLst>
          </p:cNvPr>
          <p:cNvSpPr/>
          <p:nvPr/>
        </p:nvSpPr>
        <p:spPr>
          <a:xfrm>
            <a:off x="130139" y="931428"/>
            <a:ext cx="11446531" cy="523220"/>
          </a:xfrm>
          <a:prstGeom prst="rect">
            <a:avLst/>
          </a:prstGeom>
        </p:spPr>
        <p:txBody>
          <a:bodyPr wrap="none">
            <a:spAutoFit/>
          </a:bodyPr>
          <a:lstStyle/>
          <a:p>
            <a:r>
              <a:rPr lang="it-IT" sz="2800" dirty="0">
                <a:latin typeface="Arial Rounded MT Bold" panose="020F0704030504030204" pitchFamily="34" charset="0"/>
              </a:rPr>
              <a:t>IL NUMERO DEI VOLONTARI ITALIANI CONTINUA A CRESCERE. </a:t>
            </a:r>
          </a:p>
        </p:txBody>
      </p:sp>
      <p:pic>
        <p:nvPicPr>
          <p:cNvPr id="5" name="Immagine 4" descr="C:\Users\user\Desktop\1.jpg">
            <a:extLst>
              <a:ext uri="{FF2B5EF4-FFF2-40B4-BE49-F238E27FC236}">
                <a16:creationId xmlns:a16="http://schemas.microsoft.com/office/drawing/2014/main" id="{907445FA-4057-4E4A-920A-A2089C1345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2095" y="2256551"/>
            <a:ext cx="6124575" cy="3448050"/>
          </a:xfrm>
          <a:prstGeom prst="rect">
            <a:avLst/>
          </a:prstGeom>
          <a:ln>
            <a:noFill/>
          </a:ln>
          <a:effectLst>
            <a:outerShdw blurRad="584200" dist="342900" dir="2100000" algn="tl"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39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DIRITTO</a:t>
            </a:r>
          </a:p>
        </p:txBody>
      </p:sp>
      <p:pic>
        <p:nvPicPr>
          <p:cNvPr id="4" name="Immagine 5" descr="C:\Users\user\Desktop\2.jpg">
            <a:extLst>
              <a:ext uri="{FF2B5EF4-FFF2-40B4-BE49-F238E27FC236}">
                <a16:creationId xmlns:a16="http://schemas.microsoft.com/office/drawing/2014/main" id="{EE44F823-F7E1-40A7-ABA0-DDD50F7D9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9126" y="2389455"/>
            <a:ext cx="6250245" cy="3518800"/>
          </a:xfrm>
          <a:prstGeom prst="rect">
            <a:avLst/>
          </a:prstGeom>
          <a:ln>
            <a:noFill/>
          </a:ln>
          <a:effectLst>
            <a:outerShdw blurRad="584200" dist="342900" dir="2100000" algn="tl"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olo 1">
            <a:extLst>
              <a:ext uri="{FF2B5EF4-FFF2-40B4-BE49-F238E27FC236}">
                <a16:creationId xmlns:a16="http://schemas.microsoft.com/office/drawing/2014/main" id="{D66AAB28-CB9F-46A1-A115-FFA70CF148B1}"/>
              </a:ext>
            </a:extLst>
          </p:cNvPr>
          <p:cNvSpPr>
            <a:spLocks noGrp="1"/>
          </p:cNvSpPr>
          <p:nvPr>
            <p:ph type="title"/>
          </p:nvPr>
        </p:nvSpPr>
        <p:spPr>
          <a:xfrm>
            <a:off x="394361" y="2575153"/>
            <a:ext cx="4382912" cy="3333102"/>
          </a:xfrm>
        </p:spPr>
        <p:txBody>
          <a:bodyPr rtlCol="0">
            <a:noAutofit/>
          </a:bodyPr>
          <a:lstStyle/>
          <a:p>
            <a:pPr algn="just" fontAlgn="auto">
              <a:spcAft>
                <a:spcPts val="0"/>
              </a:spcAft>
              <a:defRPr/>
            </a:pPr>
            <a:r>
              <a:rPr lang="it-IT" sz="2000" dirty="0">
                <a:solidFill>
                  <a:schemeClr val="tx1"/>
                </a:solidFill>
                <a:latin typeface="Arial Rounded MT Bold" panose="020F0704030504030204" pitchFamily="34" charset="0"/>
              </a:rPr>
              <a:t>In Italia, infatti, sono </a:t>
            </a:r>
            <a:r>
              <a:rPr lang="it-IT" sz="2000" b="1" dirty="0">
                <a:solidFill>
                  <a:schemeClr val="tx1"/>
                </a:solidFill>
                <a:latin typeface="Arial Rounded MT Bold" panose="020F0704030504030204" pitchFamily="34" charset="0"/>
              </a:rPr>
              <a:t>soprattutto gli over 55</a:t>
            </a:r>
            <a:r>
              <a:rPr lang="it-IT" sz="2000" dirty="0">
                <a:solidFill>
                  <a:schemeClr val="tx1"/>
                </a:solidFill>
                <a:latin typeface="Arial Rounded MT Bold" panose="020F0704030504030204" pitchFamily="34" charset="0"/>
              </a:rPr>
              <a:t> ad offrire il loro tempo e la loro esperienza per le cause in cui credono. E i giovani? Purtroppo sono la categoria meno coinvolta, nonostante la quantità di servizi a loro disposizione per trovare un programma di volontariato che rispecchi le loro esigenze ed i loro interessi.</a:t>
            </a:r>
            <a:br>
              <a:rPr lang="it-IT" sz="2000" dirty="0">
                <a:solidFill>
                  <a:schemeClr val="tx1"/>
                </a:solidFill>
                <a:latin typeface="Arial Rounded MT Bold" panose="020F0704030504030204" pitchFamily="34" charset="0"/>
              </a:rPr>
            </a:br>
            <a:endParaRPr lang="it-IT" sz="2000" dirty="0">
              <a:solidFill>
                <a:schemeClr val="tx1"/>
              </a:solidFill>
              <a:latin typeface="Arial Rounded MT Bold" panose="020F0704030504030204" pitchFamily="34" charset="0"/>
            </a:endParaRPr>
          </a:p>
        </p:txBody>
      </p:sp>
      <p:sp>
        <p:nvSpPr>
          <p:cNvPr id="6" name="Titolo 1">
            <a:extLst>
              <a:ext uri="{FF2B5EF4-FFF2-40B4-BE49-F238E27FC236}">
                <a16:creationId xmlns:a16="http://schemas.microsoft.com/office/drawing/2014/main" id="{126937AE-0D61-4105-8692-FC3758B27081}"/>
              </a:ext>
            </a:extLst>
          </p:cNvPr>
          <p:cNvSpPr txBox="1">
            <a:spLocks/>
          </p:cNvSpPr>
          <p:nvPr/>
        </p:nvSpPr>
        <p:spPr>
          <a:xfrm>
            <a:off x="394361" y="713352"/>
            <a:ext cx="10276805" cy="974771"/>
          </a:xfrm>
          <a:prstGeom prst="rect">
            <a:avLst/>
          </a:prstGeom>
        </p:spPr>
        <p:txBody>
          <a:bodyPr vert="horz" lIns="91440" tIns="45720" rIns="91440" bIns="45720" rtlCol="0" anchor="t">
            <a:normAutofit fontScale="975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it-IT" sz="3100" dirty="0">
                <a:solidFill>
                  <a:schemeClr val="tx1"/>
                </a:solidFill>
                <a:latin typeface="Arial Rounded MT Bold" panose="020F0704030504030204" pitchFamily="34" charset="0"/>
              </a:rPr>
              <a:t>C’È CHI DICE CHE, ARRIVATA UNA CERTA ETÀ, NON È PIÙ POSSIBILE FARE VOLONTARIATO. </a:t>
            </a:r>
            <a:endParaRPr lang="it-IT" sz="2000" dirty="0">
              <a:solidFill>
                <a:srgbClr val="FFC000"/>
              </a:solidFill>
              <a:latin typeface="Arial Rounded MT Bold" panose="020F0704030504030204" pitchFamily="34" charset="0"/>
            </a:endParaRPr>
          </a:p>
        </p:txBody>
      </p:sp>
      <p:sp>
        <p:nvSpPr>
          <p:cNvPr id="2" name="Rettangolo 1">
            <a:extLst>
              <a:ext uri="{FF2B5EF4-FFF2-40B4-BE49-F238E27FC236}">
                <a16:creationId xmlns:a16="http://schemas.microsoft.com/office/drawing/2014/main" id="{5DF47730-7EA8-4157-B599-02B5684DA99B}"/>
              </a:ext>
            </a:extLst>
          </p:cNvPr>
          <p:cNvSpPr/>
          <p:nvPr/>
        </p:nvSpPr>
        <p:spPr>
          <a:xfrm>
            <a:off x="2686784" y="1578558"/>
            <a:ext cx="5487464" cy="569387"/>
          </a:xfrm>
          <a:prstGeom prst="rect">
            <a:avLst/>
          </a:prstGeom>
        </p:spPr>
        <p:txBody>
          <a:bodyPr wrap="none">
            <a:spAutoFit/>
          </a:bodyPr>
          <a:lstStyle/>
          <a:p>
            <a:r>
              <a:rPr lang="it-IT" sz="3100" dirty="0">
                <a:solidFill>
                  <a:srgbClr val="FFC000"/>
                </a:solidFill>
                <a:latin typeface="Arial Rounded MT Bold" panose="020F0704030504030204" pitchFamily="34" charset="0"/>
              </a:rPr>
              <a:t>NULLA DI PIÙ SBAGLIATO! </a:t>
            </a:r>
            <a:endParaRPr lang="it-IT" dirty="0"/>
          </a:p>
        </p:txBody>
      </p:sp>
    </p:spTree>
    <p:extLst>
      <p:ext uri="{BB962C8B-B14F-4D97-AF65-F5344CB8AC3E}">
        <p14:creationId xmlns:p14="http://schemas.microsoft.com/office/powerpoint/2010/main" val="29352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5"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4850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DIRITTO</a:t>
            </a:r>
          </a:p>
        </p:txBody>
      </p:sp>
      <p:pic>
        <p:nvPicPr>
          <p:cNvPr id="4" name="Immagine 10" descr="C:\Users\user\Desktop\3.jpg">
            <a:extLst>
              <a:ext uri="{FF2B5EF4-FFF2-40B4-BE49-F238E27FC236}">
                <a16:creationId xmlns:a16="http://schemas.microsoft.com/office/drawing/2014/main" id="{4F18DD21-33FF-421F-B8C0-CD1E3FE477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5429" y="2472612"/>
            <a:ext cx="7113152" cy="4004605"/>
          </a:xfrm>
          <a:prstGeom prst="rect">
            <a:avLst/>
          </a:prstGeom>
          <a:ln>
            <a:noFill/>
          </a:ln>
          <a:effectLst>
            <a:outerShdw blurRad="584200" dist="342900" dir="2100000" algn="tl"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olo 1">
            <a:extLst>
              <a:ext uri="{FF2B5EF4-FFF2-40B4-BE49-F238E27FC236}">
                <a16:creationId xmlns:a16="http://schemas.microsoft.com/office/drawing/2014/main" id="{7FBBA833-6895-4CA1-849A-BD20B07FF2DB}"/>
              </a:ext>
            </a:extLst>
          </p:cNvPr>
          <p:cNvSpPr>
            <a:spLocks noGrp="1"/>
          </p:cNvSpPr>
          <p:nvPr>
            <p:ph type="title"/>
          </p:nvPr>
        </p:nvSpPr>
        <p:spPr>
          <a:xfrm>
            <a:off x="276117" y="768220"/>
            <a:ext cx="9231777" cy="1704392"/>
          </a:xfrm>
        </p:spPr>
        <p:txBody>
          <a:bodyPr rtlCol="0">
            <a:normAutofit fontScale="90000"/>
          </a:bodyPr>
          <a:lstStyle/>
          <a:p>
            <a:pPr algn="just" fontAlgn="auto">
              <a:spcAft>
                <a:spcPts val="0"/>
              </a:spcAft>
              <a:defRPr/>
            </a:pPr>
            <a:r>
              <a:rPr lang="it-IT" sz="2200" dirty="0">
                <a:solidFill>
                  <a:schemeClr val="tx1"/>
                </a:solidFill>
                <a:latin typeface="Arial Rounded MT Bold" panose="020F0704030504030204" pitchFamily="34" charset="0"/>
              </a:rPr>
              <a:t>Tra tutti i volontari italiani, l’ISTAT registra solamente un </a:t>
            </a:r>
            <a:r>
              <a:rPr lang="it-IT" sz="2200" b="1" dirty="0">
                <a:solidFill>
                  <a:schemeClr val="tx1"/>
                </a:solidFill>
                <a:latin typeface="Arial Rounded MT Bold" panose="020F0704030504030204" pitchFamily="34" charset="0"/>
              </a:rPr>
              <a:t>1.9% coinvolto in attività di Solidarietà e Cooperazione Internazionale</a:t>
            </a:r>
            <a:r>
              <a:rPr lang="it-IT" sz="2200" dirty="0">
                <a:solidFill>
                  <a:schemeClr val="tx1"/>
                </a:solidFill>
                <a:latin typeface="Arial Rounded MT Bold" panose="020F0704030504030204" pitchFamily="34" charset="0"/>
              </a:rPr>
              <a:t>, per un totale di circa 100.000 persone. Possono sembrare pochi, ma bisogna considerare che, negli ultimi 15 anni è stato registrato </a:t>
            </a:r>
            <a:r>
              <a:rPr lang="it-IT" sz="2200" b="1" dirty="0">
                <a:solidFill>
                  <a:schemeClr val="tx1"/>
                </a:solidFill>
                <a:latin typeface="Arial Rounded MT Bold" panose="020F0704030504030204" pitchFamily="34" charset="0"/>
              </a:rPr>
              <a:t>un aumento del 35%</a:t>
            </a:r>
            <a:r>
              <a:rPr lang="it-IT" sz="2200" dirty="0">
                <a:solidFill>
                  <a:schemeClr val="tx1"/>
                </a:solidFill>
                <a:latin typeface="Arial Rounded MT Bold" panose="020F0704030504030204" pitchFamily="34" charset="0"/>
              </a:rPr>
              <a:t>!</a:t>
            </a:r>
            <a:br>
              <a:rPr lang="it-IT" sz="2200" dirty="0">
                <a:solidFill>
                  <a:schemeClr val="tx1"/>
                </a:solidFill>
                <a:latin typeface="Arial Rounded MT Bold" panose="020F0704030504030204" pitchFamily="34" charset="0"/>
              </a:rPr>
            </a:br>
            <a:endParaRPr lang="it-IT" sz="22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209218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a:extLst>
              <a:ext uri="{FF2B5EF4-FFF2-40B4-BE49-F238E27FC236}">
                <a16:creationId xmlns:a16="http://schemas.microsoft.com/office/drawing/2014/main" id="{956A2769-49D0-4893-BC2C-8C2F5D2FE0C7}"/>
              </a:ext>
            </a:extLst>
          </p:cNvPr>
          <p:cNvSpPr/>
          <p:nvPr/>
        </p:nvSpPr>
        <p:spPr>
          <a:xfrm>
            <a:off x="298579" y="3359019"/>
            <a:ext cx="7483152"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200" b="1" strike="noStrike" spc="-1" dirty="0">
                <a:uFill>
                  <a:solidFill>
                    <a:srgbClr val="FFFFFF"/>
                  </a:solidFill>
                </a:uFill>
                <a:latin typeface="Arial Rounded MT Bold" panose="020F0704030504030204" pitchFamily="34" charset="0"/>
                <a:ea typeface="DejaVu Sans"/>
              </a:rPr>
              <a:t>SPRECHI ALIMENTARI NEL MONDO</a:t>
            </a:r>
            <a:endParaRPr lang="it-IT" sz="1800" b="0" strike="noStrike" spc="-1" dirty="0">
              <a:uFill>
                <a:solidFill>
                  <a:srgbClr val="FFFFFF"/>
                </a:solidFill>
              </a:uFill>
              <a:latin typeface="Arial Rounded MT Bold" panose="020F0704030504030204" pitchFamily="34" charset="0"/>
            </a:endParaRPr>
          </a:p>
        </p:txBody>
      </p:sp>
      <p:sp>
        <p:nvSpPr>
          <p:cNvPr id="5" name="Titolo 1">
            <a:extLst>
              <a:ext uri="{FF2B5EF4-FFF2-40B4-BE49-F238E27FC236}">
                <a16:creationId xmlns:a16="http://schemas.microsoft.com/office/drawing/2014/main" id="{A8FF727A-EFA1-4255-8A61-87FB40374105}"/>
              </a:ext>
            </a:extLst>
          </p:cNvPr>
          <p:cNvSpPr txBox="1">
            <a:spLocks/>
          </p:cNvSpPr>
          <p:nvPr/>
        </p:nvSpPr>
        <p:spPr>
          <a:xfrm>
            <a:off x="1343608" y="211195"/>
            <a:ext cx="8444204" cy="60991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3400" dirty="0">
                <a:latin typeface="Arial Rounded MT Bold" panose="020F0704030504030204" pitchFamily="34" charset="0"/>
              </a:rPr>
              <a:t>Educazione alla cittadinanza globale </a:t>
            </a:r>
          </a:p>
        </p:txBody>
      </p:sp>
      <p:sp>
        <p:nvSpPr>
          <p:cNvPr id="6" name="CustomShape 1">
            <a:extLst>
              <a:ext uri="{FF2B5EF4-FFF2-40B4-BE49-F238E27FC236}">
                <a16:creationId xmlns:a16="http://schemas.microsoft.com/office/drawing/2014/main" id="{A4EF793E-A030-4611-836E-B3FFCE5FF02D}"/>
              </a:ext>
            </a:extLst>
          </p:cNvPr>
          <p:cNvSpPr/>
          <p:nvPr/>
        </p:nvSpPr>
        <p:spPr>
          <a:xfrm>
            <a:off x="298579" y="2749110"/>
            <a:ext cx="3582956"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600" b="1"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MATEMATICA</a:t>
            </a:r>
            <a:endParaRPr lang="it-IT" sz="2000" b="0"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p:txBody>
      </p:sp>
      <p:sp>
        <p:nvSpPr>
          <p:cNvPr id="7" name="CustomShape 1">
            <a:extLst>
              <a:ext uri="{FF2B5EF4-FFF2-40B4-BE49-F238E27FC236}">
                <a16:creationId xmlns:a16="http://schemas.microsoft.com/office/drawing/2014/main" id="{26DCC9DD-8B04-4C35-99F7-11F58AD5DB44}"/>
              </a:ext>
            </a:extLst>
          </p:cNvPr>
          <p:cNvSpPr/>
          <p:nvPr/>
        </p:nvSpPr>
        <p:spPr>
          <a:xfrm>
            <a:off x="298579" y="3942182"/>
            <a:ext cx="7483152"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200" b="1" strike="noStrike" spc="-1" dirty="0">
                <a:uFill>
                  <a:solidFill>
                    <a:srgbClr val="FFFFFF"/>
                  </a:solidFill>
                </a:uFill>
                <a:latin typeface="Arial Rounded MT Bold" panose="020F0704030504030204" pitchFamily="34" charset="0"/>
                <a:ea typeface="DejaVu Sans"/>
              </a:rPr>
              <a:t>DENUTRIZIONE</a:t>
            </a:r>
            <a:endParaRPr lang="it-IT" sz="1800" b="0" strike="noStrike" spc="-1" dirty="0">
              <a:uFill>
                <a:solidFill>
                  <a:srgbClr val="FFFFFF"/>
                </a:solidFill>
              </a:uFill>
              <a:latin typeface="Arial Rounded MT Bold" panose="020F0704030504030204" pitchFamily="34" charset="0"/>
            </a:endParaRPr>
          </a:p>
        </p:txBody>
      </p:sp>
    </p:spTree>
    <p:extLst>
      <p:ext uri="{BB962C8B-B14F-4D97-AF65-F5344CB8AC3E}">
        <p14:creationId xmlns:p14="http://schemas.microsoft.com/office/powerpoint/2010/main" val="104225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968343" cy="538223"/>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MATEMATICA</a:t>
            </a:r>
          </a:p>
        </p:txBody>
      </p:sp>
      <p:sp>
        <p:nvSpPr>
          <p:cNvPr id="4" name="CasellaDiTesto 3">
            <a:extLst>
              <a:ext uri="{FF2B5EF4-FFF2-40B4-BE49-F238E27FC236}">
                <a16:creationId xmlns:a16="http://schemas.microsoft.com/office/drawing/2014/main" id="{5E51F064-D1C6-4099-85FC-D69C3B17D7FE}"/>
              </a:ext>
            </a:extLst>
          </p:cNvPr>
          <p:cNvSpPr txBox="1"/>
          <p:nvPr/>
        </p:nvSpPr>
        <p:spPr>
          <a:xfrm>
            <a:off x="356118" y="1813174"/>
            <a:ext cx="7256106" cy="4524315"/>
          </a:xfrm>
          <a:prstGeom prst="rect">
            <a:avLst/>
          </a:prstGeom>
          <a:noFill/>
        </p:spPr>
        <p:txBody>
          <a:bodyPr wrap="square" rtlCol="0">
            <a:spAutoFit/>
          </a:bodyPr>
          <a:lstStyle/>
          <a:p>
            <a:pPr algn="just"/>
            <a:r>
              <a:rPr lang="it-IT" sz="1600" dirty="0">
                <a:latin typeface="Arial Rounded MT Bold" panose="020F0704030504030204" pitchFamily="34" charset="0"/>
              </a:rPr>
              <a:t>Ogni anno vengono sprecati </a:t>
            </a:r>
            <a:r>
              <a:rPr lang="it-IT" sz="1600" b="1" dirty="0">
                <a:solidFill>
                  <a:srgbClr val="FFC000"/>
                </a:solidFill>
                <a:latin typeface="Arial Rounded MT Bold" panose="020F0704030504030204" pitchFamily="34" charset="0"/>
              </a:rPr>
              <a:t>1,3 miliardi di tonnellate di cibo</a:t>
            </a:r>
            <a:r>
              <a:rPr lang="it-IT" sz="1600" dirty="0">
                <a:latin typeface="Arial Rounded MT Bold" panose="020F0704030504030204" pitchFamily="34" charset="0"/>
              </a:rPr>
              <a:t>, circa un terzo di tutto ciò che viene prodotto. La maggior parte è frutta e verdura, seguite da pesce, cereali, prodotti caseari e carne. In totale si potrebbe sfamare 4 volte la popolazione denutrita stimata. </a:t>
            </a:r>
          </a:p>
          <a:p>
            <a:pPr algn="just"/>
            <a:r>
              <a:rPr lang="it-IT" sz="1600" dirty="0">
                <a:latin typeface="Arial Rounded MT Bold" panose="020F0704030504030204" pitchFamily="34" charset="0"/>
              </a:rPr>
              <a:t>Quindi, </a:t>
            </a:r>
            <a:r>
              <a:rPr lang="it-IT" sz="1600" b="1" dirty="0">
                <a:solidFill>
                  <a:srgbClr val="FFC000"/>
                </a:solidFill>
                <a:latin typeface="Arial Rounded MT Bold" panose="020F0704030504030204" pitchFamily="34" charset="0"/>
              </a:rPr>
              <a:t>quasi un terzo della superficie agricola </a:t>
            </a:r>
            <a:r>
              <a:rPr lang="it-IT" sz="1600" dirty="0">
                <a:latin typeface="Arial Rounded MT Bold" panose="020F0704030504030204" pitchFamily="34" charset="0"/>
              </a:rPr>
              <a:t>disponibile viene utilizzata per coltivare o “allevare” alimenti che vengono successivamente sprecati. </a:t>
            </a:r>
          </a:p>
          <a:p>
            <a:pPr algn="just"/>
            <a:r>
              <a:rPr lang="it-IT" sz="1600" dirty="0">
                <a:latin typeface="Arial Rounded MT Bold" panose="020F0704030504030204" pitchFamily="34" charset="0"/>
              </a:rPr>
              <a:t>Un lusso che non ci si può più permettere. Il paradosso è che, al giorno d’oggi, di cibo ce n’è e pure tanto. </a:t>
            </a:r>
          </a:p>
          <a:p>
            <a:pPr algn="just"/>
            <a:r>
              <a:rPr lang="it-IT" sz="1600" dirty="0">
                <a:latin typeface="Arial Rounded MT Bold" panose="020F0704030504030204" pitchFamily="34" charset="0"/>
              </a:rPr>
              <a:t>Anzi, addirittura si produce più cibo di quello consumato tanto da parlare di </a:t>
            </a:r>
            <a:r>
              <a:rPr lang="it-IT" sz="1600" b="1" dirty="0">
                <a:solidFill>
                  <a:srgbClr val="FFC000"/>
                </a:solidFill>
                <a:latin typeface="Arial Rounded MT Bold" panose="020F0704030504030204" pitchFamily="34" charset="0"/>
              </a:rPr>
              <a:t>lotta allo spreco alimentare e alla perdita di cibo</a:t>
            </a:r>
            <a:r>
              <a:rPr lang="it-IT" sz="1600" dirty="0">
                <a:solidFill>
                  <a:srgbClr val="FFC000"/>
                </a:solidFill>
                <a:latin typeface="Arial Rounded MT Bold" panose="020F0704030504030204" pitchFamily="34" charset="0"/>
              </a:rPr>
              <a:t>.</a:t>
            </a:r>
          </a:p>
          <a:p>
            <a:pPr algn="just"/>
            <a:r>
              <a:rPr lang="it-IT" sz="1600" dirty="0">
                <a:latin typeface="Arial Rounded MT Bold" panose="020F0704030504030204" pitchFamily="34" charset="0"/>
              </a:rPr>
              <a:t>Parlando di perdita di cibo, ci si riferisce a tutto il cibo che viene danneggiato durante il trasporto, a causa di imballaggi poco sicuri o incidenti. </a:t>
            </a:r>
          </a:p>
          <a:p>
            <a:pPr algn="just"/>
            <a:r>
              <a:rPr lang="it-IT" sz="1600" dirty="0">
                <a:latin typeface="Arial Rounded MT Bold" panose="020F0704030504030204" pitchFamily="34" charset="0"/>
              </a:rPr>
              <a:t>Lo spreco invece può essere combattuto da ognuno di noi nel quotidiano, basti pensare a tutte le volte che ci sediamo a tavola e sprechiamo cibi e alimenti che possono essere conservati o riutilizzati in altri modi.</a:t>
            </a:r>
          </a:p>
        </p:txBody>
      </p:sp>
      <p:pic>
        <p:nvPicPr>
          <p:cNvPr id="5" name="Picture 2" descr="Risultati immagini per sprechi alimentari nel mondo">
            <a:extLst>
              <a:ext uri="{FF2B5EF4-FFF2-40B4-BE49-F238E27FC236}">
                <a16:creationId xmlns:a16="http://schemas.microsoft.com/office/drawing/2014/main" id="{B20ADD32-C640-46A7-8414-C6365B454D32}"/>
              </a:ext>
            </a:extLst>
          </p:cNvPr>
          <p:cNvPicPr>
            <a:picLocks noChangeAspect="1" noChangeArrowheads="1"/>
          </p:cNvPicPr>
          <p:nvPr/>
        </p:nvPicPr>
        <p:blipFill>
          <a:blip r:embed="rId3" cstate="print"/>
          <a:srcRect/>
          <a:stretch>
            <a:fillRect/>
          </a:stretch>
        </p:blipFill>
        <p:spPr bwMode="auto">
          <a:xfrm>
            <a:off x="8630816" y="917281"/>
            <a:ext cx="3058432" cy="2041503"/>
          </a:xfrm>
          <a:prstGeom prst="roundRect">
            <a:avLst>
              <a:gd name="adj" fmla="val 8594"/>
            </a:avLst>
          </a:prstGeom>
          <a:solidFill>
            <a:srgbClr val="FFFFFF">
              <a:shade val="85000"/>
            </a:srgbClr>
          </a:solidFill>
          <a:ln>
            <a:noFill/>
          </a:ln>
          <a:effectLst>
            <a:outerShdw blurRad="177800" dist="190500" dir="3300000" algn="ctr" rotWithShape="0">
              <a:srgbClr val="000000">
                <a:alpha val="76000"/>
              </a:srgbClr>
            </a:outerShdw>
            <a:reflection blurRad="12700" stA="0" endPos="28000" dist="5000" dir="5400000" sy="-100000" algn="bl" rotWithShape="0"/>
          </a:effectLst>
        </p:spPr>
      </p:pic>
      <p:sp>
        <p:nvSpPr>
          <p:cNvPr id="2" name="Rettangolo 1">
            <a:extLst>
              <a:ext uri="{FF2B5EF4-FFF2-40B4-BE49-F238E27FC236}">
                <a16:creationId xmlns:a16="http://schemas.microsoft.com/office/drawing/2014/main" id="{8A0F6BD3-D4AB-4E1E-AA76-C94E2978DB3A}"/>
              </a:ext>
            </a:extLst>
          </p:cNvPr>
          <p:cNvSpPr/>
          <p:nvPr/>
        </p:nvSpPr>
        <p:spPr>
          <a:xfrm>
            <a:off x="356118" y="806366"/>
            <a:ext cx="6530762" cy="523220"/>
          </a:xfrm>
          <a:prstGeom prst="rect">
            <a:avLst/>
          </a:prstGeom>
        </p:spPr>
        <p:txBody>
          <a:bodyPr wrap="none">
            <a:spAutoFit/>
          </a:bodyPr>
          <a:lstStyle/>
          <a:p>
            <a:r>
              <a:rPr lang="it-IT" sz="2800" dirty="0">
                <a:latin typeface="Arial Rounded MT Bold" panose="020F0704030504030204" pitchFamily="34" charset="0"/>
              </a:rPr>
              <a:t>SPRECHI ALIMENTARI NEL MONDO </a:t>
            </a:r>
          </a:p>
        </p:txBody>
      </p:sp>
      <p:pic>
        <p:nvPicPr>
          <p:cNvPr id="53252" name="Picture 4" descr="Risultati immagini per DATI SPRECHI ALIMENTARI">
            <a:extLst>
              <a:ext uri="{FF2B5EF4-FFF2-40B4-BE49-F238E27FC236}">
                <a16:creationId xmlns:a16="http://schemas.microsoft.com/office/drawing/2014/main" id="{780AC098-FF9D-4556-BC75-5CD66ECEF6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9052" y="3508310"/>
            <a:ext cx="3660196" cy="2432409"/>
          </a:xfrm>
          <a:prstGeom prst="roundRect">
            <a:avLst>
              <a:gd name="adj" fmla="val 8594"/>
            </a:avLst>
          </a:prstGeom>
          <a:solidFill>
            <a:srgbClr val="FFFFFF">
              <a:shade val="85000"/>
            </a:srgbClr>
          </a:solidFill>
          <a:ln>
            <a:noFill/>
          </a:ln>
          <a:effectLst>
            <a:outerShdw blurRad="177800" dist="190500" dir="3300000" algn="ctr" rotWithShape="0">
              <a:srgbClr val="000000">
                <a:alpha val="76000"/>
              </a:srgbClr>
            </a:outerShdw>
            <a:reflection blurRad="12700" stA="0" endPos="28000" dist="5000" dir="5400000" sy="-100000" algn="bl" rotWithShape="0"/>
          </a:effectLst>
          <a:extLst/>
        </p:spPr>
      </p:pic>
    </p:spTree>
    <p:extLst>
      <p:ext uri="{BB962C8B-B14F-4D97-AF65-F5344CB8AC3E}">
        <p14:creationId xmlns:p14="http://schemas.microsoft.com/office/powerpoint/2010/main" val="69420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repeatCount="2000" fill="hold" nodeType="click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MATEMATICA</a:t>
            </a:r>
          </a:p>
        </p:txBody>
      </p:sp>
      <p:sp>
        <p:nvSpPr>
          <p:cNvPr id="2" name="Rettangolo 1">
            <a:extLst>
              <a:ext uri="{FF2B5EF4-FFF2-40B4-BE49-F238E27FC236}">
                <a16:creationId xmlns:a16="http://schemas.microsoft.com/office/drawing/2014/main" id="{C113C39B-F211-40F6-851F-D94E0A06A91E}"/>
              </a:ext>
            </a:extLst>
          </p:cNvPr>
          <p:cNvSpPr/>
          <p:nvPr/>
        </p:nvSpPr>
        <p:spPr>
          <a:xfrm>
            <a:off x="282421" y="798468"/>
            <a:ext cx="7159973" cy="523220"/>
          </a:xfrm>
          <a:prstGeom prst="rect">
            <a:avLst/>
          </a:prstGeom>
        </p:spPr>
        <p:txBody>
          <a:bodyPr wrap="none">
            <a:spAutoFit/>
          </a:bodyPr>
          <a:lstStyle/>
          <a:p>
            <a:r>
              <a:rPr lang="it-IT" sz="2800" dirty="0">
                <a:latin typeface="Arial Rounded MT Bold" panose="020F0704030504030204" pitchFamily="34" charset="0"/>
              </a:rPr>
              <a:t>Ecco a voi alcuni dati aggiornati al 2013:</a:t>
            </a:r>
          </a:p>
        </p:txBody>
      </p:sp>
      <p:sp>
        <p:nvSpPr>
          <p:cNvPr id="5" name="Rettangolo 4">
            <a:extLst>
              <a:ext uri="{FF2B5EF4-FFF2-40B4-BE49-F238E27FC236}">
                <a16:creationId xmlns:a16="http://schemas.microsoft.com/office/drawing/2014/main" id="{4AB25986-578F-43A2-A3A4-C5DEFE7F3012}"/>
              </a:ext>
            </a:extLst>
          </p:cNvPr>
          <p:cNvSpPr/>
          <p:nvPr/>
        </p:nvSpPr>
        <p:spPr>
          <a:xfrm>
            <a:off x="271514" y="1581933"/>
            <a:ext cx="6348231" cy="1323439"/>
          </a:xfrm>
          <a:prstGeom prst="rect">
            <a:avLst/>
          </a:prstGeom>
        </p:spPr>
        <p:txBody>
          <a:bodyPr wrap="square">
            <a:spAutoFit/>
          </a:bodyPr>
          <a:lstStyle/>
          <a:p>
            <a:pPr algn="just"/>
            <a:r>
              <a:rPr lang="it-IT" sz="2000" b="1" dirty="0">
                <a:solidFill>
                  <a:srgbClr val="FFC000"/>
                </a:solidFill>
                <a:latin typeface="Arial Rounded MT Bold" panose="020F0704030504030204" pitchFamily="34" charset="0"/>
              </a:rPr>
              <a:t>Finlandia</a:t>
            </a:r>
            <a:r>
              <a:rPr lang="it-IT" sz="2000" dirty="0">
                <a:solidFill>
                  <a:srgbClr val="FFC000"/>
                </a:solidFill>
                <a:latin typeface="Arial Rounded MT Bold" panose="020F0704030504030204" pitchFamily="34" charset="0"/>
              </a:rPr>
              <a:t>. </a:t>
            </a:r>
            <a:r>
              <a:rPr lang="it-IT" sz="2000" dirty="0">
                <a:latin typeface="Arial Rounded MT Bold" panose="020F0704030504030204" pitchFamily="34" charset="0"/>
              </a:rPr>
              <a:t>In Finlandia si è registrata una media annuale di circa </a:t>
            </a:r>
            <a:r>
              <a:rPr lang="it-IT" sz="2000" b="1" dirty="0">
                <a:latin typeface="Arial Rounded MT Bold" panose="020F0704030504030204" pitchFamily="34" charset="0"/>
              </a:rPr>
              <a:t>550 kg di rifiuti alimentari a persona</a:t>
            </a:r>
            <a:r>
              <a:rPr lang="it-IT" sz="2000" dirty="0">
                <a:latin typeface="Arial Rounded MT Bold" panose="020F0704030504030204" pitchFamily="34" charset="0"/>
              </a:rPr>
              <a:t>. Il 50% dei rifiuti alimentari proviene da ristoranti e negozi al dettaglio.</a:t>
            </a:r>
          </a:p>
        </p:txBody>
      </p:sp>
      <p:sp>
        <p:nvSpPr>
          <p:cNvPr id="6" name="Rettangolo 5">
            <a:extLst>
              <a:ext uri="{FF2B5EF4-FFF2-40B4-BE49-F238E27FC236}">
                <a16:creationId xmlns:a16="http://schemas.microsoft.com/office/drawing/2014/main" id="{7341AE33-8DDA-456C-833A-314FFAE1E920}"/>
              </a:ext>
            </a:extLst>
          </p:cNvPr>
          <p:cNvSpPr/>
          <p:nvPr/>
        </p:nvSpPr>
        <p:spPr>
          <a:xfrm>
            <a:off x="209635" y="3044713"/>
            <a:ext cx="6268132" cy="1015663"/>
          </a:xfrm>
          <a:prstGeom prst="rect">
            <a:avLst/>
          </a:prstGeom>
        </p:spPr>
        <p:txBody>
          <a:bodyPr wrap="square">
            <a:spAutoFit/>
          </a:bodyPr>
          <a:lstStyle/>
          <a:p>
            <a:pPr algn="just"/>
            <a:r>
              <a:rPr lang="it-IT" sz="2000" dirty="0">
                <a:solidFill>
                  <a:srgbClr val="FFC000"/>
                </a:solidFill>
                <a:latin typeface="Arial Rounded MT Bold" panose="020F0704030504030204" pitchFamily="34" charset="0"/>
              </a:rPr>
              <a:t>Malesia. </a:t>
            </a:r>
            <a:r>
              <a:rPr lang="it-IT" sz="2000" dirty="0">
                <a:latin typeface="Arial Rounded MT Bold" panose="020F0704030504030204" pitchFamily="34" charset="0"/>
              </a:rPr>
              <a:t>Nelle aree urbane la produzione di rifiuti alimentari è molto elevata, pari a circa 560 kg/persona, rispetto alla Malesia rurale.</a:t>
            </a:r>
          </a:p>
        </p:txBody>
      </p:sp>
      <p:sp>
        <p:nvSpPr>
          <p:cNvPr id="9" name="Rettangolo 8">
            <a:extLst>
              <a:ext uri="{FF2B5EF4-FFF2-40B4-BE49-F238E27FC236}">
                <a16:creationId xmlns:a16="http://schemas.microsoft.com/office/drawing/2014/main" id="{09D76511-2214-4411-BA0D-8F6FB90F478D}"/>
              </a:ext>
            </a:extLst>
          </p:cNvPr>
          <p:cNvSpPr/>
          <p:nvPr/>
        </p:nvSpPr>
        <p:spPr>
          <a:xfrm>
            <a:off x="209635" y="5538491"/>
            <a:ext cx="11772730" cy="1200329"/>
          </a:xfrm>
          <a:prstGeom prst="rect">
            <a:avLst/>
          </a:prstGeom>
        </p:spPr>
        <p:txBody>
          <a:bodyPr wrap="square">
            <a:spAutoFit/>
          </a:bodyPr>
          <a:lstStyle/>
          <a:p>
            <a:r>
              <a:rPr lang="it-IT" b="1" dirty="0">
                <a:solidFill>
                  <a:srgbClr val="FFC000"/>
                </a:solidFill>
                <a:latin typeface="Arial Rounded MT Bold" panose="020F0704030504030204" pitchFamily="34" charset="0"/>
              </a:rPr>
              <a:t>Norvegia</a:t>
            </a:r>
            <a:r>
              <a:rPr lang="it-IT" dirty="0">
                <a:solidFill>
                  <a:srgbClr val="FFC000"/>
                </a:solidFill>
                <a:latin typeface="Arial Rounded MT Bold" panose="020F0704030504030204" pitchFamily="34" charset="0"/>
              </a:rPr>
              <a:t>. </a:t>
            </a:r>
            <a:r>
              <a:rPr lang="it-IT" dirty="0">
                <a:latin typeface="Arial Rounded MT Bold" panose="020F0704030504030204" pitchFamily="34" charset="0"/>
              </a:rPr>
              <a:t>Ogni norvegese scarta circa </a:t>
            </a:r>
            <a:r>
              <a:rPr lang="it-IT" b="1" dirty="0">
                <a:latin typeface="Arial Rounded MT Bold" panose="020F0704030504030204" pitchFamily="34" charset="0"/>
              </a:rPr>
              <a:t>630 kg </a:t>
            </a:r>
            <a:r>
              <a:rPr lang="it-IT" dirty="0">
                <a:latin typeface="Arial Rounded MT Bold" panose="020F0704030504030204" pitchFamily="34" charset="0"/>
              </a:rPr>
              <a:t>di prodotti alimentari ancora edibili in un anno. Soprattutto frutta, verdura e prodotti da forno, e questo sta creando una serie di problemi di natura economica e ambientale, nonché etica se si considera il fatto che la stragrande maggioranza dei prodotti ortofrutticoli viene importata.</a:t>
            </a:r>
          </a:p>
        </p:txBody>
      </p:sp>
      <p:pic>
        <p:nvPicPr>
          <p:cNvPr id="10" name="Picture 2" descr="Risultati immagini per sprechi alimentari nel mondo">
            <a:extLst>
              <a:ext uri="{FF2B5EF4-FFF2-40B4-BE49-F238E27FC236}">
                <a16:creationId xmlns:a16="http://schemas.microsoft.com/office/drawing/2014/main" id="{294C21DD-6965-4738-A6D2-E2B5E485EFD0}"/>
              </a:ext>
            </a:extLst>
          </p:cNvPr>
          <p:cNvPicPr>
            <a:picLocks noChangeAspect="1" noChangeArrowheads="1"/>
          </p:cNvPicPr>
          <p:nvPr/>
        </p:nvPicPr>
        <p:blipFill rotWithShape="1">
          <a:blip r:embed="rId3" cstate="print"/>
          <a:srcRect t="1425"/>
          <a:stretch/>
        </p:blipFill>
        <p:spPr bwMode="auto">
          <a:xfrm>
            <a:off x="6785242" y="1754155"/>
            <a:ext cx="5013945" cy="3435030"/>
          </a:xfrm>
          <a:prstGeom prst="roundRect">
            <a:avLst>
              <a:gd name="adj" fmla="val 8594"/>
            </a:avLst>
          </a:prstGeom>
          <a:solidFill>
            <a:srgbClr val="FFFFFF">
              <a:shade val="85000"/>
            </a:srgbClr>
          </a:solidFill>
          <a:ln>
            <a:noFill/>
          </a:ln>
          <a:effectLst>
            <a:outerShdw blurRad="177800" dist="190500" dir="3300000" algn="ctr" rotWithShape="0">
              <a:srgbClr val="000000">
                <a:alpha val="76000"/>
              </a:srgbClr>
            </a:outerShdw>
            <a:reflection blurRad="12700" stA="0" endPos="28000" dist="5000" dir="5400000" sy="-100000" algn="bl" rotWithShape="0"/>
          </a:effectLst>
        </p:spPr>
      </p:pic>
      <p:sp>
        <p:nvSpPr>
          <p:cNvPr id="11" name="Rettangolo 10">
            <a:extLst>
              <a:ext uri="{FF2B5EF4-FFF2-40B4-BE49-F238E27FC236}">
                <a16:creationId xmlns:a16="http://schemas.microsoft.com/office/drawing/2014/main" id="{9C700860-99EB-40BD-9E71-BF71E47580D6}"/>
              </a:ext>
            </a:extLst>
          </p:cNvPr>
          <p:cNvSpPr/>
          <p:nvPr/>
        </p:nvSpPr>
        <p:spPr>
          <a:xfrm>
            <a:off x="169585" y="4291602"/>
            <a:ext cx="6348231" cy="1015663"/>
          </a:xfrm>
          <a:prstGeom prst="rect">
            <a:avLst/>
          </a:prstGeom>
        </p:spPr>
        <p:txBody>
          <a:bodyPr wrap="square">
            <a:spAutoFit/>
          </a:bodyPr>
          <a:lstStyle/>
          <a:p>
            <a:pPr algn="just"/>
            <a:r>
              <a:rPr lang="it-IT" sz="2000" b="1" dirty="0">
                <a:solidFill>
                  <a:srgbClr val="FFC000"/>
                </a:solidFill>
                <a:latin typeface="Arial Rounded MT Bold" panose="020F0704030504030204" pitchFamily="34" charset="0"/>
              </a:rPr>
              <a:t>Germania. </a:t>
            </a:r>
            <a:r>
              <a:rPr lang="it-IT" sz="2000" dirty="0">
                <a:latin typeface="Arial Rounded MT Bold" panose="020F0704030504030204" pitchFamily="34" charset="0"/>
              </a:rPr>
              <a:t>Un cittadino Tedesco getta circa 575 kg di cibo annui,anche se la Germania si sta impegnando per ovviare allo spreco. </a:t>
            </a:r>
          </a:p>
        </p:txBody>
      </p:sp>
    </p:spTree>
    <p:extLst>
      <p:ext uri="{BB962C8B-B14F-4D97-AF65-F5344CB8AC3E}">
        <p14:creationId xmlns:p14="http://schemas.microsoft.com/office/powerpoint/2010/main" val="689622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ppt_x"/>
                                          </p:val>
                                        </p:tav>
                                        <p:tav tm="100000">
                                          <p:val>
                                            <p:strVal val="#ppt_x"/>
                                          </p:val>
                                        </p:tav>
                                      </p:tavLst>
                                    </p:anim>
                                    <p:anim calcmode="lin" valueType="num">
                                      <p:cBhvr additive="base">
                                        <p:cTn id="22"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100" fill="hold"/>
                                        <p:tgtEl>
                                          <p:spTgt spid="9"/>
                                        </p:tgtEl>
                                        <p:attrNameLst>
                                          <p:attrName>ppt_x</p:attrName>
                                        </p:attrNameLst>
                                      </p:cBhvr>
                                      <p:tavLst>
                                        <p:tav tm="0">
                                          <p:val>
                                            <p:strVal val="#ppt_x"/>
                                          </p:val>
                                        </p:tav>
                                        <p:tav tm="100000">
                                          <p:val>
                                            <p:strVal val="#ppt_x"/>
                                          </p:val>
                                        </p:tav>
                                      </p:tavLst>
                                    </p:anim>
                                    <p:anim calcmode="lin" valueType="num">
                                      <p:cBhvr additive="base">
                                        <p:cTn id="28" dur="11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968343" cy="538223"/>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MATEMATICA</a:t>
            </a:r>
          </a:p>
        </p:txBody>
      </p:sp>
      <p:sp>
        <p:nvSpPr>
          <p:cNvPr id="4" name="Rettangolo 3">
            <a:extLst>
              <a:ext uri="{FF2B5EF4-FFF2-40B4-BE49-F238E27FC236}">
                <a16:creationId xmlns:a16="http://schemas.microsoft.com/office/drawing/2014/main" id="{ECC5E780-FB2E-4686-8FE7-77903B760D99}"/>
              </a:ext>
            </a:extLst>
          </p:cNvPr>
          <p:cNvSpPr/>
          <p:nvPr/>
        </p:nvSpPr>
        <p:spPr>
          <a:xfrm>
            <a:off x="233266" y="1091682"/>
            <a:ext cx="5131836" cy="1200329"/>
          </a:xfrm>
          <a:prstGeom prst="rect">
            <a:avLst/>
          </a:prstGeom>
        </p:spPr>
        <p:txBody>
          <a:bodyPr wrap="square">
            <a:spAutoFit/>
          </a:bodyPr>
          <a:lstStyle/>
          <a:p>
            <a:pPr algn="just"/>
            <a:r>
              <a:rPr lang="it-IT" b="1" dirty="0">
                <a:solidFill>
                  <a:srgbClr val="FFC000"/>
                </a:solidFill>
                <a:latin typeface="Arial Rounded MT Bold" panose="020F0704030504030204" pitchFamily="34" charset="0"/>
              </a:rPr>
              <a:t>Canada</a:t>
            </a:r>
            <a:r>
              <a:rPr lang="it-IT" dirty="0">
                <a:solidFill>
                  <a:srgbClr val="FFC000"/>
                </a:solidFill>
                <a:latin typeface="Arial Rounded MT Bold" panose="020F0704030504030204" pitchFamily="34" charset="0"/>
              </a:rPr>
              <a:t>. </a:t>
            </a:r>
            <a:r>
              <a:rPr lang="it-IT" dirty="0">
                <a:latin typeface="Arial Rounded MT Bold" panose="020F0704030504030204" pitchFamily="34" charset="0"/>
              </a:rPr>
              <a:t>Il Canada è uno dei paesi più sviluppati al mondo, in media ogni canadesi spreca circa 640 chilogrammi di cibo, che inesorabilmente finiscono nelle discariche.</a:t>
            </a:r>
          </a:p>
        </p:txBody>
      </p:sp>
      <p:sp>
        <p:nvSpPr>
          <p:cNvPr id="5" name="Rettangolo 4">
            <a:extLst>
              <a:ext uri="{FF2B5EF4-FFF2-40B4-BE49-F238E27FC236}">
                <a16:creationId xmlns:a16="http://schemas.microsoft.com/office/drawing/2014/main" id="{1690CD61-3605-4994-959C-230CC692C402}"/>
              </a:ext>
            </a:extLst>
          </p:cNvPr>
          <p:cNvSpPr/>
          <p:nvPr/>
        </p:nvSpPr>
        <p:spPr>
          <a:xfrm>
            <a:off x="233265" y="2729609"/>
            <a:ext cx="5029200" cy="2308324"/>
          </a:xfrm>
          <a:prstGeom prst="rect">
            <a:avLst/>
          </a:prstGeom>
        </p:spPr>
        <p:txBody>
          <a:bodyPr wrap="square">
            <a:spAutoFit/>
          </a:bodyPr>
          <a:lstStyle/>
          <a:p>
            <a:pPr algn="just"/>
            <a:r>
              <a:rPr lang="it-IT" b="1" dirty="0">
                <a:solidFill>
                  <a:srgbClr val="FFC000"/>
                </a:solidFill>
                <a:latin typeface="Arial Rounded MT Bold" panose="020F0704030504030204" pitchFamily="34" charset="0"/>
              </a:rPr>
              <a:t>Stati Uniti</a:t>
            </a:r>
            <a:r>
              <a:rPr lang="it-IT" dirty="0">
                <a:solidFill>
                  <a:srgbClr val="FFC000"/>
                </a:solidFill>
                <a:latin typeface="Arial Rounded MT Bold" panose="020F0704030504030204" pitchFamily="34" charset="0"/>
              </a:rPr>
              <a:t>. </a:t>
            </a:r>
            <a:r>
              <a:rPr lang="it-IT" dirty="0">
                <a:latin typeface="Arial Rounded MT Bold" panose="020F0704030504030204" pitchFamily="34" charset="0"/>
              </a:rPr>
              <a:t>Gli Stati Uniti sono l'economia più sviluppata al mondo ma anche il leader mondiale dello spreco di cibo, infatti ogni anno ammontano a circa </a:t>
            </a:r>
            <a:r>
              <a:rPr lang="it-IT" b="1" dirty="0">
                <a:latin typeface="Arial Rounded MT Bold" panose="020F0704030504030204" pitchFamily="34" charset="0"/>
              </a:rPr>
              <a:t>760 chilogrammi</a:t>
            </a:r>
            <a:r>
              <a:rPr lang="it-IT" dirty="0">
                <a:latin typeface="Arial Rounded MT Bold" panose="020F0704030504030204" pitchFamily="34" charset="0"/>
              </a:rPr>
              <a:t> i rifiuti alimentari prodotti da ogni statunitense. Un dato su tutti: circa il 50% del cibo prodotto o importato negli Stati Uniti finisce nella spazzatura.</a:t>
            </a:r>
          </a:p>
        </p:txBody>
      </p:sp>
      <p:sp>
        <p:nvSpPr>
          <p:cNvPr id="6" name="Rettangolo 5">
            <a:extLst>
              <a:ext uri="{FF2B5EF4-FFF2-40B4-BE49-F238E27FC236}">
                <a16:creationId xmlns:a16="http://schemas.microsoft.com/office/drawing/2014/main" id="{3FD3B150-BCA4-498C-A0BA-1963505D23B5}"/>
              </a:ext>
            </a:extLst>
          </p:cNvPr>
          <p:cNvSpPr/>
          <p:nvPr/>
        </p:nvSpPr>
        <p:spPr>
          <a:xfrm>
            <a:off x="233265" y="5317029"/>
            <a:ext cx="5029200" cy="1200329"/>
          </a:xfrm>
          <a:prstGeom prst="rect">
            <a:avLst/>
          </a:prstGeom>
        </p:spPr>
        <p:txBody>
          <a:bodyPr wrap="square">
            <a:spAutoFit/>
          </a:bodyPr>
          <a:lstStyle/>
          <a:p>
            <a:pPr algn="just" fontAlgn="base"/>
            <a:r>
              <a:rPr lang="it-IT" b="1" dirty="0">
                <a:solidFill>
                  <a:srgbClr val="FFC000"/>
                </a:solidFill>
                <a:latin typeface="Arial Rounded MT Bold" panose="020F0704030504030204" pitchFamily="34" charset="0"/>
              </a:rPr>
              <a:t>Regno Unito. </a:t>
            </a:r>
            <a:r>
              <a:rPr lang="it-IT" dirty="0">
                <a:latin typeface="Arial Rounded MT Bold" panose="020F0704030504030204" pitchFamily="34" charset="0"/>
              </a:rPr>
              <a:t>Nella competizione tra chi spreca di più, il Regno Unito all'ottavo posto con una media di circa </a:t>
            </a:r>
            <a:r>
              <a:rPr lang="it-IT" b="1" dirty="0">
                <a:latin typeface="Arial Rounded MT Bold" panose="020F0704030504030204" pitchFamily="34" charset="0"/>
              </a:rPr>
              <a:t>565 chili di cibo a persona</a:t>
            </a:r>
            <a:r>
              <a:rPr lang="it-IT" dirty="0">
                <a:latin typeface="Arial Rounded MT Bold" panose="020F0704030504030204" pitchFamily="34" charset="0"/>
              </a:rPr>
              <a:t> ogni anno. </a:t>
            </a:r>
          </a:p>
        </p:txBody>
      </p:sp>
      <p:sp>
        <p:nvSpPr>
          <p:cNvPr id="7" name="Rettangolo 6">
            <a:extLst>
              <a:ext uri="{FF2B5EF4-FFF2-40B4-BE49-F238E27FC236}">
                <a16:creationId xmlns:a16="http://schemas.microsoft.com/office/drawing/2014/main" id="{C1060E25-92EA-4016-ABF6-A5F095BDD001}"/>
              </a:ext>
            </a:extLst>
          </p:cNvPr>
          <p:cNvSpPr/>
          <p:nvPr/>
        </p:nvSpPr>
        <p:spPr>
          <a:xfrm>
            <a:off x="5924939" y="1091682"/>
            <a:ext cx="5710335" cy="646331"/>
          </a:xfrm>
          <a:prstGeom prst="rect">
            <a:avLst/>
          </a:prstGeom>
        </p:spPr>
        <p:txBody>
          <a:bodyPr wrap="square">
            <a:spAutoFit/>
          </a:bodyPr>
          <a:lstStyle/>
          <a:p>
            <a:pPr algn="just"/>
            <a:r>
              <a:rPr lang="it-IT" b="1" dirty="0">
                <a:solidFill>
                  <a:srgbClr val="FFC000"/>
                </a:solidFill>
                <a:latin typeface="Arial Rounded MT Bold" panose="020F0704030504030204" pitchFamily="34" charset="0"/>
              </a:rPr>
              <a:t>Paesi Bassi</a:t>
            </a:r>
            <a:r>
              <a:rPr lang="it-IT" dirty="0">
                <a:solidFill>
                  <a:srgbClr val="FFC000"/>
                </a:solidFill>
                <a:latin typeface="Arial Rounded MT Bold" panose="020F0704030504030204" pitchFamily="34" charset="0"/>
              </a:rPr>
              <a:t>. </a:t>
            </a:r>
            <a:r>
              <a:rPr lang="it-IT" dirty="0">
                <a:latin typeface="Arial Rounded MT Bold" panose="020F0704030504030204" pitchFamily="34" charset="0"/>
              </a:rPr>
              <a:t>Circa </a:t>
            </a:r>
            <a:r>
              <a:rPr lang="it-IT" b="1" dirty="0">
                <a:latin typeface="Arial Rounded MT Bold" panose="020F0704030504030204" pitchFamily="34" charset="0"/>
              </a:rPr>
              <a:t>610 chili di cibo a persona</a:t>
            </a:r>
            <a:r>
              <a:rPr lang="it-IT" dirty="0">
                <a:latin typeface="Arial Rounded MT Bold" panose="020F0704030504030204" pitchFamily="34" charset="0"/>
              </a:rPr>
              <a:t> all'anno è quanto sprecano gli olandesi. </a:t>
            </a:r>
          </a:p>
        </p:txBody>
      </p:sp>
      <p:sp>
        <p:nvSpPr>
          <p:cNvPr id="8" name="Rettangolo 7">
            <a:extLst>
              <a:ext uri="{FF2B5EF4-FFF2-40B4-BE49-F238E27FC236}">
                <a16:creationId xmlns:a16="http://schemas.microsoft.com/office/drawing/2014/main" id="{45C87584-EDB2-40A6-B002-E78F5EB28341}"/>
              </a:ext>
            </a:extLst>
          </p:cNvPr>
          <p:cNvSpPr/>
          <p:nvPr/>
        </p:nvSpPr>
        <p:spPr>
          <a:xfrm>
            <a:off x="5924939" y="1968306"/>
            <a:ext cx="5906277" cy="646331"/>
          </a:xfrm>
          <a:prstGeom prst="rect">
            <a:avLst/>
          </a:prstGeom>
        </p:spPr>
        <p:txBody>
          <a:bodyPr wrap="square">
            <a:spAutoFit/>
          </a:bodyPr>
          <a:lstStyle/>
          <a:p>
            <a:r>
              <a:rPr lang="it-IT" b="1" dirty="0">
                <a:solidFill>
                  <a:srgbClr val="FFC000"/>
                </a:solidFill>
                <a:latin typeface="Arial Rounded MT Bold" panose="020F0704030504030204" pitchFamily="34" charset="0"/>
              </a:rPr>
              <a:t>Danimarca</a:t>
            </a:r>
            <a:r>
              <a:rPr lang="it-IT" dirty="0">
                <a:solidFill>
                  <a:srgbClr val="FFC000"/>
                </a:solidFill>
                <a:latin typeface="Arial Rounded MT Bold" panose="020F0704030504030204" pitchFamily="34" charset="0"/>
              </a:rPr>
              <a:t>. </a:t>
            </a:r>
            <a:r>
              <a:rPr lang="it-IT" dirty="0">
                <a:latin typeface="Arial Rounded MT Bold" panose="020F0704030504030204" pitchFamily="34" charset="0"/>
              </a:rPr>
              <a:t>Ogni danese spreca ogni anno una media di </a:t>
            </a:r>
            <a:r>
              <a:rPr lang="it-IT" b="1" dirty="0">
                <a:latin typeface="Arial Rounded MT Bold" panose="020F0704030504030204" pitchFamily="34" charset="0"/>
              </a:rPr>
              <a:t>660 kg di rifiuti</a:t>
            </a:r>
            <a:r>
              <a:rPr lang="it-IT" dirty="0">
                <a:latin typeface="Arial Rounded MT Bold" panose="020F0704030504030204" pitchFamily="34" charset="0"/>
              </a:rPr>
              <a:t> alimentari. </a:t>
            </a:r>
          </a:p>
        </p:txBody>
      </p:sp>
      <p:pic>
        <p:nvPicPr>
          <p:cNvPr id="9" name="Immagine 8">
            <a:extLst>
              <a:ext uri="{FF2B5EF4-FFF2-40B4-BE49-F238E27FC236}">
                <a16:creationId xmlns:a16="http://schemas.microsoft.com/office/drawing/2014/main" id="{FB58D639-2492-4A25-8448-EE3A7AF9E6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1373" y="2988625"/>
            <a:ext cx="6317465" cy="3337529"/>
          </a:xfrm>
          <a:prstGeom prst="roundRect">
            <a:avLst>
              <a:gd name="adj" fmla="val 8594"/>
            </a:avLst>
          </a:prstGeom>
          <a:solidFill>
            <a:srgbClr val="FFFFFF">
              <a:shade val="85000"/>
            </a:srgbClr>
          </a:solidFill>
          <a:ln>
            <a:noFill/>
          </a:ln>
          <a:effectLst>
            <a:outerShdw blurRad="177800" dist="190500" dir="3300000" algn="ctr" rotWithShape="0">
              <a:srgbClr val="000000">
                <a:alpha val="76000"/>
              </a:srgbClr>
            </a:outerShdw>
            <a:reflection blurRad="12700" stA="0" endPos="28000" dist="5000" dir="5400000" sy="-100000" algn="bl" rotWithShape="0"/>
          </a:effectLst>
        </p:spPr>
      </p:pic>
    </p:spTree>
    <p:extLst>
      <p:ext uri="{BB962C8B-B14F-4D97-AF65-F5344CB8AC3E}">
        <p14:creationId xmlns:p14="http://schemas.microsoft.com/office/powerpoint/2010/main" val="1115710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1000" fill="hold"/>
                                        <p:tgtEl>
                                          <p:spTgt spid="5"/>
                                        </p:tgtEl>
                                        <p:attrNameLst>
                                          <p:attrName>ppt_x</p:attrName>
                                        </p:attrNameLst>
                                      </p:cBhvr>
                                      <p:tavLst>
                                        <p:tav tm="0">
                                          <p:val>
                                            <p:strVal val="#ppt_x"/>
                                          </p:val>
                                        </p:tav>
                                        <p:tav tm="100000">
                                          <p:val>
                                            <p:strVal val="#ppt_x"/>
                                          </p:val>
                                        </p:tav>
                                      </p:tavLst>
                                    </p:anim>
                                    <p:anim calcmode="lin" valueType="num">
                                      <p:cBhvr additive="base">
                                        <p:cTn id="15"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ppt_x"/>
                                          </p:val>
                                        </p:tav>
                                        <p:tav tm="100000">
                                          <p:val>
                                            <p:strVal val="#ppt_x"/>
                                          </p:val>
                                        </p:tav>
                                      </p:tavLst>
                                    </p:anim>
                                    <p:anim calcmode="lin" valueType="num">
                                      <p:cBhvr additive="base">
                                        <p:cTn id="21"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1100" fill="hold"/>
                                        <p:tgtEl>
                                          <p:spTgt spid="7"/>
                                        </p:tgtEl>
                                        <p:attrNameLst>
                                          <p:attrName>ppt_x</p:attrName>
                                        </p:attrNameLst>
                                      </p:cBhvr>
                                      <p:tavLst>
                                        <p:tav tm="0">
                                          <p:val>
                                            <p:strVal val="#ppt_x"/>
                                          </p:val>
                                        </p:tav>
                                        <p:tav tm="100000">
                                          <p:val>
                                            <p:strVal val="#ppt_x"/>
                                          </p:val>
                                        </p:tav>
                                      </p:tavLst>
                                    </p:anim>
                                    <p:anim calcmode="lin" valueType="num">
                                      <p:cBhvr additive="base">
                                        <p:cTn id="27" dur="11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1100" fill="hold"/>
                                        <p:tgtEl>
                                          <p:spTgt spid="8"/>
                                        </p:tgtEl>
                                        <p:attrNameLst>
                                          <p:attrName>ppt_x</p:attrName>
                                        </p:attrNameLst>
                                      </p:cBhvr>
                                      <p:tavLst>
                                        <p:tav tm="0">
                                          <p:val>
                                            <p:strVal val="#ppt_x"/>
                                          </p:val>
                                        </p:tav>
                                        <p:tav tm="100000">
                                          <p:val>
                                            <p:strVal val="#ppt_x"/>
                                          </p:val>
                                        </p:tav>
                                      </p:tavLst>
                                    </p:anim>
                                    <p:anim calcmode="lin" valueType="num">
                                      <p:cBhvr additive="base">
                                        <p:cTn id="33" dur="11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MATEMATICA</a:t>
            </a:r>
          </a:p>
        </p:txBody>
      </p:sp>
      <p:sp>
        <p:nvSpPr>
          <p:cNvPr id="6" name="Rettangolo 5">
            <a:extLst>
              <a:ext uri="{FF2B5EF4-FFF2-40B4-BE49-F238E27FC236}">
                <a16:creationId xmlns:a16="http://schemas.microsoft.com/office/drawing/2014/main" id="{81C44CBC-062E-44AF-9F31-A2A65A3B8178}"/>
              </a:ext>
            </a:extLst>
          </p:cNvPr>
          <p:cNvSpPr/>
          <p:nvPr/>
        </p:nvSpPr>
        <p:spPr>
          <a:xfrm>
            <a:off x="398107" y="1843950"/>
            <a:ext cx="5097624" cy="2862322"/>
          </a:xfrm>
          <a:prstGeom prst="rect">
            <a:avLst/>
          </a:prstGeom>
        </p:spPr>
        <p:txBody>
          <a:bodyPr wrap="square">
            <a:spAutoFit/>
          </a:bodyPr>
          <a:lstStyle/>
          <a:p>
            <a:pPr algn="just"/>
            <a:r>
              <a:rPr lang="it-IT" sz="2000" dirty="0">
                <a:latin typeface="Arial Rounded MT Bold" panose="020F0704030504030204" pitchFamily="34" charset="0"/>
              </a:rPr>
              <a:t>Virtuosa, se messa a confronto con in primi dieci paesi che sprecano di più. Si calcola che ogni </a:t>
            </a:r>
            <a:r>
              <a:rPr lang="it-IT" sz="2000" dirty="0">
                <a:solidFill>
                  <a:srgbClr val="FFC000"/>
                </a:solidFill>
                <a:latin typeface="Arial Rounded MT Bold" panose="020F0704030504030204" pitchFamily="34" charset="0"/>
              </a:rPr>
              <a:t>italiano sprechi circa</a:t>
            </a:r>
            <a:r>
              <a:rPr lang="it-IT" sz="2000" b="1" dirty="0">
                <a:solidFill>
                  <a:srgbClr val="FFC000"/>
                </a:solidFill>
                <a:latin typeface="Arial Rounded MT Bold" panose="020F0704030504030204" pitchFamily="34" charset="0"/>
              </a:rPr>
              <a:t> 149 kg di cibo</a:t>
            </a:r>
            <a:r>
              <a:rPr lang="it-IT" sz="2000" dirty="0">
                <a:latin typeface="Arial Rounded MT Bold" panose="020F0704030504030204" pitchFamily="34" charset="0"/>
              </a:rPr>
              <a:t>. Ma la strada per la riduzione è ancora lunga e il dato, se messo a confronto con la Grecia (il Paese meno sprecone d'Europa) non è positivo, infatti i </a:t>
            </a:r>
            <a:r>
              <a:rPr lang="it-IT" sz="2000" dirty="0">
                <a:solidFill>
                  <a:srgbClr val="FFC000"/>
                </a:solidFill>
                <a:latin typeface="Arial Rounded MT Bold" panose="020F0704030504030204" pitchFamily="34" charset="0"/>
              </a:rPr>
              <a:t>greci ogni anno sprecano solo 44 kg di cibo.</a:t>
            </a:r>
          </a:p>
        </p:txBody>
      </p:sp>
      <p:pic>
        <p:nvPicPr>
          <p:cNvPr id="49154" name="Picture 2" descr="Risultati immagini per DATI 2013 SPRECHI ALIMENTARI italia">
            <a:extLst>
              <a:ext uri="{FF2B5EF4-FFF2-40B4-BE49-F238E27FC236}">
                <a16:creationId xmlns:a16="http://schemas.microsoft.com/office/drawing/2014/main" id="{32C617B2-1B39-47C1-9E81-4D34F9C8898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394" t="6905"/>
          <a:stretch/>
        </p:blipFill>
        <p:spPr bwMode="auto">
          <a:xfrm>
            <a:off x="5003362" y="985272"/>
            <a:ext cx="6509249" cy="4887453"/>
          </a:xfrm>
          <a:prstGeom prst="rect">
            <a:avLst/>
          </a:prstGeom>
          <a:solidFill>
            <a:srgbClr val="FFFFFF">
              <a:shade val="85000"/>
            </a:srgbClr>
          </a:solidFill>
          <a:ln w="190500" cap="rnd">
            <a:solidFill>
              <a:srgbClr val="FFFFFF"/>
            </a:solidFill>
          </a:ln>
          <a:effectLst>
            <a:outerShdw blurRad="36195" dist="203200" dir="3480000" algn="tl" rotWithShape="0">
              <a:srgbClr val="000000">
                <a:alpha val="32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
        <p:nvSpPr>
          <p:cNvPr id="2" name="Rettangolo 1">
            <a:extLst>
              <a:ext uri="{FF2B5EF4-FFF2-40B4-BE49-F238E27FC236}">
                <a16:creationId xmlns:a16="http://schemas.microsoft.com/office/drawing/2014/main" id="{58CCD61D-F94F-468C-B77B-FF7A32B6A36B}"/>
              </a:ext>
            </a:extLst>
          </p:cNvPr>
          <p:cNvSpPr/>
          <p:nvPr/>
        </p:nvSpPr>
        <p:spPr>
          <a:xfrm>
            <a:off x="1461576" y="867921"/>
            <a:ext cx="2970685" cy="646331"/>
          </a:xfrm>
          <a:prstGeom prst="rect">
            <a:avLst/>
          </a:prstGeom>
        </p:spPr>
        <p:txBody>
          <a:bodyPr wrap="none">
            <a:spAutoFit/>
          </a:bodyPr>
          <a:lstStyle/>
          <a:p>
            <a:pPr lvl="0" algn="just"/>
            <a:r>
              <a:rPr lang="it-IT" sz="3600" dirty="0">
                <a:solidFill>
                  <a:srgbClr val="FFC000"/>
                </a:solidFill>
                <a:latin typeface="Arial Rounded MT Bold" panose="020F0704030504030204" pitchFamily="34" charset="0"/>
              </a:rPr>
              <a:t>E  L’</a:t>
            </a:r>
            <a:r>
              <a:rPr lang="it-IT" sz="3600" b="1" dirty="0">
                <a:solidFill>
                  <a:srgbClr val="FFC000"/>
                </a:solidFill>
                <a:latin typeface="Arial Rounded MT Bold" panose="020F0704030504030204" pitchFamily="34" charset="0"/>
              </a:rPr>
              <a:t>ITALIA?</a:t>
            </a:r>
            <a:r>
              <a:rPr lang="it-IT" sz="3600" b="1" dirty="0">
                <a:solidFill>
                  <a:prstClr val="white"/>
                </a:solidFill>
                <a:latin typeface="Arial Rounded MT Bold" panose="020F0704030504030204" pitchFamily="34" charset="0"/>
              </a:rPr>
              <a:t> </a:t>
            </a:r>
          </a:p>
        </p:txBody>
      </p:sp>
    </p:spTree>
    <p:extLst>
      <p:ext uri="{BB962C8B-B14F-4D97-AF65-F5344CB8AC3E}">
        <p14:creationId xmlns:p14="http://schemas.microsoft.com/office/powerpoint/2010/main" val="52488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49154"/>
                                        </p:tgtEl>
                                        <p:attrNameLst>
                                          <p:attrName>style.visibility</p:attrName>
                                        </p:attrNameLst>
                                      </p:cBhvr>
                                      <p:to>
                                        <p:strVal val="visible"/>
                                      </p:to>
                                    </p:set>
                                    <p:anim calcmode="lin" valueType="num">
                                      <p:cBhvr additive="base">
                                        <p:cTn id="21" dur="500" fill="hold"/>
                                        <p:tgtEl>
                                          <p:spTgt spid="49154"/>
                                        </p:tgtEl>
                                        <p:attrNameLst>
                                          <p:attrName>ppt_x</p:attrName>
                                        </p:attrNameLst>
                                      </p:cBhvr>
                                      <p:tavLst>
                                        <p:tav tm="0">
                                          <p:val>
                                            <p:strVal val="1+#ppt_w/2"/>
                                          </p:val>
                                        </p:tav>
                                        <p:tav tm="100000">
                                          <p:val>
                                            <p:strVal val="#ppt_x"/>
                                          </p:val>
                                        </p:tav>
                                      </p:tavLst>
                                    </p:anim>
                                    <p:anim calcmode="lin" valueType="num">
                                      <p:cBhvr additive="base">
                                        <p:cTn id="22" dur="500" fill="hold"/>
                                        <p:tgtEl>
                                          <p:spTgt spid="491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968343" cy="538223"/>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MATEMATICA</a:t>
            </a:r>
          </a:p>
        </p:txBody>
      </p:sp>
      <p:sp>
        <p:nvSpPr>
          <p:cNvPr id="5" name="Titolo 1">
            <a:extLst>
              <a:ext uri="{FF2B5EF4-FFF2-40B4-BE49-F238E27FC236}">
                <a16:creationId xmlns:a16="http://schemas.microsoft.com/office/drawing/2014/main" id="{57EE6F30-ABDC-4B82-9012-747D217AC613}"/>
              </a:ext>
            </a:extLst>
          </p:cNvPr>
          <p:cNvSpPr>
            <a:spLocks noGrp="1"/>
          </p:cNvSpPr>
          <p:nvPr>
            <p:ph type="title"/>
          </p:nvPr>
        </p:nvSpPr>
        <p:spPr>
          <a:xfrm>
            <a:off x="1527110" y="1003611"/>
            <a:ext cx="3116424" cy="733067"/>
          </a:xfrm>
        </p:spPr>
        <p:txBody>
          <a:bodyPr>
            <a:noAutofit/>
          </a:bodyPr>
          <a:lstStyle/>
          <a:p>
            <a:r>
              <a:rPr lang="it-IT" dirty="0">
                <a:solidFill>
                  <a:schemeClr val="tx1"/>
                </a:solidFill>
                <a:latin typeface="Arial Rounded MT Bold" panose="020F0704030504030204" pitchFamily="34" charset="0"/>
              </a:rPr>
              <a:t>Denutrizione</a:t>
            </a:r>
          </a:p>
        </p:txBody>
      </p:sp>
      <p:sp>
        <p:nvSpPr>
          <p:cNvPr id="6" name="Segnaposto contenuto 4">
            <a:extLst>
              <a:ext uri="{FF2B5EF4-FFF2-40B4-BE49-F238E27FC236}">
                <a16:creationId xmlns:a16="http://schemas.microsoft.com/office/drawing/2014/main" id="{5FBC0D86-8CDF-42AA-A679-38FDBD3C969A}"/>
              </a:ext>
            </a:extLst>
          </p:cNvPr>
          <p:cNvSpPr>
            <a:spLocks noGrp="1"/>
          </p:cNvSpPr>
          <p:nvPr>
            <p:ph idx="1"/>
          </p:nvPr>
        </p:nvSpPr>
        <p:spPr>
          <a:xfrm>
            <a:off x="74645" y="1922148"/>
            <a:ext cx="6021354" cy="2345350"/>
          </a:xfrm>
        </p:spPr>
        <p:txBody>
          <a:bodyPr anchor="ctr">
            <a:normAutofit fontScale="85000" lnSpcReduction="10000"/>
          </a:bodyPr>
          <a:lstStyle/>
          <a:p>
            <a:pPr algn="just">
              <a:buNone/>
            </a:pPr>
            <a:r>
              <a:rPr lang="it-IT" sz="2400" dirty="0">
                <a:latin typeface="Arial Rounded MT Bold" panose="020F0704030504030204" pitchFamily="34" charset="0"/>
              </a:rPr>
              <a:t> 	Quando si parla di fame nel mondo ci si può riferire sia alla denutrizione, causata dalla mancanza del corretto apporto proteico ed energetico necessari all'organismo per l'utilizzazione dei fattori nutritivi contenuti negli alimenti assunti, sia alla malnutrizione, uno squilibrio nell'assunzione di nutrienti e altri fattori necessari per una vita sana.	</a:t>
            </a:r>
          </a:p>
        </p:txBody>
      </p:sp>
      <p:pic>
        <p:nvPicPr>
          <p:cNvPr id="8" name="Picture 4" descr="Risultati immagini per DATI denutrizione FAO">
            <a:extLst>
              <a:ext uri="{FF2B5EF4-FFF2-40B4-BE49-F238E27FC236}">
                <a16:creationId xmlns:a16="http://schemas.microsoft.com/office/drawing/2014/main" id="{61D71AAC-BDB7-4E1D-A78C-0549B032CE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431"/>
          <a:stretch/>
        </p:blipFill>
        <p:spPr bwMode="auto">
          <a:xfrm>
            <a:off x="6341707" y="625435"/>
            <a:ext cx="5101413" cy="4195255"/>
          </a:xfrm>
          <a:prstGeom prst="rect">
            <a:avLst/>
          </a:prstGeom>
          <a:noFill/>
          <a:extLst>
            <a:ext uri="{909E8E84-426E-40DD-AFC4-6F175D3DCCD1}">
              <a14:hiddenFill xmlns:a14="http://schemas.microsoft.com/office/drawing/2010/main">
                <a:solidFill>
                  <a:srgbClr val="FFFFFF"/>
                </a:solidFill>
              </a14:hiddenFill>
            </a:ext>
          </a:extLst>
        </p:spPr>
      </p:pic>
      <p:sp>
        <p:nvSpPr>
          <p:cNvPr id="10" name="Segnaposto contenuto 4">
            <a:extLst>
              <a:ext uri="{FF2B5EF4-FFF2-40B4-BE49-F238E27FC236}">
                <a16:creationId xmlns:a16="http://schemas.microsoft.com/office/drawing/2014/main" id="{AA19E395-034C-46A6-BC6B-E6DD8658FC0D}"/>
              </a:ext>
            </a:extLst>
          </p:cNvPr>
          <p:cNvSpPr txBox="1">
            <a:spLocks/>
          </p:cNvSpPr>
          <p:nvPr/>
        </p:nvSpPr>
        <p:spPr>
          <a:xfrm>
            <a:off x="74645" y="4907902"/>
            <a:ext cx="11564417" cy="1626904"/>
          </a:xfrm>
          <a:prstGeom prst="rect">
            <a:avLst/>
          </a:prstGeom>
        </p:spPr>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buFont typeface="Wingdings 3" charset="2"/>
              <a:buNone/>
            </a:pPr>
            <a:r>
              <a:rPr lang="it-IT" sz="2000" dirty="0">
                <a:latin typeface="Arial Rounded MT Bold" panose="020F0704030504030204" pitchFamily="34" charset="0"/>
              </a:rPr>
              <a:t>	Situazioni politiche e fenomeni naturali, dovuti ai cambiamenti climatici in atto, contribuiscono al fenomeno della malnutrizione che affligge oggi oltre </a:t>
            </a:r>
            <a:r>
              <a:rPr lang="it-IT" sz="2000" b="1" dirty="0">
                <a:solidFill>
                  <a:srgbClr val="FFC000"/>
                </a:solidFill>
                <a:latin typeface="Arial Rounded MT Bold" panose="020F0704030504030204" pitchFamily="34" charset="0"/>
              </a:rPr>
              <a:t>159</a:t>
            </a:r>
            <a:r>
              <a:rPr lang="it-IT" sz="2000" b="1" dirty="0">
                <a:latin typeface="Arial Rounded MT Bold" panose="020F0704030504030204" pitchFamily="34" charset="0"/>
              </a:rPr>
              <a:t> </a:t>
            </a:r>
            <a:r>
              <a:rPr lang="it-IT" sz="2000" dirty="0">
                <a:latin typeface="Arial Rounded MT Bold" panose="020F0704030504030204" pitchFamily="34" charset="0"/>
              </a:rPr>
              <a:t>milioni di bambini di età inferiore ai cinque anni, di cui </a:t>
            </a:r>
            <a:r>
              <a:rPr lang="it-IT" sz="2000" b="1" dirty="0">
                <a:solidFill>
                  <a:srgbClr val="FFC000"/>
                </a:solidFill>
                <a:latin typeface="Arial Rounded MT Bold" panose="020F0704030504030204" pitchFamily="34" charset="0"/>
              </a:rPr>
              <a:t>l’80% </a:t>
            </a:r>
            <a:r>
              <a:rPr lang="it-IT" sz="2000" dirty="0">
                <a:latin typeface="Arial Rounded MT Bold" panose="020F0704030504030204" pitchFamily="34" charset="0"/>
              </a:rPr>
              <a:t>si concentra nell’Africa </a:t>
            </a:r>
            <a:r>
              <a:rPr lang="it-IT" sz="2000" b="1" dirty="0">
                <a:solidFill>
                  <a:srgbClr val="FFC000"/>
                </a:solidFill>
                <a:latin typeface="Arial Rounded MT Bold" panose="020F0704030504030204" pitchFamily="34" charset="0"/>
              </a:rPr>
              <a:t>subsahariana</a:t>
            </a:r>
            <a:r>
              <a:rPr lang="it-IT" sz="2000" dirty="0">
                <a:latin typeface="Arial Rounded MT Bold" panose="020F0704030504030204" pitchFamily="34" charset="0"/>
              </a:rPr>
              <a:t> e in </a:t>
            </a:r>
            <a:r>
              <a:rPr lang="it-IT" sz="2000" b="1" dirty="0">
                <a:solidFill>
                  <a:srgbClr val="FFC000"/>
                </a:solidFill>
                <a:latin typeface="Arial Rounded MT Bold" panose="020F0704030504030204" pitchFamily="34" charset="0"/>
              </a:rPr>
              <a:t>Asia meridionale</a:t>
            </a:r>
            <a:r>
              <a:rPr lang="it-IT" sz="2000" b="1" dirty="0">
                <a:latin typeface="Arial Rounded MT Bold" panose="020F0704030504030204" pitchFamily="34" charset="0"/>
              </a:rPr>
              <a:t> </a:t>
            </a:r>
            <a:r>
              <a:rPr lang="it-IT" sz="2000" dirty="0">
                <a:latin typeface="Arial Rounded MT Bold" panose="020F0704030504030204" pitchFamily="34" charset="0"/>
              </a:rPr>
              <a:t>da come possiamo osservare da un rapporto della </a:t>
            </a:r>
            <a:r>
              <a:rPr lang="it-IT" sz="2000" b="1" dirty="0">
                <a:solidFill>
                  <a:srgbClr val="FFC000"/>
                </a:solidFill>
                <a:latin typeface="Arial Rounded MT Bold" panose="020F0704030504030204" pitchFamily="34" charset="0"/>
              </a:rPr>
              <a:t>FAO (Food and </a:t>
            </a:r>
            <a:r>
              <a:rPr lang="it-IT" sz="2000" b="1" dirty="0" err="1">
                <a:solidFill>
                  <a:srgbClr val="FFC000"/>
                </a:solidFill>
                <a:latin typeface="Arial Rounded MT Bold" panose="020F0704030504030204" pitchFamily="34" charset="0"/>
              </a:rPr>
              <a:t>Agricolure</a:t>
            </a:r>
            <a:r>
              <a:rPr lang="it-IT" sz="2000" b="1" dirty="0">
                <a:solidFill>
                  <a:srgbClr val="FFC000"/>
                </a:solidFill>
                <a:latin typeface="Arial Rounded MT Bold" panose="020F0704030504030204" pitchFamily="34" charset="0"/>
              </a:rPr>
              <a:t>)</a:t>
            </a:r>
            <a:r>
              <a:rPr lang="it-IT" sz="2000" dirty="0">
                <a:solidFill>
                  <a:srgbClr val="FFC000"/>
                </a:solidFill>
                <a:latin typeface="Arial Rounded MT Bold" panose="020F0704030504030204" pitchFamily="34" charset="0"/>
              </a:rPr>
              <a:t>.</a:t>
            </a:r>
            <a:endParaRPr lang="it-IT" sz="2000" b="1" dirty="0">
              <a:solidFill>
                <a:srgbClr val="FFC000"/>
              </a:solidFill>
              <a:latin typeface="Arial Rounded MT Bold" panose="020F0704030504030204" pitchFamily="34" charset="0"/>
              <a:cs typeface="Times New Roman" pitchFamily="18" charset="0"/>
            </a:endParaRPr>
          </a:p>
        </p:txBody>
      </p:sp>
    </p:spTree>
    <p:extLst>
      <p:ext uri="{BB962C8B-B14F-4D97-AF65-F5344CB8AC3E}">
        <p14:creationId xmlns:p14="http://schemas.microsoft.com/office/powerpoint/2010/main" val="66679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anim calcmode="lin" valueType="num">
                                      <p:cBhvr>
                                        <p:cTn id="13" dur="2000" fill="hold"/>
                                        <p:tgtEl>
                                          <p:spTgt spid="8"/>
                                        </p:tgtEl>
                                        <p:attrNameLst>
                                          <p:attrName>ppt_w</p:attrName>
                                        </p:attrNameLst>
                                      </p:cBhvr>
                                      <p:tavLst>
                                        <p:tav tm="0" fmla="#ppt_w*sin(2.5*pi*$)">
                                          <p:val>
                                            <p:fltVal val="0"/>
                                          </p:val>
                                        </p:tav>
                                        <p:tav tm="100000">
                                          <p:val>
                                            <p:fltVal val="1"/>
                                          </p:val>
                                        </p:tav>
                                      </p:tavLst>
                                    </p:anim>
                                    <p:anim calcmode="lin" valueType="num">
                                      <p:cBhvr>
                                        <p:cTn id="14"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MATEMATICA</a:t>
            </a:r>
          </a:p>
        </p:txBody>
      </p:sp>
      <p:pic>
        <p:nvPicPr>
          <p:cNvPr id="3" name="Picture 5">
            <a:extLst>
              <a:ext uri="{FF2B5EF4-FFF2-40B4-BE49-F238E27FC236}">
                <a16:creationId xmlns:a16="http://schemas.microsoft.com/office/drawing/2014/main" id="{DAD6BC44-3E84-4237-B26B-23A1CE476A7D}"/>
              </a:ext>
            </a:extLst>
          </p:cNvPr>
          <p:cNvPicPr>
            <a:picLocks noChangeAspect="1" noChangeArrowheads="1"/>
          </p:cNvPicPr>
          <p:nvPr/>
        </p:nvPicPr>
        <p:blipFill>
          <a:blip r:embed="rId3"/>
          <a:srcRect/>
          <a:stretch>
            <a:fillRect/>
          </a:stretch>
        </p:blipFill>
        <p:spPr bwMode="auto">
          <a:xfrm>
            <a:off x="1273476" y="744973"/>
            <a:ext cx="7562614" cy="5517344"/>
          </a:xfrm>
          <a:prstGeom prst="roundRect">
            <a:avLst>
              <a:gd name="adj" fmla="val 8594"/>
            </a:avLst>
          </a:prstGeom>
          <a:solidFill>
            <a:srgbClr val="FFFFFF">
              <a:shade val="85000"/>
            </a:srgbClr>
          </a:solidFill>
          <a:ln>
            <a:noFill/>
          </a:ln>
          <a:effectLst>
            <a:outerShdw blurRad="50800" dist="241300" dir="2700000" algn="ctr" rotWithShape="0">
              <a:srgbClr val="000000">
                <a:alpha val="43137"/>
              </a:srgbClr>
            </a:outerShdw>
          </a:effectLst>
        </p:spPr>
      </p:pic>
    </p:spTree>
    <p:extLst>
      <p:ext uri="{BB962C8B-B14F-4D97-AF65-F5344CB8AC3E}">
        <p14:creationId xmlns:p14="http://schemas.microsoft.com/office/powerpoint/2010/main" val="420650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FBF85479-2D0A-4006-920B-BA69CFBD52BA}"/>
              </a:ext>
            </a:extLst>
          </p:cNvPr>
          <p:cNvSpPr txBox="1">
            <a:spLocks/>
          </p:cNvSpPr>
          <p:nvPr/>
        </p:nvSpPr>
        <p:spPr>
          <a:xfrm>
            <a:off x="0" y="0"/>
            <a:ext cx="7968343" cy="538223"/>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MATEMATICA</a:t>
            </a:r>
          </a:p>
        </p:txBody>
      </p:sp>
      <p:sp>
        <p:nvSpPr>
          <p:cNvPr id="4" name="Segnaposto contenuto 5">
            <a:extLst>
              <a:ext uri="{FF2B5EF4-FFF2-40B4-BE49-F238E27FC236}">
                <a16:creationId xmlns:a16="http://schemas.microsoft.com/office/drawing/2014/main" id="{79CE75D8-1359-45FB-88FC-BA68E10ED5BD}"/>
              </a:ext>
            </a:extLst>
          </p:cNvPr>
          <p:cNvSpPr txBox="1">
            <a:spLocks/>
          </p:cNvSpPr>
          <p:nvPr/>
        </p:nvSpPr>
        <p:spPr>
          <a:xfrm>
            <a:off x="109127" y="1412700"/>
            <a:ext cx="7859216" cy="4484245"/>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3" charset="2"/>
              <a:buNone/>
            </a:pPr>
            <a:r>
              <a:rPr lang="it-IT" sz="2400" dirty="0">
                <a:effectLst>
                  <a:outerShdw blurRad="38100" dist="38100" dir="2700000" algn="tl">
                    <a:srgbClr val="000000">
                      <a:alpha val="43137"/>
                    </a:srgbClr>
                  </a:outerShdw>
                </a:effectLst>
                <a:latin typeface="Arial Rounded MT Bold" panose="020F0704030504030204" pitchFamily="34" charset="0"/>
              </a:rPr>
              <a:t>	</a:t>
            </a:r>
            <a:r>
              <a:rPr lang="it-IT" sz="2400" b="1" dirty="0">
                <a:effectLst>
                  <a:outerShdw blurRad="38100" dist="38100" dir="2700000" algn="tl">
                    <a:srgbClr val="000000">
                      <a:alpha val="43137"/>
                    </a:srgbClr>
                  </a:outerShdw>
                </a:effectLst>
                <a:latin typeface="Arial Rounded MT Bold" panose="020F0704030504030204" pitchFamily="34" charset="0"/>
                <a:cs typeface="Times New Roman" pitchFamily="18" charset="0"/>
              </a:rPr>
              <a:t>È possibile contrastare la fame nel mondo curando la nostra alimentazione, diminuendo, ad esempio, il consumo di carne e, bisognerebbe sfruttare gli Ettari Fantasma per una più adeguata agricoltura, così da rilanciare l’economia delle località remote. 	</a:t>
            </a:r>
          </a:p>
          <a:p>
            <a:pPr>
              <a:buFont typeface="Wingdings 3" charset="2"/>
              <a:buNone/>
            </a:pPr>
            <a:r>
              <a:rPr lang="it-IT" sz="2400" b="1" dirty="0">
                <a:effectLst>
                  <a:outerShdw blurRad="38100" dist="38100" dir="2700000" algn="tl">
                    <a:srgbClr val="000000">
                      <a:alpha val="43137"/>
                    </a:srgbClr>
                  </a:outerShdw>
                </a:effectLst>
                <a:latin typeface="Arial Rounded MT Bold" panose="020F0704030504030204" pitchFamily="34" charset="0"/>
                <a:cs typeface="Times New Roman" pitchFamily="18" charset="0"/>
              </a:rPr>
              <a:t>	Ci sono stati grandi miglioramenti da parte di alcuni paesi, questo grazie alle tantissime associazioni come GMA Napoli che si sono impegnate duramente affinché si abbassi la media dei paesi denutriti.</a:t>
            </a:r>
          </a:p>
        </p:txBody>
      </p:sp>
      <p:pic>
        <p:nvPicPr>
          <p:cNvPr id="5" name="Picture 6" descr="Risultati immagini per GMA napoli">
            <a:extLst>
              <a:ext uri="{FF2B5EF4-FFF2-40B4-BE49-F238E27FC236}">
                <a16:creationId xmlns:a16="http://schemas.microsoft.com/office/drawing/2014/main" id="{CCE0A0EC-E459-4F63-8D2D-4A4FA8BE17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40754">
            <a:off x="8408160" y="1620799"/>
            <a:ext cx="3203126" cy="32011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187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a:extLst>
              <a:ext uri="{FF2B5EF4-FFF2-40B4-BE49-F238E27FC236}">
                <a16:creationId xmlns:a16="http://schemas.microsoft.com/office/drawing/2014/main" id="{956A2769-49D0-4893-BC2C-8C2F5D2FE0C7}"/>
              </a:ext>
            </a:extLst>
          </p:cNvPr>
          <p:cNvSpPr/>
          <p:nvPr/>
        </p:nvSpPr>
        <p:spPr>
          <a:xfrm>
            <a:off x="298579" y="3429000"/>
            <a:ext cx="8145626" cy="1031031"/>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200" b="1" strike="noStrike" spc="-1" dirty="0">
                <a:uFill>
                  <a:solidFill>
                    <a:srgbClr val="FFFFFF"/>
                  </a:solidFill>
                </a:uFill>
                <a:latin typeface="Arial Rounded MT Bold" panose="020F0704030504030204" pitchFamily="34" charset="0"/>
                <a:ea typeface="DejaVu Sans"/>
              </a:rPr>
              <a:t>IL NUOVO SISTEMA INTERNAZIONALE DI MISURA</a:t>
            </a:r>
            <a:endParaRPr lang="it-IT" sz="1800" b="0" strike="noStrike" spc="-1" dirty="0">
              <a:uFill>
                <a:solidFill>
                  <a:srgbClr val="FFFFFF"/>
                </a:solidFill>
              </a:uFill>
              <a:latin typeface="Arial Rounded MT Bold" panose="020F0704030504030204" pitchFamily="34" charset="0"/>
            </a:endParaRPr>
          </a:p>
        </p:txBody>
      </p:sp>
      <p:sp>
        <p:nvSpPr>
          <p:cNvPr id="5" name="Titolo 1">
            <a:extLst>
              <a:ext uri="{FF2B5EF4-FFF2-40B4-BE49-F238E27FC236}">
                <a16:creationId xmlns:a16="http://schemas.microsoft.com/office/drawing/2014/main" id="{A8FF727A-EFA1-4255-8A61-87FB40374105}"/>
              </a:ext>
            </a:extLst>
          </p:cNvPr>
          <p:cNvSpPr txBox="1">
            <a:spLocks/>
          </p:cNvSpPr>
          <p:nvPr/>
        </p:nvSpPr>
        <p:spPr>
          <a:xfrm>
            <a:off x="1343608" y="211195"/>
            <a:ext cx="8444204" cy="60991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3400" dirty="0">
                <a:latin typeface="Arial Rounded MT Bold" panose="020F0704030504030204" pitchFamily="34" charset="0"/>
              </a:rPr>
              <a:t>Educazione alla cittadinanza globale </a:t>
            </a:r>
          </a:p>
        </p:txBody>
      </p:sp>
      <p:sp>
        <p:nvSpPr>
          <p:cNvPr id="6" name="CustomShape 1">
            <a:extLst>
              <a:ext uri="{FF2B5EF4-FFF2-40B4-BE49-F238E27FC236}">
                <a16:creationId xmlns:a16="http://schemas.microsoft.com/office/drawing/2014/main" id="{A4EF793E-A030-4611-836E-B3FFCE5FF02D}"/>
              </a:ext>
            </a:extLst>
          </p:cNvPr>
          <p:cNvSpPr/>
          <p:nvPr/>
        </p:nvSpPr>
        <p:spPr>
          <a:xfrm>
            <a:off x="298579" y="2749110"/>
            <a:ext cx="3582956"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600" b="1"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FISICA</a:t>
            </a:r>
            <a:endParaRPr lang="it-IT" sz="2000" b="0"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p:txBody>
      </p:sp>
    </p:spTree>
    <p:extLst>
      <p:ext uri="{BB962C8B-B14F-4D97-AF65-F5344CB8AC3E}">
        <p14:creationId xmlns:p14="http://schemas.microsoft.com/office/powerpoint/2010/main" val="413099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FISICA</a:t>
            </a:r>
          </a:p>
        </p:txBody>
      </p:sp>
      <p:sp>
        <p:nvSpPr>
          <p:cNvPr id="3" name="CasellaDiTesto 2">
            <a:extLst>
              <a:ext uri="{FF2B5EF4-FFF2-40B4-BE49-F238E27FC236}">
                <a16:creationId xmlns:a16="http://schemas.microsoft.com/office/drawing/2014/main" id="{2B1F6C68-6A12-4FFB-ABE6-F6CE594B9C0E}"/>
              </a:ext>
            </a:extLst>
          </p:cNvPr>
          <p:cNvSpPr txBox="1"/>
          <p:nvPr/>
        </p:nvSpPr>
        <p:spPr>
          <a:xfrm>
            <a:off x="326572" y="858416"/>
            <a:ext cx="7920404" cy="5909310"/>
          </a:xfrm>
          <a:prstGeom prst="rect">
            <a:avLst/>
          </a:prstGeom>
          <a:noFill/>
        </p:spPr>
        <p:txBody>
          <a:bodyPr wrap="square" rtlCol="0">
            <a:spAutoFit/>
          </a:bodyPr>
          <a:lstStyle/>
          <a:p>
            <a:pPr algn="just"/>
            <a:r>
              <a:rPr lang="it-IT" dirty="0">
                <a:latin typeface="Arial Rounded MT Bold" panose="020F0704030504030204" pitchFamily="34" charset="0"/>
              </a:rPr>
              <a:t>Il </a:t>
            </a:r>
            <a:r>
              <a:rPr lang="it-IT" dirty="0">
                <a:solidFill>
                  <a:srgbClr val="FFC000"/>
                </a:solidFill>
                <a:latin typeface="Arial Rounded MT Bold" panose="020F0704030504030204" pitchFamily="34" charset="0"/>
              </a:rPr>
              <a:t>SI</a:t>
            </a:r>
            <a:r>
              <a:rPr lang="it-IT" dirty="0">
                <a:latin typeface="Arial Rounded MT Bold" panose="020F0704030504030204" pitchFamily="34" charset="0"/>
              </a:rPr>
              <a:t> è l’evoluzione del sistema metrico decimale dei paesi e delle misure inventato dai francesi durante la Rivoluzione. Gli ideali di giustizia e di uguaglianza che premevano la società si concretizzano nella creazione di un sistema di unità di misura che fosse valido </a:t>
            </a:r>
            <a:r>
              <a:rPr lang="it-IT" u="sng" dirty="0">
                <a:latin typeface="Arial Rounded MT Bold" panose="020F0704030504030204" pitchFamily="34" charset="0"/>
              </a:rPr>
              <a:t>“per tutti i popoli e per tutti i tempi”</a:t>
            </a:r>
            <a:r>
              <a:rPr lang="it-IT" dirty="0">
                <a:latin typeface="Arial Rounded MT Bold" panose="020F0704030504030204" pitchFamily="34" charset="0"/>
              </a:rPr>
              <a:t>, cioè basato su definizioni universali.                                                                                         </a:t>
            </a:r>
          </a:p>
          <a:p>
            <a:pPr algn="just"/>
            <a:endParaRPr lang="it-IT" b="1" dirty="0">
              <a:latin typeface="Arial Rounded MT Bold" panose="020F0704030504030204" pitchFamily="34" charset="0"/>
            </a:endParaRPr>
          </a:p>
          <a:p>
            <a:pPr algn="just"/>
            <a:r>
              <a:rPr lang="it-IT" b="1" dirty="0">
                <a:solidFill>
                  <a:srgbClr val="FFC000"/>
                </a:solidFill>
                <a:latin typeface="Arial Rounded MT Bold" panose="020F0704030504030204" pitchFamily="34" charset="0"/>
              </a:rPr>
              <a:t>Quali sono le grandezze che fanno parte del SI?</a:t>
            </a:r>
          </a:p>
          <a:p>
            <a:pPr algn="just"/>
            <a:r>
              <a:rPr lang="it-IT" dirty="0">
                <a:latin typeface="Arial Rounded MT Bold" panose="020F0704030504030204" pitchFamily="34" charset="0"/>
              </a:rPr>
              <a:t>Oggi il SI si basa su sette “grandezze di base”,ognuna con la propria unità di misura:</a:t>
            </a:r>
          </a:p>
          <a:p>
            <a:pPr marL="342900" indent="-342900" algn="just">
              <a:buFont typeface="+mj-lt"/>
              <a:buAutoNum type="arabicPeriod"/>
            </a:pPr>
            <a:r>
              <a:rPr lang="it-IT" dirty="0">
                <a:latin typeface="Arial Rounded MT Bold" panose="020F0704030504030204" pitchFamily="34" charset="0"/>
              </a:rPr>
              <a:t>Il </a:t>
            </a:r>
            <a:r>
              <a:rPr lang="it-IT" b="1" dirty="0">
                <a:latin typeface="Arial Rounded MT Bold" panose="020F0704030504030204" pitchFamily="34" charset="0"/>
              </a:rPr>
              <a:t>tempo</a:t>
            </a:r>
            <a:endParaRPr lang="it-IT" dirty="0">
              <a:latin typeface="Arial Rounded MT Bold" panose="020F0704030504030204" pitchFamily="34" charset="0"/>
            </a:endParaRPr>
          </a:p>
          <a:p>
            <a:pPr marL="342900" indent="-342900" algn="just">
              <a:buFont typeface="+mj-lt"/>
              <a:buAutoNum type="arabicPeriod"/>
            </a:pPr>
            <a:r>
              <a:rPr lang="it-IT" dirty="0">
                <a:latin typeface="Arial Rounded MT Bold" panose="020F0704030504030204" pitchFamily="34" charset="0"/>
              </a:rPr>
              <a:t>la </a:t>
            </a:r>
            <a:r>
              <a:rPr lang="it-IT" b="1" dirty="0">
                <a:latin typeface="Arial Rounded MT Bold" panose="020F0704030504030204" pitchFamily="34" charset="0"/>
              </a:rPr>
              <a:t>lunghezza</a:t>
            </a:r>
            <a:endParaRPr lang="it-IT" dirty="0">
              <a:latin typeface="Arial Rounded MT Bold" panose="020F0704030504030204" pitchFamily="34" charset="0"/>
            </a:endParaRPr>
          </a:p>
          <a:p>
            <a:pPr marL="342900" indent="-342900" algn="just">
              <a:buFont typeface="+mj-lt"/>
              <a:buAutoNum type="arabicPeriod"/>
            </a:pPr>
            <a:r>
              <a:rPr lang="it-IT" dirty="0">
                <a:latin typeface="Arial Rounded MT Bold" panose="020F0704030504030204" pitchFamily="34" charset="0"/>
              </a:rPr>
              <a:t>la </a:t>
            </a:r>
            <a:r>
              <a:rPr lang="it-IT" b="1" dirty="0">
                <a:latin typeface="Arial Rounded MT Bold" panose="020F0704030504030204" pitchFamily="34" charset="0"/>
              </a:rPr>
              <a:t>massa</a:t>
            </a:r>
            <a:endParaRPr lang="it-IT" dirty="0">
              <a:latin typeface="Arial Rounded MT Bold" panose="020F0704030504030204" pitchFamily="34" charset="0"/>
            </a:endParaRPr>
          </a:p>
          <a:p>
            <a:pPr marL="342900" indent="-342900" algn="just">
              <a:buFont typeface="+mj-lt"/>
              <a:buAutoNum type="arabicPeriod"/>
            </a:pPr>
            <a:r>
              <a:rPr lang="it-IT" dirty="0">
                <a:latin typeface="Arial Rounded MT Bold" panose="020F0704030504030204" pitchFamily="34" charset="0"/>
              </a:rPr>
              <a:t>la </a:t>
            </a:r>
            <a:r>
              <a:rPr lang="it-IT" b="1" dirty="0">
                <a:latin typeface="Arial Rounded MT Bold" panose="020F0704030504030204" pitchFamily="34" charset="0"/>
              </a:rPr>
              <a:t>temperatura</a:t>
            </a:r>
            <a:endParaRPr lang="it-IT" dirty="0">
              <a:latin typeface="Arial Rounded MT Bold" panose="020F0704030504030204" pitchFamily="34" charset="0"/>
            </a:endParaRPr>
          </a:p>
          <a:p>
            <a:pPr marL="342900" indent="-342900" algn="just">
              <a:buFont typeface="+mj-lt"/>
              <a:buAutoNum type="arabicPeriod"/>
            </a:pPr>
            <a:r>
              <a:rPr lang="it-IT" dirty="0">
                <a:latin typeface="Arial Rounded MT Bold" panose="020F0704030504030204" pitchFamily="34" charset="0"/>
              </a:rPr>
              <a:t>l’</a:t>
            </a:r>
            <a:r>
              <a:rPr lang="it-IT" b="1" dirty="0">
                <a:latin typeface="Arial Rounded MT Bold" panose="020F0704030504030204" pitchFamily="34" charset="0"/>
              </a:rPr>
              <a:t>intensità di corrente elettrica</a:t>
            </a:r>
            <a:endParaRPr lang="it-IT" dirty="0">
              <a:latin typeface="Arial Rounded MT Bold" panose="020F0704030504030204" pitchFamily="34" charset="0"/>
            </a:endParaRPr>
          </a:p>
          <a:p>
            <a:pPr marL="342900" indent="-342900" algn="just">
              <a:buFont typeface="+mj-lt"/>
              <a:buAutoNum type="arabicPeriod"/>
            </a:pPr>
            <a:r>
              <a:rPr lang="it-IT" dirty="0">
                <a:latin typeface="Arial Rounded MT Bold" panose="020F0704030504030204" pitchFamily="34" charset="0"/>
              </a:rPr>
              <a:t>la </a:t>
            </a:r>
            <a:r>
              <a:rPr lang="it-IT" b="1" dirty="0">
                <a:latin typeface="Arial Rounded MT Bold" panose="020F0704030504030204" pitchFamily="34" charset="0"/>
              </a:rPr>
              <a:t>quantità di sostanza</a:t>
            </a:r>
            <a:endParaRPr lang="it-IT" dirty="0">
              <a:latin typeface="Arial Rounded MT Bold" panose="020F0704030504030204" pitchFamily="34" charset="0"/>
            </a:endParaRPr>
          </a:p>
          <a:p>
            <a:pPr marL="342900" indent="-342900" algn="just">
              <a:buFont typeface="+mj-lt"/>
              <a:buAutoNum type="arabicPeriod"/>
            </a:pPr>
            <a:r>
              <a:rPr lang="it-IT" dirty="0">
                <a:latin typeface="Arial Rounded MT Bold" panose="020F0704030504030204" pitchFamily="34" charset="0"/>
              </a:rPr>
              <a:t>l’</a:t>
            </a:r>
            <a:r>
              <a:rPr lang="it-IT" b="1" dirty="0">
                <a:latin typeface="Arial Rounded MT Bold" panose="020F0704030504030204" pitchFamily="34" charset="0"/>
              </a:rPr>
              <a:t>intensità luminosa</a:t>
            </a:r>
            <a:endParaRPr lang="it-IT" dirty="0">
              <a:latin typeface="Arial Rounded MT Bold" panose="020F0704030504030204" pitchFamily="34" charset="0"/>
            </a:endParaRPr>
          </a:p>
          <a:p>
            <a:pPr marL="342900" indent="-342900" algn="just"/>
            <a:endParaRPr lang="it-IT" dirty="0">
              <a:latin typeface="Arial Rounded MT Bold" panose="020F0704030504030204" pitchFamily="34" charset="0"/>
            </a:endParaRPr>
          </a:p>
          <a:p>
            <a:pPr marL="342900" indent="-342900" algn="just"/>
            <a:r>
              <a:rPr lang="it-IT" dirty="0">
                <a:latin typeface="Arial Rounded MT Bold" panose="020F0704030504030204" pitchFamily="34" charset="0"/>
              </a:rPr>
              <a:t>Le prime cinque permettono di descrivere tutto il mondo fisico oggi conosciuto.</a:t>
            </a:r>
          </a:p>
          <a:p>
            <a:pPr marL="342900" indent="-342900" algn="just"/>
            <a:endParaRPr lang="it-IT" dirty="0">
              <a:latin typeface="Arial Rounded MT Bold" panose="020F0704030504030204" pitchFamily="34" charset="0"/>
            </a:endParaRPr>
          </a:p>
          <a:p>
            <a:pPr marL="342900" indent="-342900" algn="just"/>
            <a:endParaRPr lang="it-IT" dirty="0">
              <a:latin typeface="Arial Rounded MT Bold" panose="020F0704030504030204" pitchFamily="34" charset="0"/>
            </a:endParaRPr>
          </a:p>
        </p:txBody>
      </p:sp>
      <p:grpSp>
        <p:nvGrpSpPr>
          <p:cNvPr id="12" name="Gruppo 11">
            <a:extLst>
              <a:ext uri="{FF2B5EF4-FFF2-40B4-BE49-F238E27FC236}">
                <a16:creationId xmlns:a16="http://schemas.microsoft.com/office/drawing/2014/main" id="{75B84D92-5F80-4D6C-830E-A0D4E3D269CA}"/>
              </a:ext>
            </a:extLst>
          </p:cNvPr>
          <p:cNvGrpSpPr/>
          <p:nvPr/>
        </p:nvGrpSpPr>
        <p:grpSpPr>
          <a:xfrm>
            <a:off x="8668138" y="659271"/>
            <a:ext cx="3029339" cy="5771077"/>
            <a:chOff x="4732123" y="463497"/>
            <a:chExt cx="3356586" cy="6394503"/>
          </a:xfrm>
          <a:effectLst>
            <a:outerShdw blurRad="50800" dist="190500" dir="2700000" algn="tl" rotWithShape="0">
              <a:prstClr val="black">
                <a:alpha val="55000"/>
              </a:prstClr>
            </a:outerShdw>
          </a:effectLst>
        </p:grpSpPr>
        <p:sp>
          <p:nvSpPr>
            <p:cNvPr id="2" name="Rettangolo con angoli arrotondati 1">
              <a:extLst>
                <a:ext uri="{FF2B5EF4-FFF2-40B4-BE49-F238E27FC236}">
                  <a16:creationId xmlns:a16="http://schemas.microsoft.com/office/drawing/2014/main" id="{00F31508-DF37-4B32-B407-E1F6AFBC96CC}"/>
                </a:ext>
              </a:extLst>
            </p:cNvPr>
            <p:cNvSpPr/>
            <p:nvPr/>
          </p:nvSpPr>
          <p:spPr>
            <a:xfrm>
              <a:off x="4732123" y="463497"/>
              <a:ext cx="3356586" cy="6394503"/>
            </a:xfrm>
            <a:prstGeom prst="roundRect">
              <a:avLst/>
            </a:prstGeom>
            <a:solidFill>
              <a:schemeClr val="tx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Picture 8" descr="Risultati immagini per clessidra">
              <a:extLst>
                <a:ext uri="{FF2B5EF4-FFF2-40B4-BE49-F238E27FC236}">
                  <a16:creationId xmlns:a16="http://schemas.microsoft.com/office/drawing/2014/main" id="{E1760A23-363F-420B-86E0-BBDEC5B17265}"/>
                </a:ext>
              </a:extLst>
            </p:cNvPr>
            <p:cNvPicPr preferRelativeResize="0">
              <a:picLocks noChangeArrowheads="1"/>
            </p:cNvPicPr>
            <p:nvPr/>
          </p:nvPicPr>
          <p:blipFill>
            <a:blip r:embed="rId3" cstate="print"/>
            <a:srcRect/>
            <a:stretch>
              <a:fillRect/>
            </a:stretch>
          </p:blipFill>
          <p:spPr bwMode="auto">
            <a:xfrm>
              <a:off x="6361005" y="609112"/>
              <a:ext cx="1368152" cy="1601743"/>
            </a:xfrm>
            <a:prstGeom prst="rect">
              <a:avLst/>
            </a:prstGeom>
            <a:noFill/>
          </p:spPr>
        </p:pic>
        <p:pic>
          <p:nvPicPr>
            <p:cNvPr id="5" name="Picture 6" descr="Risultati immagini per bilancia a due bracci">
              <a:extLst>
                <a:ext uri="{FF2B5EF4-FFF2-40B4-BE49-F238E27FC236}">
                  <a16:creationId xmlns:a16="http://schemas.microsoft.com/office/drawing/2014/main" id="{5BE94102-0279-465B-8E2C-13DF80C2F8DD}"/>
                </a:ext>
              </a:extLst>
            </p:cNvPr>
            <p:cNvPicPr preferRelativeResize="0">
              <a:picLocks noChangeArrowheads="1"/>
            </p:cNvPicPr>
            <p:nvPr/>
          </p:nvPicPr>
          <p:blipFill>
            <a:blip r:embed="rId4" cstate="print"/>
            <a:srcRect/>
            <a:stretch>
              <a:fillRect/>
            </a:stretch>
          </p:blipFill>
          <p:spPr bwMode="auto">
            <a:xfrm>
              <a:off x="4804544" y="5358117"/>
              <a:ext cx="1707502" cy="1202635"/>
            </a:xfrm>
            <a:prstGeom prst="rect">
              <a:avLst/>
            </a:prstGeom>
            <a:noFill/>
          </p:spPr>
        </p:pic>
        <p:pic>
          <p:nvPicPr>
            <p:cNvPr id="7" name="Picture 10" descr="Risultati immagini per righello">
              <a:extLst>
                <a:ext uri="{FF2B5EF4-FFF2-40B4-BE49-F238E27FC236}">
                  <a16:creationId xmlns:a16="http://schemas.microsoft.com/office/drawing/2014/main" id="{8AB9D540-34B2-47E1-AB75-FF1EFD5E4063}"/>
                </a:ext>
              </a:extLst>
            </p:cNvPr>
            <p:cNvPicPr preferRelativeResize="0">
              <a:picLocks noChangeArrowheads="1"/>
            </p:cNvPicPr>
            <p:nvPr/>
          </p:nvPicPr>
          <p:blipFill>
            <a:blip r:embed="rId5" cstate="print"/>
            <a:srcRect/>
            <a:stretch>
              <a:fillRect/>
            </a:stretch>
          </p:blipFill>
          <p:spPr bwMode="auto">
            <a:xfrm>
              <a:off x="5295407" y="4067955"/>
              <a:ext cx="1899147" cy="1002949"/>
            </a:xfrm>
            <a:prstGeom prst="rect">
              <a:avLst/>
            </a:prstGeom>
            <a:noFill/>
          </p:spPr>
        </p:pic>
        <p:pic>
          <p:nvPicPr>
            <p:cNvPr id="9" name="Picture 14" descr="Immagine correlata">
              <a:extLst>
                <a:ext uri="{FF2B5EF4-FFF2-40B4-BE49-F238E27FC236}">
                  <a16:creationId xmlns:a16="http://schemas.microsoft.com/office/drawing/2014/main" id="{81F0E807-9413-45D7-9C1E-096F0FFB648B}"/>
                </a:ext>
              </a:extLst>
            </p:cNvPr>
            <p:cNvPicPr preferRelativeResize="0">
              <a:picLocks noChangeArrowheads="1"/>
            </p:cNvPicPr>
            <p:nvPr/>
          </p:nvPicPr>
          <p:blipFill>
            <a:blip r:embed="rId6" cstate="print"/>
            <a:srcRect/>
            <a:stretch>
              <a:fillRect/>
            </a:stretch>
          </p:blipFill>
          <p:spPr bwMode="auto">
            <a:xfrm>
              <a:off x="6104500" y="2314544"/>
              <a:ext cx="1775047" cy="1601743"/>
            </a:xfrm>
            <a:prstGeom prst="rect">
              <a:avLst/>
            </a:prstGeom>
            <a:noFill/>
          </p:spPr>
        </p:pic>
        <p:pic>
          <p:nvPicPr>
            <p:cNvPr id="8" name="Picture 12" descr="Risultati immagini per termometro">
              <a:extLst>
                <a:ext uri="{FF2B5EF4-FFF2-40B4-BE49-F238E27FC236}">
                  <a16:creationId xmlns:a16="http://schemas.microsoft.com/office/drawing/2014/main" id="{2A291531-0096-4F8E-A44F-3AA7A08105E7}"/>
                </a:ext>
              </a:extLst>
            </p:cNvPr>
            <p:cNvPicPr preferRelativeResize="0">
              <a:picLocks noChangeArrowheads="1"/>
            </p:cNvPicPr>
            <p:nvPr/>
          </p:nvPicPr>
          <p:blipFill>
            <a:blip r:embed="rId7" cstate="print"/>
            <a:srcRect/>
            <a:stretch>
              <a:fillRect/>
            </a:stretch>
          </p:blipFill>
          <p:spPr bwMode="auto">
            <a:xfrm rot="18879734">
              <a:off x="6349731" y="5157601"/>
              <a:ext cx="1775047" cy="1202635"/>
            </a:xfrm>
            <a:prstGeom prst="ellipse">
              <a:avLst/>
            </a:prstGeom>
            <a:noFill/>
          </p:spPr>
        </p:pic>
        <p:pic>
          <p:nvPicPr>
            <p:cNvPr id="10" name="Picture 16" descr="Risultati immagini per immagini kettlebells">
              <a:extLst>
                <a:ext uri="{FF2B5EF4-FFF2-40B4-BE49-F238E27FC236}">
                  <a16:creationId xmlns:a16="http://schemas.microsoft.com/office/drawing/2014/main" id="{C6D5909A-3F28-4D23-9518-1E1D531A5A85}"/>
                </a:ext>
              </a:extLst>
            </p:cNvPr>
            <p:cNvPicPr preferRelativeResize="0">
              <a:picLocks noChangeArrowheads="1"/>
            </p:cNvPicPr>
            <p:nvPr/>
          </p:nvPicPr>
          <p:blipFill>
            <a:blip r:embed="rId8" cstate="print"/>
            <a:srcRect/>
            <a:stretch>
              <a:fillRect/>
            </a:stretch>
          </p:blipFill>
          <p:spPr bwMode="auto">
            <a:xfrm>
              <a:off x="5001208" y="609112"/>
              <a:ext cx="1243773" cy="1456128"/>
            </a:xfrm>
            <a:prstGeom prst="rect">
              <a:avLst/>
            </a:prstGeom>
            <a:noFill/>
          </p:spPr>
        </p:pic>
        <p:pic>
          <p:nvPicPr>
            <p:cNvPr id="11" name="Picture 18" descr="Immagine correlata">
              <a:extLst>
                <a:ext uri="{FF2B5EF4-FFF2-40B4-BE49-F238E27FC236}">
                  <a16:creationId xmlns:a16="http://schemas.microsoft.com/office/drawing/2014/main" id="{55891C70-7622-4934-BA2A-8781E03E4743}"/>
                </a:ext>
              </a:extLst>
            </p:cNvPr>
            <p:cNvPicPr preferRelativeResize="0">
              <a:picLocks noChangeArrowheads="1"/>
            </p:cNvPicPr>
            <p:nvPr/>
          </p:nvPicPr>
          <p:blipFill>
            <a:blip r:embed="rId9" cstate="print"/>
            <a:srcRect/>
            <a:stretch>
              <a:fillRect/>
            </a:stretch>
          </p:blipFill>
          <p:spPr bwMode="auto">
            <a:xfrm>
              <a:off x="4829807" y="2314544"/>
              <a:ext cx="1586573" cy="1601743"/>
            </a:xfrm>
            <a:prstGeom prst="rect">
              <a:avLst/>
            </a:prstGeom>
            <a:noFill/>
          </p:spPr>
        </p:pic>
      </p:grpSp>
    </p:spTree>
    <p:extLst>
      <p:ext uri="{BB962C8B-B14F-4D97-AF65-F5344CB8AC3E}">
        <p14:creationId xmlns:p14="http://schemas.microsoft.com/office/powerpoint/2010/main" val="253783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FISICA</a:t>
            </a:r>
          </a:p>
        </p:txBody>
      </p:sp>
      <p:sp>
        <p:nvSpPr>
          <p:cNvPr id="3" name="CasellaDiTesto 2">
            <a:extLst>
              <a:ext uri="{FF2B5EF4-FFF2-40B4-BE49-F238E27FC236}">
                <a16:creationId xmlns:a16="http://schemas.microsoft.com/office/drawing/2014/main" id="{CA4D10AF-B6CF-4C90-B58C-D0F3F7FD579B}"/>
              </a:ext>
            </a:extLst>
          </p:cNvPr>
          <p:cNvSpPr txBox="1"/>
          <p:nvPr/>
        </p:nvSpPr>
        <p:spPr>
          <a:xfrm>
            <a:off x="454090" y="1524783"/>
            <a:ext cx="7632441" cy="5078313"/>
          </a:xfrm>
          <a:prstGeom prst="rect">
            <a:avLst/>
          </a:prstGeom>
          <a:noFill/>
        </p:spPr>
        <p:txBody>
          <a:bodyPr wrap="square" rtlCol="0">
            <a:spAutoFit/>
          </a:bodyPr>
          <a:lstStyle/>
          <a:p>
            <a:pPr algn="just"/>
            <a:r>
              <a:rPr lang="it-IT" dirty="0">
                <a:latin typeface="Arial Rounded MT Bold" panose="020F0704030504030204" pitchFamily="34" charset="0"/>
              </a:rPr>
              <a:t>Le definizioni delle unità di misura dell’attuale SI sono disomogenee, cioè basate su criteri completamente diversi tra loro.</a:t>
            </a:r>
          </a:p>
          <a:p>
            <a:pPr algn="just"/>
            <a:endParaRPr lang="it-IT" dirty="0">
              <a:latin typeface="Arial Rounded MT Bold" panose="020F0704030504030204" pitchFamily="34" charset="0"/>
            </a:endParaRPr>
          </a:p>
          <a:p>
            <a:pPr algn="just">
              <a:buFont typeface="Arial" pitchFamily="34" charset="0"/>
              <a:buChar char="•"/>
            </a:pPr>
            <a:r>
              <a:rPr lang="it-IT" b="1" dirty="0">
                <a:solidFill>
                  <a:srgbClr val="FFC000"/>
                </a:solidFill>
                <a:effectLst>
                  <a:outerShdw blurRad="38100" dist="38100" dir="2700000" algn="tl">
                    <a:srgbClr val="000000">
                      <a:alpha val="43137"/>
                    </a:srgbClr>
                  </a:outerShdw>
                </a:effectLst>
                <a:latin typeface="Arial Rounded MT Bold" panose="020F0704030504030204" pitchFamily="34" charset="0"/>
              </a:rPr>
              <a:t> il secondo,</a:t>
            </a:r>
            <a:r>
              <a:rPr lang="it-IT" b="1" dirty="0">
                <a:effectLst>
                  <a:outerShdw blurRad="38100" dist="38100" dir="2700000" algn="tl">
                    <a:srgbClr val="000000">
                      <a:alpha val="43137"/>
                    </a:srgbClr>
                  </a:outerShdw>
                </a:effectLst>
                <a:latin typeface="Arial Rounded MT Bold" panose="020F0704030504030204" pitchFamily="34" charset="0"/>
              </a:rPr>
              <a:t> </a:t>
            </a:r>
            <a:r>
              <a:rPr lang="it-IT" dirty="0">
                <a:latin typeface="Arial Rounded MT Bold" panose="020F0704030504030204" pitchFamily="34" charset="0"/>
              </a:rPr>
              <a:t>è oggi definito attraverso il conteggio delle oscillazioni   dell’atomo di cesio;</a:t>
            </a:r>
          </a:p>
          <a:p>
            <a:pPr algn="just">
              <a:buFont typeface="Arial" pitchFamily="34" charset="0"/>
              <a:buChar char="•"/>
            </a:pPr>
            <a:r>
              <a:rPr lang="it-IT" b="1" dirty="0">
                <a:solidFill>
                  <a:srgbClr val="FFC000"/>
                </a:solidFill>
                <a:effectLst>
                  <a:outerShdw blurRad="38100" dist="38100" dir="2700000" algn="tl">
                    <a:srgbClr val="000000">
                      <a:alpha val="43137"/>
                    </a:srgbClr>
                  </a:outerShdw>
                </a:effectLst>
                <a:latin typeface="Arial Rounded MT Bold" panose="020F0704030504030204" pitchFamily="34" charset="0"/>
              </a:rPr>
              <a:t> il metro, </a:t>
            </a:r>
            <a:r>
              <a:rPr lang="it-IT" dirty="0">
                <a:latin typeface="Arial Rounded MT Bold" panose="020F0704030504030204" pitchFamily="34" charset="0"/>
              </a:rPr>
              <a:t>è definito attraverso la velocità della luce e il secondo;                                                </a:t>
            </a:r>
          </a:p>
          <a:p>
            <a:pPr algn="just">
              <a:buFont typeface="Arial" pitchFamily="34" charset="0"/>
              <a:buChar char="•"/>
            </a:pPr>
            <a:r>
              <a:rPr lang="it-IT" b="1" dirty="0">
                <a:solidFill>
                  <a:srgbClr val="FFC000"/>
                </a:solidFill>
                <a:effectLst>
                  <a:outerShdw blurRad="38100" dist="38100" dir="2700000" algn="tl">
                    <a:srgbClr val="000000">
                      <a:alpha val="43137"/>
                    </a:srgbClr>
                  </a:outerShdw>
                </a:effectLst>
                <a:latin typeface="Arial Rounded MT Bold" panose="020F0704030504030204" pitchFamily="34" charset="0"/>
              </a:rPr>
              <a:t> la candela </a:t>
            </a:r>
            <a:r>
              <a:rPr lang="it-IT" dirty="0">
                <a:latin typeface="Arial Rounded MT Bold" panose="020F0704030504030204" pitchFamily="34" charset="0"/>
              </a:rPr>
              <a:t>è definita fissando il valore del coefficiente di visibilità.</a:t>
            </a:r>
          </a:p>
          <a:p>
            <a:pPr algn="just"/>
            <a:endParaRPr lang="it-IT" dirty="0">
              <a:latin typeface="Arial Rounded MT Bold" panose="020F0704030504030204" pitchFamily="34" charset="0"/>
            </a:endParaRPr>
          </a:p>
          <a:p>
            <a:pPr algn="just"/>
            <a:r>
              <a:rPr lang="it-IT" i="1" dirty="0">
                <a:latin typeface="Arial Rounded MT Bold" panose="020F0704030504030204" pitchFamily="34" charset="0"/>
              </a:rPr>
              <a:t>-Queste tre grandezze sono definite attraverso costanti universali, cioè che non variano nello spazio e nel tempo, infatti si possono definire grandezze valide “per tutti i tempi e per tutti i popoli”. </a:t>
            </a:r>
          </a:p>
          <a:p>
            <a:pPr algn="just"/>
            <a:endParaRPr lang="it-IT" dirty="0">
              <a:latin typeface="Arial Rounded MT Bold" panose="020F0704030504030204" pitchFamily="34" charset="0"/>
            </a:endParaRPr>
          </a:p>
          <a:p>
            <a:pPr algn="just"/>
            <a:r>
              <a:rPr lang="it-IT" b="1" dirty="0">
                <a:solidFill>
                  <a:srgbClr val="FFC000"/>
                </a:solidFill>
                <a:effectLst>
                  <a:outerShdw blurRad="38100" dist="38100" dir="2700000" algn="tl">
                    <a:srgbClr val="000000">
                      <a:alpha val="43137"/>
                    </a:srgbClr>
                  </a:outerShdw>
                </a:effectLst>
                <a:latin typeface="Arial Rounded MT Bold" panose="020F0704030504030204" pitchFamily="34" charset="0"/>
              </a:rPr>
              <a:t>La definizione di kilogrammo </a:t>
            </a:r>
            <a:r>
              <a:rPr lang="it-IT" dirty="0">
                <a:latin typeface="Arial Rounded MT Bold" panose="020F0704030504030204" pitchFamily="34" charset="0"/>
              </a:rPr>
              <a:t>è sempre stata una spina nel fianco della comunità: l’intento dei “rivoluzionari” era quello di realizzare unità di misura universali, che tutti i popoli potessero riprodurre in autonomia; l’attuale definizione non risponde certo ai requisiti.</a:t>
            </a:r>
          </a:p>
          <a:p>
            <a:pPr algn="just"/>
            <a:r>
              <a:rPr lang="it-IT" dirty="0">
                <a:latin typeface="Arial Rounded MT Bold" panose="020F0704030504030204" pitchFamily="34" charset="0"/>
              </a:rPr>
              <a:t>Solo negli ultimi anni si è riusciti a trovare la “ricetta” per realizzare il kilogrammo attraverso una costante della fisica.</a:t>
            </a:r>
          </a:p>
        </p:txBody>
      </p:sp>
      <p:pic>
        <p:nvPicPr>
          <p:cNvPr id="5" name="Picture 2" descr="Risultati immagini per cilindro di platino-iridio">
            <a:extLst>
              <a:ext uri="{FF2B5EF4-FFF2-40B4-BE49-F238E27FC236}">
                <a16:creationId xmlns:a16="http://schemas.microsoft.com/office/drawing/2014/main" id="{19C67E16-B7FB-44F8-98B1-1389B55C960E}"/>
              </a:ext>
            </a:extLst>
          </p:cNvPr>
          <p:cNvPicPr>
            <a:picLocks noChangeAspect="1" noChangeArrowheads="1"/>
          </p:cNvPicPr>
          <p:nvPr/>
        </p:nvPicPr>
        <p:blipFill>
          <a:blip r:embed="rId3" cstate="print"/>
          <a:srcRect/>
          <a:stretch>
            <a:fillRect/>
          </a:stretch>
        </p:blipFill>
        <p:spPr bwMode="auto">
          <a:xfrm>
            <a:off x="9642410" y="327929"/>
            <a:ext cx="2095501" cy="2393707"/>
          </a:xfrm>
          <a:prstGeom prst="roundRect">
            <a:avLst>
              <a:gd name="adj" fmla="val 4167"/>
            </a:avLst>
          </a:prstGeom>
          <a:solidFill>
            <a:srgbClr val="FFFFFF"/>
          </a:solidFill>
          <a:ln w="76200" cap="sq">
            <a:solidFill>
              <a:srgbClr val="292929"/>
            </a:solidFill>
            <a:miter lim="800000"/>
          </a:ln>
          <a:effectLst>
            <a:outerShdw blurRad="50800" dist="190500" dir="7800000" algn="ctr" rotWithShape="0">
              <a:srgbClr val="000000">
                <a:alpha val="43137"/>
              </a:srgbClr>
            </a:outerShdw>
            <a:reflection blurRad="12700" stA="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Picture 2" descr="Risultati immagini per max planck">
            <a:extLst>
              <a:ext uri="{FF2B5EF4-FFF2-40B4-BE49-F238E27FC236}">
                <a16:creationId xmlns:a16="http://schemas.microsoft.com/office/drawing/2014/main" id="{0A793451-D65B-49DE-A610-B1A07D26FFD4}"/>
              </a:ext>
            </a:extLst>
          </p:cNvPr>
          <p:cNvPicPr>
            <a:picLocks noChangeAspect="1" noChangeArrowheads="1"/>
          </p:cNvPicPr>
          <p:nvPr/>
        </p:nvPicPr>
        <p:blipFill>
          <a:blip r:embed="rId4" cstate="print"/>
          <a:srcRect/>
          <a:stretch>
            <a:fillRect/>
          </a:stretch>
        </p:blipFill>
        <p:spPr bwMode="auto">
          <a:xfrm>
            <a:off x="9642410" y="3143264"/>
            <a:ext cx="2095500" cy="2204864"/>
          </a:xfrm>
          <a:prstGeom prst="roundRect">
            <a:avLst>
              <a:gd name="adj" fmla="val 4167"/>
            </a:avLst>
          </a:prstGeom>
          <a:solidFill>
            <a:srgbClr val="FFFFFF"/>
          </a:solidFill>
          <a:ln w="76200" cap="sq">
            <a:solidFill>
              <a:srgbClr val="292929"/>
            </a:solidFill>
            <a:miter lim="800000"/>
          </a:ln>
          <a:effectLst>
            <a:outerShdw blurRad="50800" dist="190500" dir="7800000" algn="ctr" rotWithShape="0">
              <a:srgbClr val="000000">
                <a:alpha val="43137"/>
              </a:srgbClr>
            </a:outerShdw>
            <a:reflection blurRad="12700" stA="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CasellaDiTesto 6">
            <a:extLst>
              <a:ext uri="{FF2B5EF4-FFF2-40B4-BE49-F238E27FC236}">
                <a16:creationId xmlns:a16="http://schemas.microsoft.com/office/drawing/2014/main" id="{3144236B-556D-425C-9669-BFC6A3D97254}"/>
              </a:ext>
            </a:extLst>
          </p:cNvPr>
          <p:cNvSpPr txBox="1"/>
          <p:nvPr/>
        </p:nvSpPr>
        <p:spPr>
          <a:xfrm>
            <a:off x="8475785" y="5494116"/>
            <a:ext cx="3472961" cy="1384995"/>
          </a:xfrm>
          <a:prstGeom prst="rect">
            <a:avLst/>
          </a:prstGeom>
          <a:noFill/>
        </p:spPr>
        <p:txBody>
          <a:bodyPr wrap="square" rtlCol="0">
            <a:spAutoFit/>
          </a:bodyPr>
          <a:lstStyle/>
          <a:p>
            <a:pPr algn="r"/>
            <a:r>
              <a:rPr lang="it-IT" sz="1400" b="1" dirty="0">
                <a:solidFill>
                  <a:srgbClr val="FFC000"/>
                </a:solidFill>
                <a:effectLst>
                  <a:outerShdw blurRad="38100" dist="38100" dir="2700000" algn="tl">
                    <a:srgbClr val="000000">
                      <a:alpha val="43137"/>
                    </a:srgbClr>
                  </a:outerShdw>
                </a:effectLst>
                <a:latin typeface="Arial Rounded MT Bold" panose="020F0704030504030204" pitchFamily="34" charset="0"/>
              </a:rPr>
              <a:t>Max </a:t>
            </a:r>
            <a:r>
              <a:rPr lang="it-IT" sz="1400" b="1" dirty="0" err="1">
                <a:solidFill>
                  <a:srgbClr val="FFC000"/>
                </a:solidFill>
                <a:effectLst>
                  <a:outerShdw blurRad="38100" dist="38100" dir="2700000" algn="tl">
                    <a:srgbClr val="000000">
                      <a:alpha val="43137"/>
                    </a:srgbClr>
                  </a:outerShdw>
                </a:effectLst>
                <a:latin typeface="Arial Rounded MT Bold" panose="020F0704030504030204" pitchFamily="34" charset="0"/>
              </a:rPr>
              <a:t>Planck</a:t>
            </a:r>
            <a:r>
              <a:rPr lang="it-IT" sz="1400" dirty="0">
                <a:solidFill>
                  <a:srgbClr val="FFC000"/>
                </a:solidFill>
                <a:effectLst>
                  <a:outerShdw blurRad="38100" dist="38100" dir="2700000" algn="tl">
                    <a:srgbClr val="000000">
                      <a:alpha val="43137"/>
                    </a:srgbClr>
                  </a:outerShdw>
                </a:effectLst>
                <a:latin typeface="Arial Rounded MT Bold" panose="020F0704030504030204" pitchFamily="34" charset="0"/>
              </a:rPr>
              <a:t>, </a:t>
            </a:r>
            <a:r>
              <a:rPr lang="it-IT" sz="1400" dirty="0">
                <a:effectLst>
                  <a:outerShdw blurRad="38100" dist="38100" dir="2700000" algn="tl">
                    <a:srgbClr val="000000">
                      <a:alpha val="43137"/>
                    </a:srgbClr>
                  </a:outerShdw>
                </a:effectLst>
                <a:latin typeface="Arial Rounded MT Bold" panose="020F0704030504030204" pitchFamily="34" charset="0"/>
              </a:rPr>
              <a:t>nato </a:t>
            </a:r>
            <a:r>
              <a:rPr lang="it-IT" sz="1400" b="1" dirty="0" err="1">
                <a:effectLst>
                  <a:outerShdw blurRad="38100" dist="38100" dir="2700000" algn="tl">
                    <a:srgbClr val="000000">
                      <a:alpha val="43137"/>
                    </a:srgbClr>
                  </a:outerShdw>
                </a:effectLst>
                <a:latin typeface="Arial Rounded MT Bold" panose="020F0704030504030204" pitchFamily="34" charset="0"/>
              </a:rPr>
              <a:t>Marx</a:t>
            </a:r>
            <a:r>
              <a:rPr lang="it-IT" sz="1400" b="1" dirty="0">
                <a:effectLst>
                  <a:outerShdw blurRad="38100" dist="38100" dir="2700000" algn="tl">
                    <a:srgbClr val="000000">
                      <a:alpha val="43137"/>
                    </a:srgbClr>
                  </a:outerShdw>
                </a:effectLst>
                <a:latin typeface="Arial Rounded MT Bold" panose="020F0704030504030204" pitchFamily="34" charset="0"/>
              </a:rPr>
              <a:t> Karl Ernst Ludwig </a:t>
            </a:r>
            <a:r>
              <a:rPr lang="it-IT" sz="1400" b="1" dirty="0" err="1">
                <a:effectLst>
                  <a:outerShdw blurRad="38100" dist="38100" dir="2700000" algn="tl">
                    <a:srgbClr val="000000">
                      <a:alpha val="43137"/>
                    </a:srgbClr>
                  </a:outerShdw>
                </a:effectLst>
                <a:latin typeface="Arial Rounded MT Bold" panose="020F0704030504030204" pitchFamily="34" charset="0"/>
              </a:rPr>
              <a:t>Planck</a:t>
            </a:r>
            <a:r>
              <a:rPr lang="it-IT" sz="1400" dirty="0">
                <a:effectLst>
                  <a:outerShdw blurRad="38100" dist="38100" dir="2700000" algn="tl">
                    <a:srgbClr val="000000">
                      <a:alpha val="43137"/>
                    </a:srgbClr>
                  </a:outerShdw>
                </a:effectLst>
                <a:latin typeface="Arial Rounded MT Bold" panose="020F0704030504030204" pitchFamily="34" charset="0"/>
              </a:rPr>
              <a:t> (</a:t>
            </a:r>
            <a:r>
              <a:rPr lang="it-IT" sz="1400" dirty="0" err="1">
                <a:effectLst>
                  <a:outerShdw blurRad="38100" dist="38100" dir="2700000" algn="tl">
                    <a:srgbClr val="000000">
                      <a:alpha val="43137"/>
                    </a:srgbClr>
                  </a:outerShdw>
                </a:effectLst>
                <a:latin typeface="Arial Rounded MT Bold" panose="020F0704030504030204" pitchFamily="34" charset="0"/>
                <a:hlinkClick r:id="rId5" tooltip="Kiel">
                  <a:extLst>
                    <a:ext uri="{A12FA001-AC4F-418D-AE19-62706E023703}">
                      <ahyp:hlinkClr xmlns:ahyp="http://schemas.microsoft.com/office/drawing/2018/hyperlinkcolor" val="tx"/>
                    </a:ext>
                  </a:extLst>
                </a:hlinkClick>
              </a:rPr>
              <a:t>Kiel</a:t>
            </a:r>
            <a:r>
              <a:rPr lang="it-IT" sz="1400" dirty="0">
                <a:effectLst>
                  <a:outerShdw blurRad="38100" dist="38100" dir="2700000" algn="tl">
                    <a:srgbClr val="000000">
                      <a:alpha val="43137"/>
                    </a:srgbClr>
                  </a:outerShdw>
                </a:effectLst>
                <a:latin typeface="Arial Rounded MT Bold" panose="020F0704030504030204" pitchFamily="34" charset="0"/>
              </a:rPr>
              <a:t>, </a:t>
            </a:r>
            <a:r>
              <a:rPr lang="it-IT" sz="1400" dirty="0">
                <a:effectLst>
                  <a:outerShdw blurRad="38100" dist="38100" dir="2700000" algn="tl">
                    <a:srgbClr val="000000">
                      <a:alpha val="43137"/>
                    </a:srgbClr>
                  </a:outerShdw>
                </a:effectLst>
                <a:latin typeface="Arial Rounded MT Bold" panose="020F0704030504030204" pitchFamily="34" charset="0"/>
                <a:hlinkClick r:id="rId6" tooltip="23 aprile">
                  <a:extLst>
                    <a:ext uri="{A12FA001-AC4F-418D-AE19-62706E023703}">
                      <ahyp:hlinkClr xmlns:ahyp="http://schemas.microsoft.com/office/drawing/2018/hyperlinkcolor" val="tx"/>
                    </a:ext>
                  </a:extLst>
                </a:hlinkClick>
              </a:rPr>
              <a:t>23 aprile</a:t>
            </a:r>
            <a:r>
              <a:rPr lang="it-IT" sz="1400" dirty="0">
                <a:effectLst>
                  <a:outerShdw blurRad="38100" dist="38100" dir="2700000" algn="tl">
                    <a:srgbClr val="000000">
                      <a:alpha val="43137"/>
                    </a:srgbClr>
                  </a:outerShdw>
                </a:effectLst>
                <a:latin typeface="Arial Rounded MT Bold" panose="020F0704030504030204" pitchFamily="34" charset="0"/>
              </a:rPr>
              <a:t> </a:t>
            </a:r>
            <a:r>
              <a:rPr lang="it-IT" sz="1400" dirty="0">
                <a:effectLst>
                  <a:outerShdw blurRad="38100" dist="38100" dir="2700000" algn="tl">
                    <a:srgbClr val="000000">
                      <a:alpha val="43137"/>
                    </a:srgbClr>
                  </a:outerShdw>
                </a:effectLst>
                <a:latin typeface="Arial Rounded MT Bold" panose="020F0704030504030204" pitchFamily="34" charset="0"/>
                <a:hlinkClick r:id="rId7" tooltip="1858">
                  <a:extLst>
                    <a:ext uri="{A12FA001-AC4F-418D-AE19-62706E023703}">
                      <ahyp:hlinkClr xmlns:ahyp="http://schemas.microsoft.com/office/drawing/2018/hyperlinkcolor" val="tx"/>
                    </a:ext>
                  </a:extLst>
                </a:hlinkClick>
              </a:rPr>
              <a:t>1858</a:t>
            </a:r>
            <a:r>
              <a:rPr lang="it-IT" sz="1400" dirty="0">
                <a:effectLst>
                  <a:outerShdw blurRad="38100" dist="38100" dir="2700000" algn="tl">
                    <a:srgbClr val="000000">
                      <a:alpha val="43137"/>
                    </a:srgbClr>
                  </a:outerShdw>
                </a:effectLst>
                <a:latin typeface="Arial Rounded MT Bold" panose="020F0704030504030204" pitchFamily="34" charset="0"/>
              </a:rPr>
              <a:t> – </a:t>
            </a:r>
            <a:r>
              <a:rPr lang="it-IT" sz="1400" dirty="0" err="1">
                <a:effectLst>
                  <a:outerShdw blurRad="38100" dist="38100" dir="2700000" algn="tl">
                    <a:srgbClr val="000000">
                      <a:alpha val="43137"/>
                    </a:srgbClr>
                  </a:outerShdw>
                </a:effectLst>
                <a:latin typeface="Arial Rounded MT Bold" panose="020F0704030504030204" pitchFamily="34" charset="0"/>
                <a:hlinkClick r:id="rId8" tooltip="Gottinga">
                  <a:extLst>
                    <a:ext uri="{A12FA001-AC4F-418D-AE19-62706E023703}">
                      <ahyp:hlinkClr xmlns:ahyp="http://schemas.microsoft.com/office/drawing/2018/hyperlinkcolor" val="tx"/>
                    </a:ext>
                  </a:extLst>
                </a:hlinkClick>
              </a:rPr>
              <a:t>Göttingen</a:t>
            </a:r>
            <a:r>
              <a:rPr lang="it-IT" sz="1400" dirty="0">
                <a:effectLst>
                  <a:outerShdw blurRad="38100" dist="38100" dir="2700000" algn="tl">
                    <a:srgbClr val="000000">
                      <a:alpha val="43137"/>
                    </a:srgbClr>
                  </a:outerShdw>
                </a:effectLst>
                <a:latin typeface="Arial Rounded MT Bold" panose="020F0704030504030204" pitchFamily="34" charset="0"/>
              </a:rPr>
              <a:t>, </a:t>
            </a:r>
            <a:r>
              <a:rPr lang="it-IT" sz="1400" dirty="0">
                <a:effectLst>
                  <a:outerShdw blurRad="38100" dist="38100" dir="2700000" algn="tl">
                    <a:srgbClr val="000000">
                      <a:alpha val="43137"/>
                    </a:srgbClr>
                  </a:outerShdw>
                </a:effectLst>
                <a:latin typeface="Arial Rounded MT Bold" panose="020F0704030504030204" pitchFamily="34" charset="0"/>
                <a:hlinkClick r:id="rId9" tooltip="4 ottobre">
                  <a:extLst>
                    <a:ext uri="{A12FA001-AC4F-418D-AE19-62706E023703}">
                      <ahyp:hlinkClr xmlns:ahyp="http://schemas.microsoft.com/office/drawing/2018/hyperlinkcolor" val="tx"/>
                    </a:ext>
                  </a:extLst>
                </a:hlinkClick>
              </a:rPr>
              <a:t>4 ottobre</a:t>
            </a:r>
            <a:r>
              <a:rPr lang="it-IT" sz="1400" dirty="0">
                <a:effectLst>
                  <a:outerShdw blurRad="38100" dist="38100" dir="2700000" algn="tl">
                    <a:srgbClr val="000000">
                      <a:alpha val="43137"/>
                    </a:srgbClr>
                  </a:outerShdw>
                </a:effectLst>
                <a:latin typeface="Arial Rounded MT Bold" panose="020F0704030504030204" pitchFamily="34" charset="0"/>
              </a:rPr>
              <a:t> </a:t>
            </a:r>
            <a:r>
              <a:rPr lang="it-IT" sz="1400" dirty="0">
                <a:effectLst>
                  <a:outerShdw blurRad="38100" dist="38100" dir="2700000" algn="tl">
                    <a:srgbClr val="000000">
                      <a:alpha val="43137"/>
                    </a:srgbClr>
                  </a:outerShdw>
                </a:effectLst>
                <a:latin typeface="Arial Rounded MT Bold" panose="020F0704030504030204" pitchFamily="34" charset="0"/>
                <a:hlinkClick r:id="rId10" tooltip="1947">
                  <a:extLst>
                    <a:ext uri="{A12FA001-AC4F-418D-AE19-62706E023703}">
                      <ahyp:hlinkClr xmlns:ahyp="http://schemas.microsoft.com/office/drawing/2018/hyperlinkcolor" val="tx"/>
                    </a:ext>
                  </a:extLst>
                </a:hlinkClick>
              </a:rPr>
              <a:t>1947</a:t>
            </a:r>
            <a:r>
              <a:rPr lang="it-IT" sz="1400" dirty="0">
                <a:effectLst>
                  <a:outerShdw blurRad="38100" dist="38100" dir="2700000" algn="tl">
                    <a:srgbClr val="000000">
                      <a:alpha val="43137"/>
                    </a:srgbClr>
                  </a:outerShdw>
                </a:effectLst>
                <a:latin typeface="Arial Rounded MT Bold" panose="020F0704030504030204" pitchFamily="34" charset="0"/>
              </a:rPr>
              <a:t>), è stato un </a:t>
            </a:r>
            <a:r>
              <a:rPr lang="it-IT" sz="1400" dirty="0" err="1">
                <a:effectLst>
                  <a:outerShdw blurRad="38100" dist="38100" dir="2700000" algn="tl">
                    <a:srgbClr val="000000">
                      <a:alpha val="43137"/>
                    </a:srgbClr>
                  </a:outerShdw>
                </a:effectLst>
                <a:latin typeface="Arial Rounded MT Bold" panose="020F0704030504030204" pitchFamily="34" charset="0"/>
                <a:hlinkClick r:id="rId11" tooltip="Fisico">
                  <a:extLst>
                    <a:ext uri="{A12FA001-AC4F-418D-AE19-62706E023703}">
                      <ahyp:hlinkClr xmlns:ahyp="http://schemas.microsoft.com/office/drawing/2018/hyperlinkcolor" val="tx"/>
                    </a:ext>
                  </a:extLst>
                </a:hlinkClick>
              </a:rPr>
              <a:t>fisico</a:t>
            </a:r>
            <a:r>
              <a:rPr lang="it-IT" sz="1400" dirty="0" err="1">
                <a:effectLst>
                  <a:outerShdw blurRad="38100" dist="38100" dir="2700000" algn="tl">
                    <a:srgbClr val="000000">
                      <a:alpha val="43137"/>
                    </a:srgbClr>
                  </a:outerShdw>
                </a:effectLst>
                <a:latin typeface="Arial Rounded MT Bold" panose="020F0704030504030204" pitchFamily="34" charset="0"/>
                <a:hlinkClick r:id="rId12" tooltip="Germania">
                  <a:extLst>
                    <a:ext uri="{A12FA001-AC4F-418D-AE19-62706E023703}">
                      <ahyp:hlinkClr xmlns:ahyp="http://schemas.microsoft.com/office/drawing/2018/hyperlinkcolor" val="tx"/>
                    </a:ext>
                  </a:extLst>
                </a:hlinkClick>
              </a:rPr>
              <a:t>tedesco</a:t>
            </a:r>
            <a:r>
              <a:rPr lang="it-IT" sz="1400" dirty="0">
                <a:effectLst>
                  <a:outerShdw blurRad="38100" dist="38100" dir="2700000" algn="tl">
                    <a:srgbClr val="000000">
                      <a:alpha val="43137"/>
                    </a:srgbClr>
                  </a:outerShdw>
                </a:effectLst>
                <a:latin typeface="Arial Rounded MT Bold" panose="020F0704030504030204" pitchFamily="34" charset="0"/>
              </a:rPr>
              <a:t>, iniziatore della </a:t>
            </a:r>
            <a:r>
              <a:rPr lang="it-IT" sz="1400" dirty="0">
                <a:effectLst>
                  <a:outerShdw blurRad="38100" dist="38100" dir="2700000" algn="tl">
                    <a:srgbClr val="000000">
                      <a:alpha val="43137"/>
                    </a:srgbClr>
                  </a:outerShdw>
                </a:effectLst>
                <a:latin typeface="Arial Rounded MT Bold" panose="020F0704030504030204" pitchFamily="34" charset="0"/>
                <a:hlinkClick r:id="rId13" tooltip="Fisica quantistica">
                  <a:extLst>
                    <a:ext uri="{A12FA001-AC4F-418D-AE19-62706E023703}">
                      <ahyp:hlinkClr xmlns:ahyp="http://schemas.microsoft.com/office/drawing/2018/hyperlinkcolor" val="tx"/>
                    </a:ext>
                  </a:extLst>
                </a:hlinkClick>
              </a:rPr>
              <a:t>fisica quantistica</a:t>
            </a:r>
            <a:r>
              <a:rPr lang="it-IT" sz="1400" dirty="0">
                <a:effectLst>
                  <a:outerShdw blurRad="38100" dist="38100" dir="2700000" algn="tl">
                    <a:srgbClr val="000000">
                      <a:alpha val="43137"/>
                    </a:srgbClr>
                  </a:outerShdw>
                </a:effectLst>
                <a:latin typeface="Arial Rounded MT Bold" panose="020F0704030504030204" pitchFamily="34" charset="0"/>
              </a:rPr>
              <a:t> e </a:t>
            </a:r>
            <a:r>
              <a:rPr lang="it-IT" sz="1400" dirty="0">
                <a:effectLst>
                  <a:outerShdw blurRad="38100" dist="38100" dir="2700000" algn="tl">
                    <a:srgbClr val="000000">
                      <a:alpha val="43137"/>
                    </a:srgbClr>
                  </a:outerShdw>
                </a:effectLst>
                <a:latin typeface="Arial Rounded MT Bold" panose="020F0704030504030204" pitchFamily="34" charset="0"/>
                <a:hlinkClick r:id="rId14" tooltip="Premio Nobel per la Fisica">
                  <a:extLst>
                    <a:ext uri="{A12FA001-AC4F-418D-AE19-62706E023703}">
                      <ahyp:hlinkClr xmlns:ahyp="http://schemas.microsoft.com/office/drawing/2018/hyperlinkcolor" val="tx"/>
                    </a:ext>
                  </a:extLst>
                </a:hlinkClick>
              </a:rPr>
              <a:t>premio Nobel per la Fisica</a:t>
            </a:r>
            <a:r>
              <a:rPr lang="it-IT" sz="1400" dirty="0">
                <a:effectLst>
                  <a:outerShdw blurRad="38100" dist="38100" dir="2700000" algn="tl">
                    <a:srgbClr val="000000">
                      <a:alpha val="43137"/>
                    </a:srgbClr>
                  </a:outerShdw>
                </a:effectLst>
                <a:latin typeface="Arial Rounded MT Bold" panose="020F0704030504030204" pitchFamily="34" charset="0"/>
              </a:rPr>
              <a:t>.</a:t>
            </a:r>
          </a:p>
        </p:txBody>
      </p:sp>
      <p:sp>
        <p:nvSpPr>
          <p:cNvPr id="2" name="Rettangolo 1">
            <a:extLst>
              <a:ext uri="{FF2B5EF4-FFF2-40B4-BE49-F238E27FC236}">
                <a16:creationId xmlns:a16="http://schemas.microsoft.com/office/drawing/2014/main" id="{94E79B02-C3D4-48D6-894E-45BC9E649430}"/>
              </a:ext>
            </a:extLst>
          </p:cNvPr>
          <p:cNvSpPr/>
          <p:nvPr/>
        </p:nvSpPr>
        <p:spPr>
          <a:xfrm>
            <a:off x="548108" y="538223"/>
            <a:ext cx="7259461" cy="830997"/>
          </a:xfrm>
          <a:prstGeom prst="rect">
            <a:avLst/>
          </a:prstGeom>
        </p:spPr>
        <p:txBody>
          <a:bodyPr wrap="square">
            <a:spAutoFit/>
          </a:bodyPr>
          <a:lstStyle/>
          <a:p>
            <a:pPr lvl="0" algn="ctr"/>
            <a:r>
              <a:rPr lang="it-IT" sz="2400" b="1" dirty="0">
                <a:latin typeface="Arial Rounded MT Bold" panose="020F0704030504030204" pitchFamily="34" charset="0"/>
              </a:rPr>
              <a:t>Quali sono le odierne definizioni delle unità di misura del SI?</a:t>
            </a:r>
          </a:p>
        </p:txBody>
      </p:sp>
    </p:spTree>
    <p:extLst>
      <p:ext uri="{BB962C8B-B14F-4D97-AF65-F5344CB8AC3E}">
        <p14:creationId xmlns:p14="http://schemas.microsoft.com/office/powerpoint/2010/main" val="1973249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5"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2000"/>
                                        <p:tgtEl>
                                          <p:spTgt spid="5"/>
                                        </p:tgtEl>
                                      </p:cBhvr>
                                    </p:animEffect>
                                    <p:anim calcmode="lin" valueType="num">
                                      <p:cBhvr>
                                        <p:cTn id="19" dur="2000" fill="hold"/>
                                        <p:tgtEl>
                                          <p:spTgt spid="5"/>
                                        </p:tgtEl>
                                        <p:attrNameLst>
                                          <p:attrName>ppt_w</p:attrName>
                                        </p:attrNameLst>
                                      </p:cBhvr>
                                      <p:tavLst>
                                        <p:tav tm="0" fmla="#ppt_w*sin(2.5*pi*$)">
                                          <p:val>
                                            <p:fltVal val="0"/>
                                          </p:val>
                                        </p:tav>
                                        <p:tav tm="100000">
                                          <p:val>
                                            <p:fltVal val="1"/>
                                          </p:val>
                                        </p:tav>
                                      </p:tavLst>
                                    </p:anim>
                                    <p:anim calcmode="lin" valueType="num">
                                      <p:cBhvr>
                                        <p:cTn id="20"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anim calcmode="lin" valueType="num">
                                      <p:cBhvr>
                                        <p:cTn id="26" dur="2000" fill="hold"/>
                                        <p:tgtEl>
                                          <p:spTgt spid="6"/>
                                        </p:tgtEl>
                                        <p:attrNameLst>
                                          <p:attrName>ppt_w</p:attrName>
                                        </p:attrNameLst>
                                      </p:cBhvr>
                                      <p:tavLst>
                                        <p:tav tm="0" fmla="#ppt_w*sin(2.5*pi*$)">
                                          <p:val>
                                            <p:fltVal val="0"/>
                                          </p:val>
                                        </p:tav>
                                        <p:tav tm="100000">
                                          <p:val>
                                            <p:fltVal val="1"/>
                                          </p:val>
                                        </p:tav>
                                      </p:tavLst>
                                    </p:anim>
                                    <p:anim calcmode="lin" valueType="num">
                                      <p:cBhvr>
                                        <p:cTn id="27" dur="2000" fill="hold"/>
                                        <p:tgtEl>
                                          <p:spTgt spid="6"/>
                                        </p:tgtEl>
                                        <p:attrNameLst>
                                          <p:attrName>ppt_h</p:attrName>
                                        </p:attrNameLst>
                                      </p:cBhvr>
                                      <p:tavLst>
                                        <p:tav tm="0">
                                          <p:val>
                                            <p:strVal val="#ppt_h"/>
                                          </p:val>
                                        </p:tav>
                                        <p:tav tm="100000">
                                          <p:val>
                                            <p:strVal val="#ppt_h"/>
                                          </p:val>
                                        </p:tav>
                                      </p:tavLst>
                                    </p:anim>
                                  </p:childTnLst>
                                </p:cTn>
                              </p:par>
                              <p:par>
                                <p:cTn id="28" presetID="45"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000"/>
                                        <p:tgtEl>
                                          <p:spTgt spid="7"/>
                                        </p:tgtEl>
                                      </p:cBhvr>
                                    </p:animEffect>
                                    <p:anim calcmode="lin" valueType="num">
                                      <p:cBhvr>
                                        <p:cTn id="31" dur="2000" fill="hold"/>
                                        <p:tgtEl>
                                          <p:spTgt spid="7"/>
                                        </p:tgtEl>
                                        <p:attrNameLst>
                                          <p:attrName>ppt_w</p:attrName>
                                        </p:attrNameLst>
                                      </p:cBhvr>
                                      <p:tavLst>
                                        <p:tav tm="0" fmla="#ppt_w*sin(2.5*pi*$)">
                                          <p:val>
                                            <p:fltVal val="0"/>
                                          </p:val>
                                        </p:tav>
                                        <p:tav tm="100000">
                                          <p:val>
                                            <p:fltVal val="1"/>
                                          </p:val>
                                        </p:tav>
                                      </p:tavLst>
                                    </p:anim>
                                    <p:anim calcmode="lin" valueType="num">
                                      <p:cBhvr>
                                        <p:cTn id="32"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FISICA</a:t>
            </a:r>
          </a:p>
        </p:txBody>
      </p:sp>
      <p:sp>
        <p:nvSpPr>
          <p:cNvPr id="3" name="CasellaDiTesto 2">
            <a:extLst>
              <a:ext uri="{FF2B5EF4-FFF2-40B4-BE49-F238E27FC236}">
                <a16:creationId xmlns:a16="http://schemas.microsoft.com/office/drawing/2014/main" id="{5A7D1B25-67A7-4364-BB94-8C04C86B56AB}"/>
              </a:ext>
            </a:extLst>
          </p:cNvPr>
          <p:cNvSpPr txBox="1"/>
          <p:nvPr/>
        </p:nvSpPr>
        <p:spPr>
          <a:xfrm>
            <a:off x="186613" y="709127"/>
            <a:ext cx="9405256" cy="2954655"/>
          </a:xfrm>
          <a:prstGeom prst="rect">
            <a:avLst/>
          </a:prstGeom>
          <a:noFill/>
        </p:spPr>
        <p:txBody>
          <a:bodyPr wrap="square" rtlCol="0">
            <a:spAutoFit/>
          </a:bodyPr>
          <a:lstStyle/>
          <a:p>
            <a:r>
              <a:rPr lang="it-IT" sz="2400" b="1" dirty="0">
                <a:effectLst>
                  <a:outerShdw blurRad="38100" dist="38100" dir="2700000" algn="tl">
                    <a:srgbClr val="000000">
                      <a:alpha val="43137"/>
                    </a:srgbClr>
                  </a:outerShdw>
                </a:effectLst>
                <a:latin typeface="Arial Rounded MT Bold" panose="020F0704030504030204" pitchFamily="34" charset="0"/>
              </a:rPr>
              <a:t>Quali sono le nuove definizioni delle unità di misura del SI?</a:t>
            </a:r>
          </a:p>
          <a:p>
            <a:endParaRPr lang="it-IT" b="1" dirty="0">
              <a:effectLst>
                <a:outerShdw blurRad="38100" dist="38100" dir="2700000" algn="tl">
                  <a:srgbClr val="000000">
                    <a:alpha val="43137"/>
                  </a:srgbClr>
                </a:outerShdw>
              </a:effectLst>
              <a:latin typeface="Arial Rounded MT Bold" panose="020F0704030504030204" pitchFamily="34" charset="0"/>
            </a:endParaRPr>
          </a:p>
          <a:p>
            <a:r>
              <a:rPr lang="it-IT" dirty="0">
                <a:solidFill>
                  <a:srgbClr val="FFC000"/>
                </a:solidFill>
                <a:effectLst>
                  <a:outerShdw blurRad="38100" dist="38100" dir="2700000" algn="tl">
                    <a:srgbClr val="000000">
                      <a:alpha val="43137"/>
                    </a:srgbClr>
                  </a:outerShdw>
                </a:effectLst>
                <a:latin typeface="Arial Rounded MT Bold" panose="020F0704030504030204" pitchFamily="34" charset="0"/>
              </a:rPr>
              <a:t>Il kilogrammo  </a:t>
            </a:r>
            <a:r>
              <a:rPr lang="it-IT" dirty="0">
                <a:effectLst>
                  <a:outerShdw blurRad="38100" dist="38100" dir="2700000" algn="tl">
                    <a:srgbClr val="000000">
                      <a:alpha val="43137"/>
                    </a:srgbClr>
                  </a:outerShdw>
                </a:effectLst>
                <a:latin typeface="Arial Rounded MT Bold" panose="020F0704030504030204" pitchFamily="34" charset="0"/>
              </a:rPr>
              <a:t>sarà finalmente definito fissando il valore della </a:t>
            </a:r>
            <a:r>
              <a:rPr lang="it-IT" b="1" dirty="0">
                <a:solidFill>
                  <a:srgbClr val="FFC000"/>
                </a:solidFill>
                <a:effectLst>
                  <a:outerShdw blurRad="38100" dist="38100" dir="2700000" algn="tl">
                    <a:srgbClr val="000000">
                      <a:alpha val="43137"/>
                    </a:srgbClr>
                  </a:outerShdw>
                </a:effectLst>
                <a:latin typeface="Arial Rounded MT Bold" panose="020F0704030504030204" pitchFamily="34" charset="0"/>
              </a:rPr>
              <a:t>costante di Planck</a:t>
            </a:r>
            <a:r>
              <a:rPr lang="it-IT" dirty="0">
                <a:solidFill>
                  <a:srgbClr val="FFC000"/>
                </a:solidFill>
                <a:effectLst>
                  <a:outerShdw blurRad="38100" dist="38100" dir="2700000" algn="tl">
                    <a:srgbClr val="000000">
                      <a:alpha val="43137"/>
                    </a:srgbClr>
                  </a:outerShdw>
                </a:effectLst>
                <a:latin typeface="Arial Rounded MT Bold" panose="020F0704030504030204" pitchFamily="34" charset="0"/>
              </a:rPr>
              <a:t>, h;</a:t>
            </a:r>
          </a:p>
          <a:p>
            <a:r>
              <a:rPr lang="it-IT" dirty="0">
                <a:effectLst>
                  <a:outerShdw blurRad="38100" dist="38100" dir="2700000" algn="tl">
                    <a:srgbClr val="000000">
                      <a:alpha val="43137"/>
                    </a:srgbClr>
                  </a:outerShdw>
                </a:effectLst>
                <a:latin typeface="Arial Rounded MT Bold" panose="020F0704030504030204" pitchFamily="34" charset="0"/>
              </a:rPr>
              <a:t>Nella pratica il kilogrammo si realizzerà confrontando la forza peso generata dalla massa con una forza elettromagnetica attraverso una speciale bilancia: la </a:t>
            </a:r>
            <a:r>
              <a:rPr lang="it-IT" b="1" dirty="0">
                <a:effectLst>
                  <a:outerShdw blurRad="38100" dist="38100" dir="2700000" algn="tl">
                    <a:srgbClr val="000000">
                      <a:alpha val="43137"/>
                    </a:srgbClr>
                  </a:outerShdw>
                </a:effectLst>
                <a:latin typeface="Arial Rounded MT Bold" panose="020F0704030504030204" pitchFamily="34" charset="0"/>
              </a:rPr>
              <a:t>bilancia di Kibble</a:t>
            </a:r>
            <a:r>
              <a:rPr lang="it-IT" dirty="0">
                <a:effectLst>
                  <a:outerShdw blurRad="38100" dist="38100" dir="2700000" algn="tl">
                    <a:srgbClr val="000000">
                      <a:alpha val="43137"/>
                    </a:srgbClr>
                  </a:outerShdw>
                </a:effectLst>
                <a:latin typeface="Arial Rounded MT Bold" panose="020F0704030504030204" pitchFamily="34" charset="0"/>
              </a:rPr>
              <a:t>.</a:t>
            </a:r>
          </a:p>
          <a:p>
            <a:r>
              <a:rPr lang="it-IT" dirty="0">
                <a:solidFill>
                  <a:srgbClr val="FFC000"/>
                </a:solidFill>
                <a:effectLst>
                  <a:outerShdw blurRad="38100" dist="38100" dir="2700000" algn="tl">
                    <a:srgbClr val="000000">
                      <a:alpha val="43137"/>
                    </a:srgbClr>
                  </a:outerShdw>
                </a:effectLst>
                <a:latin typeface="Arial Rounded MT Bold" panose="020F0704030504030204" pitchFamily="34" charset="0"/>
              </a:rPr>
              <a:t>La mole </a:t>
            </a:r>
            <a:r>
              <a:rPr lang="it-IT" dirty="0">
                <a:effectLst>
                  <a:outerShdw blurRad="38100" dist="38100" dir="2700000" algn="tl">
                    <a:srgbClr val="000000">
                      <a:alpha val="43137"/>
                    </a:srgbClr>
                  </a:outerShdw>
                </a:effectLst>
                <a:latin typeface="Arial Rounded MT Bold" panose="020F0704030504030204" pitchFamily="34" charset="0"/>
              </a:rPr>
              <a:t>si definirà attraverso il </a:t>
            </a:r>
            <a:r>
              <a:rPr lang="it-IT" b="1" dirty="0">
                <a:solidFill>
                  <a:srgbClr val="FFC000"/>
                </a:solidFill>
                <a:effectLst>
                  <a:outerShdw blurRad="38100" dist="38100" dir="2700000" algn="tl">
                    <a:srgbClr val="000000">
                      <a:alpha val="43137"/>
                    </a:srgbClr>
                  </a:outerShdw>
                </a:effectLst>
                <a:latin typeface="Arial Rounded MT Bold" panose="020F0704030504030204" pitchFamily="34" charset="0"/>
              </a:rPr>
              <a:t>Numero di Avogadro, </a:t>
            </a:r>
            <a:r>
              <a:rPr lang="it-IT" b="1" i="1" dirty="0">
                <a:solidFill>
                  <a:srgbClr val="FFC000"/>
                </a:solidFill>
                <a:effectLst>
                  <a:outerShdw blurRad="38100" dist="38100" dir="2700000" algn="tl">
                    <a:srgbClr val="000000">
                      <a:alpha val="43137"/>
                    </a:srgbClr>
                  </a:outerShdw>
                </a:effectLst>
                <a:latin typeface="Arial Rounded MT Bold" panose="020F0704030504030204" pitchFamily="34" charset="0"/>
              </a:rPr>
              <a:t>N</a:t>
            </a:r>
            <a:r>
              <a:rPr lang="it-IT" sz="1000" b="1" dirty="0">
                <a:solidFill>
                  <a:srgbClr val="FFC000"/>
                </a:solidFill>
                <a:effectLst>
                  <a:outerShdw blurRad="38100" dist="38100" dir="2700000" algn="tl">
                    <a:srgbClr val="000000">
                      <a:alpha val="43137"/>
                    </a:srgbClr>
                  </a:outerShdw>
                </a:effectLst>
                <a:latin typeface="Arial Rounded MT Bold" panose="020F0704030504030204" pitchFamily="34" charset="0"/>
              </a:rPr>
              <a:t>A</a:t>
            </a:r>
            <a:r>
              <a:rPr lang="it-IT" dirty="0">
                <a:solidFill>
                  <a:srgbClr val="FFC000"/>
                </a:solidFill>
                <a:effectLst>
                  <a:outerShdw blurRad="38100" dist="38100" dir="2700000" algn="tl">
                    <a:srgbClr val="000000">
                      <a:alpha val="43137"/>
                    </a:srgbClr>
                  </a:outerShdw>
                </a:effectLst>
                <a:latin typeface="Arial Rounded MT Bold" panose="020F0704030504030204" pitchFamily="34" charset="0"/>
              </a:rPr>
              <a:t>. </a:t>
            </a:r>
          </a:p>
          <a:p>
            <a:r>
              <a:rPr lang="it-IT" dirty="0">
                <a:solidFill>
                  <a:srgbClr val="FFC000"/>
                </a:solidFill>
                <a:effectLst>
                  <a:outerShdw blurRad="38100" dist="38100" dir="2700000" algn="tl">
                    <a:srgbClr val="000000">
                      <a:alpha val="43137"/>
                    </a:srgbClr>
                  </a:outerShdw>
                </a:effectLst>
                <a:latin typeface="Arial Rounded MT Bold" panose="020F0704030504030204" pitchFamily="34" charset="0"/>
              </a:rPr>
              <a:t>Il Kelvin </a:t>
            </a:r>
            <a:r>
              <a:rPr lang="it-IT" dirty="0">
                <a:effectLst>
                  <a:outerShdw blurRad="38100" dist="38100" dir="2700000" algn="tl">
                    <a:srgbClr val="000000">
                      <a:alpha val="43137"/>
                    </a:srgbClr>
                  </a:outerShdw>
                </a:effectLst>
                <a:latin typeface="Arial Rounded MT Bold" panose="020F0704030504030204" pitchFamily="34" charset="0"/>
              </a:rPr>
              <a:t>sarà definito attraverso la </a:t>
            </a:r>
            <a:r>
              <a:rPr lang="it-IT" dirty="0">
                <a:solidFill>
                  <a:srgbClr val="FFC000"/>
                </a:solidFill>
                <a:effectLst>
                  <a:outerShdw blurRad="38100" dist="38100" dir="2700000" algn="tl">
                    <a:srgbClr val="000000">
                      <a:alpha val="43137"/>
                    </a:srgbClr>
                  </a:outerShdw>
                </a:effectLst>
                <a:latin typeface="Arial Rounded MT Bold" panose="020F0704030504030204" pitchFamily="34" charset="0"/>
              </a:rPr>
              <a:t>costante di</a:t>
            </a:r>
            <a:r>
              <a:rPr lang="it-IT" b="1" dirty="0">
                <a:solidFill>
                  <a:srgbClr val="FFC000"/>
                </a:solidFill>
                <a:effectLst>
                  <a:outerShdw blurRad="38100" dist="38100" dir="2700000" algn="tl">
                    <a:srgbClr val="000000">
                      <a:alpha val="43137"/>
                    </a:srgbClr>
                  </a:outerShdw>
                </a:effectLst>
                <a:latin typeface="Arial Rounded MT Bold" panose="020F0704030504030204" pitchFamily="34" charset="0"/>
              </a:rPr>
              <a:t> Boltzmann</a:t>
            </a:r>
            <a:r>
              <a:rPr lang="it-IT" dirty="0">
                <a:solidFill>
                  <a:srgbClr val="FFC000"/>
                </a:solidFill>
                <a:effectLst>
                  <a:outerShdw blurRad="38100" dist="38100" dir="2700000" algn="tl">
                    <a:srgbClr val="000000">
                      <a:alpha val="43137"/>
                    </a:srgbClr>
                  </a:outerShdw>
                </a:effectLst>
                <a:latin typeface="Arial Rounded MT Bold" panose="020F0704030504030204" pitchFamily="34" charset="0"/>
              </a:rPr>
              <a:t>, k; </a:t>
            </a:r>
          </a:p>
          <a:p>
            <a:r>
              <a:rPr lang="it-IT" dirty="0">
                <a:solidFill>
                  <a:srgbClr val="FFC000"/>
                </a:solidFill>
                <a:effectLst>
                  <a:outerShdw blurRad="38100" dist="38100" dir="2700000" algn="tl">
                    <a:srgbClr val="000000">
                      <a:alpha val="43137"/>
                    </a:srgbClr>
                  </a:outerShdw>
                </a:effectLst>
                <a:latin typeface="Arial Rounded MT Bold" panose="020F0704030504030204" pitchFamily="34" charset="0"/>
              </a:rPr>
              <a:t>L’ampere</a:t>
            </a:r>
            <a:r>
              <a:rPr lang="it-IT" dirty="0">
                <a:effectLst>
                  <a:outerShdw blurRad="38100" dist="38100" dir="2700000" algn="tl">
                    <a:srgbClr val="000000">
                      <a:alpha val="43137"/>
                    </a:srgbClr>
                  </a:outerShdw>
                </a:effectLst>
                <a:latin typeface="Arial Rounded MT Bold" panose="020F0704030504030204" pitchFamily="34" charset="0"/>
              </a:rPr>
              <a:t> si definirà attraverso la </a:t>
            </a:r>
            <a:r>
              <a:rPr lang="it-IT" dirty="0">
                <a:solidFill>
                  <a:srgbClr val="FFC000"/>
                </a:solidFill>
                <a:effectLst>
                  <a:outerShdw blurRad="38100" dist="38100" dir="2700000" algn="tl">
                    <a:srgbClr val="000000">
                      <a:alpha val="43137"/>
                    </a:srgbClr>
                  </a:outerShdw>
                </a:effectLst>
                <a:latin typeface="Arial Rounded MT Bold" panose="020F0704030504030204" pitchFamily="34" charset="0"/>
              </a:rPr>
              <a:t>carica dell’elettrone, e.</a:t>
            </a:r>
          </a:p>
          <a:p>
            <a:r>
              <a:rPr lang="it-IT" dirty="0">
                <a:effectLst>
                  <a:outerShdw blurRad="38100" dist="38100" dir="2700000" algn="tl">
                    <a:srgbClr val="000000">
                      <a:alpha val="43137"/>
                    </a:srgbClr>
                  </a:outerShdw>
                </a:effectLst>
                <a:latin typeface="Arial Rounded MT Bold" panose="020F0704030504030204" pitchFamily="34" charset="0"/>
              </a:rPr>
              <a:t>Queste sono le nuove definizioni</a:t>
            </a:r>
          </a:p>
        </p:txBody>
      </p:sp>
      <p:pic>
        <p:nvPicPr>
          <p:cNvPr id="5" name="Picture 4" descr="https://upload.wikimedia.org/wikipedia/commons/3/3d/Avogadro_Amedeo.jpg">
            <a:extLst>
              <a:ext uri="{FF2B5EF4-FFF2-40B4-BE49-F238E27FC236}">
                <a16:creationId xmlns:a16="http://schemas.microsoft.com/office/drawing/2014/main" id="{A8874520-89E8-407C-9EFF-61316E0B7992}"/>
              </a:ext>
            </a:extLst>
          </p:cNvPr>
          <p:cNvPicPr preferRelativeResize="0">
            <a:picLocks noChangeArrowheads="1"/>
          </p:cNvPicPr>
          <p:nvPr/>
        </p:nvPicPr>
        <p:blipFill>
          <a:blip r:embed="rId3" cstate="print"/>
          <a:srcRect/>
          <a:stretch>
            <a:fillRect/>
          </a:stretch>
        </p:blipFill>
        <p:spPr bwMode="auto">
          <a:xfrm>
            <a:off x="336360" y="3962574"/>
            <a:ext cx="1771200" cy="2401200"/>
          </a:xfrm>
          <a:prstGeom prst="round2DiagRect">
            <a:avLst>
              <a:gd name="adj1" fmla="val 16667"/>
              <a:gd name="adj2" fmla="val 0"/>
            </a:avLst>
          </a:prstGeom>
          <a:ln w="88900" cap="sq">
            <a:solidFill>
              <a:srgbClr val="FFFFFF"/>
            </a:solidFill>
            <a:miter lim="800000"/>
          </a:ln>
          <a:effectLst>
            <a:outerShdw blurRad="50800" dist="114300" dir="2700000" algn="t" rotWithShape="0">
              <a:prstClr val="black">
                <a:alpha val="70000"/>
              </a:prstClr>
            </a:outerShdw>
          </a:effectLst>
        </p:spPr>
      </p:pic>
      <p:sp>
        <p:nvSpPr>
          <p:cNvPr id="6" name="Rettangolo 5">
            <a:extLst>
              <a:ext uri="{FF2B5EF4-FFF2-40B4-BE49-F238E27FC236}">
                <a16:creationId xmlns:a16="http://schemas.microsoft.com/office/drawing/2014/main" id="{9FF1C059-25BA-467A-9F5A-486FE6A51A92}"/>
              </a:ext>
            </a:extLst>
          </p:cNvPr>
          <p:cNvSpPr/>
          <p:nvPr/>
        </p:nvSpPr>
        <p:spPr>
          <a:xfrm>
            <a:off x="2283702" y="3901561"/>
            <a:ext cx="2179910" cy="2462213"/>
          </a:xfrm>
          <a:prstGeom prst="rect">
            <a:avLst/>
          </a:prstGeom>
        </p:spPr>
        <p:txBody>
          <a:bodyPr wrap="square">
            <a:spAutoFit/>
          </a:bodyPr>
          <a:lstStyle/>
          <a:p>
            <a:r>
              <a:rPr lang="it-IT" sz="1400" b="1" dirty="0">
                <a:solidFill>
                  <a:srgbClr val="FFC000"/>
                </a:solidFill>
                <a:latin typeface="Arial Rounded MT Bold" panose="020F0704030504030204" pitchFamily="34" charset="0"/>
              </a:rPr>
              <a:t>Lorenzo Romano Amedeo Carlo Avogadro</a:t>
            </a:r>
            <a:r>
              <a:rPr lang="it-IT" sz="1400" dirty="0">
                <a:latin typeface="Arial Rounded MT Bold" panose="020F0704030504030204" pitchFamily="34" charset="0"/>
              </a:rPr>
              <a:t>,</a:t>
            </a:r>
          </a:p>
          <a:p>
            <a:r>
              <a:rPr lang="it-IT" sz="1400" dirty="0">
                <a:latin typeface="Arial Rounded MT Bold" panose="020F0704030504030204" pitchFamily="34" charset="0"/>
              </a:rPr>
              <a:t> </a:t>
            </a:r>
            <a:r>
              <a:rPr lang="it-IT" sz="1400" dirty="0">
                <a:solidFill>
                  <a:schemeClr val="accent1">
                    <a:lumMod val="60000"/>
                    <a:lumOff val="40000"/>
                  </a:schemeClr>
                </a:solidFill>
                <a:latin typeface="Arial Rounded MT Bold" panose="020F0704030504030204" pitchFamily="34" charset="0"/>
              </a:rPr>
              <a:t>conte di </a:t>
            </a:r>
            <a:r>
              <a:rPr lang="it-IT" sz="1400" dirty="0">
                <a:solidFill>
                  <a:schemeClr val="accent1">
                    <a:lumMod val="60000"/>
                    <a:lumOff val="40000"/>
                  </a:schemeClr>
                </a:solidFill>
                <a:latin typeface="Arial Rounded MT Bold" panose="020F0704030504030204" pitchFamily="34" charset="0"/>
                <a:hlinkClick r:id="rId4" tooltip="Quaregna">
                  <a:extLst>
                    <a:ext uri="{A12FA001-AC4F-418D-AE19-62706E023703}">
                      <ahyp:hlinkClr xmlns:ahyp="http://schemas.microsoft.com/office/drawing/2018/hyperlinkcolor" val="tx"/>
                    </a:ext>
                  </a:extLst>
                </a:hlinkClick>
              </a:rPr>
              <a:t>Quaregna</a:t>
            </a:r>
            <a:r>
              <a:rPr lang="it-IT" sz="1400" dirty="0">
                <a:solidFill>
                  <a:schemeClr val="accent1">
                    <a:lumMod val="60000"/>
                    <a:lumOff val="40000"/>
                  </a:schemeClr>
                </a:solidFill>
                <a:latin typeface="Arial Rounded MT Bold" panose="020F0704030504030204" pitchFamily="34" charset="0"/>
              </a:rPr>
              <a:t> e </a:t>
            </a:r>
            <a:r>
              <a:rPr lang="it-IT" sz="1400" dirty="0">
                <a:solidFill>
                  <a:schemeClr val="accent1">
                    <a:lumMod val="60000"/>
                    <a:lumOff val="40000"/>
                  </a:schemeClr>
                </a:solidFill>
                <a:latin typeface="Arial Rounded MT Bold" panose="020F0704030504030204" pitchFamily="34" charset="0"/>
                <a:hlinkClick r:id="rId5" tooltip="Cerreto Castello">
                  <a:extLst>
                    <a:ext uri="{A12FA001-AC4F-418D-AE19-62706E023703}">
                      <ahyp:hlinkClr xmlns:ahyp="http://schemas.microsoft.com/office/drawing/2018/hyperlinkcolor" val="tx"/>
                    </a:ext>
                  </a:extLst>
                </a:hlinkClick>
              </a:rPr>
              <a:t>Cerreto</a:t>
            </a:r>
            <a:r>
              <a:rPr lang="it-IT" sz="1400" dirty="0">
                <a:solidFill>
                  <a:schemeClr val="accent1">
                    <a:lumMod val="60000"/>
                    <a:lumOff val="40000"/>
                  </a:schemeClr>
                </a:solidFill>
                <a:latin typeface="Arial Rounded MT Bold" panose="020F0704030504030204" pitchFamily="34" charset="0"/>
              </a:rPr>
              <a:t> (</a:t>
            </a:r>
            <a:r>
              <a:rPr lang="it-IT" sz="1400" dirty="0">
                <a:solidFill>
                  <a:schemeClr val="accent1">
                    <a:lumMod val="60000"/>
                    <a:lumOff val="40000"/>
                  </a:schemeClr>
                </a:solidFill>
                <a:latin typeface="Arial Rounded MT Bold" panose="020F0704030504030204" pitchFamily="34" charset="0"/>
                <a:hlinkClick r:id="rId6" tooltip="Torino">
                  <a:extLst>
                    <a:ext uri="{A12FA001-AC4F-418D-AE19-62706E023703}">
                      <ahyp:hlinkClr xmlns:ahyp="http://schemas.microsoft.com/office/drawing/2018/hyperlinkcolor" val="tx"/>
                    </a:ext>
                  </a:extLst>
                </a:hlinkClick>
              </a:rPr>
              <a:t>Torino</a:t>
            </a:r>
            <a:r>
              <a:rPr lang="it-IT" sz="1400" dirty="0">
                <a:solidFill>
                  <a:schemeClr val="accent1">
                    <a:lumMod val="60000"/>
                    <a:lumOff val="40000"/>
                  </a:schemeClr>
                </a:solidFill>
                <a:latin typeface="Arial Rounded MT Bold" panose="020F0704030504030204" pitchFamily="34" charset="0"/>
              </a:rPr>
              <a:t>, </a:t>
            </a:r>
            <a:r>
              <a:rPr lang="it-IT" sz="1400" dirty="0">
                <a:solidFill>
                  <a:schemeClr val="accent1">
                    <a:lumMod val="60000"/>
                    <a:lumOff val="40000"/>
                  </a:schemeClr>
                </a:solidFill>
                <a:latin typeface="Arial Rounded MT Bold" panose="020F0704030504030204" pitchFamily="34" charset="0"/>
                <a:hlinkClick r:id="rId7" tooltip="9 agosto">
                  <a:extLst>
                    <a:ext uri="{A12FA001-AC4F-418D-AE19-62706E023703}">
                      <ahyp:hlinkClr xmlns:ahyp="http://schemas.microsoft.com/office/drawing/2018/hyperlinkcolor" val="tx"/>
                    </a:ext>
                  </a:extLst>
                </a:hlinkClick>
              </a:rPr>
              <a:t>9 agosto</a:t>
            </a:r>
            <a:r>
              <a:rPr lang="it-IT" sz="1400" dirty="0">
                <a:solidFill>
                  <a:schemeClr val="accent1">
                    <a:lumMod val="60000"/>
                    <a:lumOff val="40000"/>
                  </a:schemeClr>
                </a:solidFill>
                <a:latin typeface="Arial Rounded MT Bold" panose="020F0704030504030204" pitchFamily="34" charset="0"/>
              </a:rPr>
              <a:t> </a:t>
            </a:r>
            <a:r>
              <a:rPr lang="it-IT" sz="1400" dirty="0">
                <a:solidFill>
                  <a:schemeClr val="accent1">
                    <a:lumMod val="60000"/>
                    <a:lumOff val="40000"/>
                  </a:schemeClr>
                </a:solidFill>
                <a:latin typeface="Arial Rounded MT Bold" panose="020F0704030504030204" pitchFamily="34" charset="0"/>
                <a:hlinkClick r:id="rId8" tooltip="1776">
                  <a:extLst>
                    <a:ext uri="{A12FA001-AC4F-418D-AE19-62706E023703}">
                      <ahyp:hlinkClr xmlns:ahyp="http://schemas.microsoft.com/office/drawing/2018/hyperlinkcolor" val="tx"/>
                    </a:ext>
                  </a:extLst>
                </a:hlinkClick>
              </a:rPr>
              <a:t>1776</a:t>
            </a:r>
            <a:r>
              <a:rPr lang="it-IT" sz="1400" dirty="0">
                <a:solidFill>
                  <a:schemeClr val="accent1">
                    <a:lumMod val="60000"/>
                    <a:lumOff val="40000"/>
                  </a:schemeClr>
                </a:solidFill>
                <a:latin typeface="Arial Rounded MT Bold" panose="020F0704030504030204" pitchFamily="34" charset="0"/>
              </a:rPr>
              <a:t> – </a:t>
            </a:r>
            <a:r>
              <a:rPr lang="it-IT" sz="1400" dirty="0">
                <a:solidFill>
                  <a:schemeClr val="accent1">
                    <a:lumMod val="60000"/>
                    <a:lumOff val="40000"/>
                  </a:schemeClr>
                </a:solidFill>
                <a:latin typeface="Arial Rounded MT Bold" panose="020F0704030504030204" pitchFamily="34" charset="0"/>
                <a:hlinkClick r:id="rId6" tooltip="Torino">
                  <a:extLst>
                    <a:ext uri="{A12FA001-AC4F-418D-AE19-62706E023703}">
                      <ahyp:hlinkClr xmlns:ahyp="http://schemas.microsoft.com/office/drawing/2018/hyperlinkcolor" val="tx"/>
                    </a:ext>
                  </a:extLst>
                </a:hlinkClick>
              </a:rPr>
              <a:t>Torino</a:t>
            </a:r>
            <a:r>
              <a:rPr lang="it-IT" sz="1400" dirty="0">
                <a:solidFill>
                  <a:schemeClr val="accent1">
                    <a:lumMod val="60000"/>
                    <a:lumOff val="40000"/>
                  </a:schemeClr>
                </a:solidFill>
                <a:latin typeface="Arial Rounded MT Bold" panose="020F0704030504030204" pitchFamily="34" charset="0"/>
              </a:rPr>
              <a:t>,  </a:t>
            </a:r>
            <a:r>
              <a:rPr lang="it-IT" sz="1400" dirty="0">
                <a:solidFill>
                  <a:schemeClr val="accent1">
                    <a:lumMod val="60000"/>
                    <a:lumOff val="40000"/>
                  </a:schemeClr>
                </a:solidFill>
                <a:latin typeface="Arial Rounded MT Bold" panose="020F0704030504030204" pitchFamily="34" charset="0"/>
                <a:hlinkClick r:id="rId9" tooltip="9 luglio">
                  <a:extLst>
                    <a:ext uri="{A12FA001-AC4F-418D-AE19-62706E023703}">
                      <ahyp:hlinkClr xmlns:ahyp="http://schemas.microsoft.com/office/drawing/2018/hyperlinkcolor" val="tx"/>
                    </a:ext>
                  </a:extLst>
                </a:hlinkClick>
              </a:rPr>
              <a:t>9 luglio</a:t>
            </a:r>
            <a:r>
              <a:rPr lang="it-IT" sz="1400" dirty="0">
                <a:solidFill>
                  <a:schemeClr val="accent1">
                    <a:lumMod val="60000"/>
                    <a:lumOff val="40000"/>
                  </a:schemeClr>
                </a:solidFill>
                <a:latin typeface="Arial Rounded MT Bold" panose="020F0704030504030204" pitchFamily="34" charset="0"/>
              </a:rPr>
              <a:t> </a:t>
            </a:r>
            <a:r>
              <a:rPr lang="it-IT" sz="1400" dirty="0">
                <a:solidFill>
                  <a:schemeClr val="accent1">
                    <a:lumMod val="60000"/>
                    <a:lumOff val="40000"/>
                  </a:schemeClr>
                </a:solidFill>
                <a:latin typeface="Arial Rounded MT Bold" panose="020F0704030504030204" pitchFamily="34" charset="0"/>
                <a:hlinkClick r:id="rId10" tooltip="1856">
                  <a:extLst>
                    <a:ext uri="{A12FA001-AC4F-418D-AE19-62706E023703}">
                      <ahyp:hlinkClr xmlns:ahyp="http://schemas.microsoft.com/office/drawing/2018/hyperlinkcolor" val="tx"/>
                    </a:ext>
                  </a:extLst>
                </a:hlinkClick>
              </a:rPr>
              <a:t>1856</a:t>
            </a:r>
            <a:r>
              <a:rPr lang="it-IT" sz="1400" dirty="0">
                <a:solidFill>
                  <a:schemeClr val="accent1">
                    <a:lumMod val="60000"/>
                    <a:lumOff val="40000"/>
                  </a:schemeClr>
                </a:solidFill>
                <a:latin typeface="Arial Rounded MT Bold" panose="020F0704030504030204" pitchFamily="34" charset="0"/>
              </a:rPr>
              <a:t>), è stato un </a:t>
            </a:r>
            <a:r>
              <a:rPr lang="it-IT" sz="1400" dirty="0">
                <a:solidFill>
                  <a:schemeClr val="accent1">
                    <a:lumMod val="60000"/>
                    <a:lumOff val="40000"/>
                  </a:schemeClr>
                </a:solidFill>
                <a:latin typeface="Arial Rounded MT Bold" panose="020F0704030504030204" pitchFamily="34" charset="0"/>
                <a:hlinkClick r:id="rId11" tooltip="Chimico">
                  <a:extLst>
                    <a:ext uri="{A12FA001-AC4F-418D-AE19-62706E023703}">
                      <ahyp:hlinkClr xmlns:ahyp="http://schemas.microsoft.com/office/drawing/2018/hyperlinkcolor" val="tx"/>
                    </a:ext>
                  </a:extLst>
                </a:hlinkClick>
              </a:rPr>
              <a:t>chimico</a:t>
            </a:r>
            <a:r>
              <a:rPr lang="it-IT" sz="1400" dirty="0">
                <a:solidFill>
                  <a:schemeClr val="accent1">
                    <a:lumMod val="60000"/>
                    <a:lumOff val="40000"/>
                  </a:schemeClr>
                </a:solidFill>
                <a:latin typeface="Arial Rounded MT Bold" panose="020F0704030504030204" pitchFamily="34" charset="0"/>
              </a:rPr>
              <a:t> e </a:t>
            </a:r>
            <a:r>
              <a:rPr lang="it-IT" sz="1400" dirty="0">
                <a:solidFill>
                  <a:schemeClr val="accent1">
                    <a:lumMod val="60000"/>
                    <a:lumOff val="40000"/>
                  </a:schemeClr>
                </a:solidFill>
                <a:latin typeface="Arial Rounded MT Bold" panose="020F0704030504030204" pitchFamily="34" charset="0"/>
                <a:hlinkClick r:id="rId12" tooltip="Fisico">
                  <a:extLst>
                    <a:ext uri="{A12FA001-AC4F-418D-AE19-62706E023703}">
                      <ahyp:hlinkClr xmlns:ahyp="http://schemas.microsoft.com/office/drawing/2018/hyperlinkcolor" val="tx"/>
                    </a:ext>
                  </a:extLst>
                </a:hlinkClick>
              </a:rPr>
              <a:t>fisico</a:t>
            </a:r>
            <a:r>
              <a:rPr lang="it-IT" sz="1400" dirty="0">
                <a:solidFill>
                  <a:schemeClr val="accent1">
                    <a:lumMod val="60000"/>
                    <a:lumOff val="40000"/>
                  </a:schemeClr>
                </a:solidFill>
                <a:latin typeface="Arial Rounded MT Bold" panose="020F0704030504030204" pitchFamily="34" charset="0"/>
              </a:rPr>
              <a:t>        </a:t>
            </a:r>
            <a:r>
              <a:rPr lang="it-IT" sz="1400" dirty="0">
                <a:solidFill>
                  <a:schemeClr val="accent1">
                    <a:lumMod val="60000"/>
                    <a:lumOff val="40000"/>
                  </a:schemeClr>
                </a:solidFill>
                <a:latin typeface="Arial Rounded MT Bold" panose="020F0704030504030204" pitchFamily="34" charset="0"/>
                <a:hlinkClick r:id="rId13" tooltip="Italia">
                  <a:extLst>
                    <a:ext uri="{A12FA001-AC4F-418D-AE19-62706E023703}">
                      <ahyp:hlinkClr xmlns:ahyp="http://schemas.microsoft.com/office/drawing/2018/hyperlinkcolor" val="tx"/>
                    </a:ext>
                  </a:extLst>
                </a:hlinkClick>
              </a:rPr>
              <a:t>italiano</a:t>
            </a:r>
            <a:r>
              <a:rPr lang="it-IT" sz="1400" dirty="0">
                <a:solidFill>
                  <a:schemeClr val="accent1">
                    <a:lumMod val="60000"/>
                    <a:lumOff val="40000"/>
                  </a:schemeClr>
                </a:solidFill>
                <a:latin typeface="Arial Rounded MT Bold" panose="020F0704030504030204" pitchFamily="34" charset="0"/>
              </a:rPr>
              <a:t>.</a:t>
            </a:r>
          </a:p>
        </p:txBody>
      </p:sp>
      <p:pic>
        <p:nvPicPr>
          <p:cNvPr id="7" name="Picture 6" descr="https://upload.wikimedia.org/wikipedia/commons/c/c3/Boltzmann_age31.jpg">
            <a:extLst>
              <a:ext uri="{FF2B5EF4-FFF2-40B4-BE49-F238E27FC236}">
                <a16:creationId xmlns:a16="http://schemas.microsoft.com/office/drawing/2014/main" id="{6DF2F501-F324-41DA-A791-5D63D76E753D}"/>
              </a:ext>
            </a:extLst>
          </p:cNvPr>
          <p:cNvPicPr>
            <a:picLocks noChangeAspect="1" noChangeArrowheads="1"/>
          </p:cNvPicPr>
          <p:nvPr/>
        </p:nvPicPr>
        <p:blipFill>
          <a:blip r:embed="rId14" cstate="print"/>
          <a:srcRect/>
          <a:stretch>
            <a:fillRect/>
          </a:stretch>
        </p:blipFill>
        <p:spPr bwMode="auto">
          <a:xfrm>
            <a:off x="4905129" y="3901561"/>
            <a:ext cx="1769364" cy="2400300"/>
          </a:xfrm>
          <a:prstGeom prst="round2DiagRect">
            <a:avLst>
              <a:gd name="adj1" fmla="val 16667"/>
              <a:gd name="adj2" fmla="val 0"/>
            </a:avLst>
          </a:prstGeom>
          <a:ln w="88900" cap="sq">
            <a:solidFill>
              <a:srgbClr val="FFFFFF"/>
            </a:solidFill>
            <a:miter lim="800000"/>
          </a:ln>
          <a:effectLst>
            <a:outerShdw blurRad="50800" dist="114300" dir="2700000" algn="t" rotWithShape="0">
              <a:prstClr val="black">
                <a:alpha val="70000"/>
              </a:prstClr>
            </a:outerShdw>
          </a:effectLst>
        </p:spPr>
      </p:pic>
      <p:sp>
        <p:nvSpPr>
          <p:cNvPr id="8" name="Rettangolo 7">
            <a:extLst>
              <a:ext uri="{FF2B5EF4-FFF2-40B4-BE49-F238E27FC236}">
                <a16:creationId xmlns:a16="http://schemas.microsoft.com/office/drawing/2014/main" id="{D6E506C6-C55C-405E-8DAA-5CBED4D930E1}"/>
              </a:ext>
            </a:extLst>
          </p:cNvPr>
          <p:cNvSpPr/>
          <p:nvPr/>
        </p:nvSpPr>
        <p:spPr>
          <a:xfrm>
            <a:off x="6791072" y="3901561"/>
            <a:ext cx="1681234" cy="2246769"/>
          </a:xfrm>
          <a:prstGeom prst="rect">
            <a:avLst/>
          </a:prstGeom>
        </p:spPr>
        <p:txBody>
          <a:bodyPr wrap="square">
            <a:spAutoFit/>
          </a:bodyPr>
          <a:lstStyle/>
          <a:p>
            <a:r>
              <a:rPr lang="it-IT" sz="1400" b="1" dirty="0">
                <a:solidFill>
                  <a:srgbClr val="FFC000"/>
                </a:solidFill>
                <a:latin typeface="Arial Rounded MT Bold" panose="020F0704030504030204" pitchFamily="34" charset="0"/>
              </a:rPr>
              <a:t>Ludwig Eduard </a:t>
            </a:r>
            <a:r>
              <a:rPr lang="it-IT" sz="1400" b="1" dirty="0" err="1">
                <a:solidFill>
                  <a:srgbClr val="FFC000"/>
                </a:solidFill>
                <a:latin typeface="Arial Rounded MT Bold" panose="020F0704030504030204" pitchFamily="34" charset="0"/>
              </a:rPr>
              <a:t>Boltzmann</a:t>
            </a:r>
            <a:r>
              <a:rPr lang="it-IT" sz="1400" b="1" dirty="0">
                <a:solidFill>
                  <a:srgbClr val="FFC000"/>
                </a:solidFill>
                <a:latin typeface="Arial Rounded MT Bold" panose="020F0704030504030204" pitchFamily="34" charset="0"/>
              </a:rPr>
              <a:t> </a:t>
            </a:r>
          </a:p>
          <a:p>
            <a:r>
              <a:rPr lang="it-IT" sz="1400" b="1" dirty="0">
                <a:solidFill>
                  <a:schemeClr val="accent1">
                    <a:lumMod val="60000"/>
                    <a:lumOff val="40000"/>
                  </a:schemeClr>
                </a:solidFill>
                <a:latin typeface="Arial Rounded MT Bold" panose="020F0704030504030204" pitchFamily="34" charset="0"/>
              </a:rPr>
              <a:t>(</a:t>
            </a:r>
            <a:r>
              <a:rPr lang="it-IT" sz="1400" b="1" dirty="0">
                <a:solidFill>
                  <a:schemeClr val="accent1">
                    <a:lumMod val="60000"/>
                    <a:lumOff val="40000"/>
                  </a:schemeClr>
                </a:solidFill>
                <a:latin typeface="Arial Rounded MT Bold" panose="020F0704030504030204" pitchFamily="34" charset="0"/>
                <a:hlinkClick r:id="rId15" tooltip="Vienna">
                  <a:extLst>
                    <a:ext uri="{A12FA001-AC4F-418D-AE19-62706E023703}">
                      <ahyp:hlinkClr xmlns:ahyp="http://schemas.microsoft.com/office/drawing/2018/hyperlinkcolor" val="tx"/>
                    </a:ext>
                  </a:extLst>
                </a:hlinkClick>
              </a:rPr>
              <a:t>Vienna</a:t>
            </a:r>
            <a:r>
              <a:rPr lang="it-IT" sz="1400" b="1" dirty="0">
                <a:solidFill>
                  <a:schemeClr val="accent1">
                    <a:lumMod val="60000"/>
                    <a:lumOff val="40000"/>
                  </a:schemeClr>
                </a:solidFill>
                <a:latin typeface="Arial Rounded MT Bold" panose="020F0704030504030204" pitchFamily="34" charset="0"/>
              </a:rPr>
              <a:t>, </a:t>
            </a:r>
            <a:r>
              <a:rPr lang="it-IT" sz="1400" b="1" dirty="0">
                <a:solidFill>
                  <a:schemeClr val="accent1">
                    <a:lumMod val="60000"/>
                    <a:lumOff val="40000"/>
                  </a:schemeClr>
                </a:solidFill>
                <a:latin typeface="Arial Rounded MT Bold" panose="020F0704030504030204" pitchFamily="34" charset="0"/>
                <a:hlinkClick r:id="rId16" tooltip="20 febbraio">
                  <a:extLst>
                    <a:ext uri="{A12FA001-AC4F-418D-AE19-62706E023703}">
                      <ahyp:hlinkClr xmlns:ahyp="http://schemas.microsoft.com/office/drawing/2018/hyperlinkcolor" val="tx"/>
                    </a:ext>
                  </a:extLst>
                </a:hlinkClick>
              </a:rPr>
              <a:t>20 febbraio</a:t>
            </a:r>
            <a:r>
              <a:rPr lang="it-IT" sz="1400" b="1" dirty="0">
                <a:solidFill>
                  <a:schemeClr val="accent1">
                    <a:lumMod val="60000"/>
                    <a:lumOff val="40000"/>
                  </a:schemeClr>
                </a:solidFill>
                <a:latin typeface="Arial Rounded MT Bold" panose="020F0704030504030204" pitchFamily="34" charset="0"/>
              </a:rPr>
              <a:t> </a:t>
            </a:r>
            <a:r>
              <a:rPr lang="it-IT" sz="1400" b="1" dirty="0">
                <a:solidFill>
                  <a:schemeClr val="accent1">
                    <a:lumMod val="60000"/>
                    <a:lumOff val="40000"/>
                  </a:schemeClr>
                </a:solidFill>
                <a:latin typeface="Arial Rounded MT Bold" panose="020F0704030504030204" pitchFamily="34" charset="0"/>
                <a:hlinkClick r:id="rId17" tooltip="1844">
                  <a:extLst>
                    <a:ext uri="{A12FA001-AC4F-418D-AE19-62706E023703}">
                      <ahyp:hlinkClr xmlns:ahyp="http://schemas.microsoft.com/office/drawing/2018/hyperlinkcolor" val="tx"/>
                    </a:ext>
                  </a:extLst>
                </a:hlinkClick>
              </a:rPr>
              <a:t>1844</a:t>
            </a:r>
            <a:r>
              <a:rPr lang="it-IT" sz="1400" b="1" dirty="0">
                <a:solidFill>
                  <a:schemeClr val="accent1">
                    <a:lumMod val="60000"/>
                    <a:lumOff val="40000"/>
                  </a:schemeClr>
                </a:solidFill>
                <a:latin typeface="Arial Rounded MT Bold" panose="020F0704030504030204" pitchFamily="34" charset="0"/>
              </a:rPr>
              <a:t> – </a:t>
            </a:r>
            <a:r>
              <a:rPr lang="it-IT" sz="1400" b="1" dirty="0">
                <a:solidFill>
                  <a:schemeClr val="accent1">
                    <a:lumMod val="60000"/>
                    <a:lumOff val="40000"/>
                  </a:schemeClr>
                </a:solidFill>
                <a:latin typeface="Arial Rounded MT Bold" panose="020F0704030504030204" pitchFamily="34" charset="0"/>
                <a:hlinkClick r:id="rId18" tooltip="Duino">
                  <a:extLst>
                    <a:ext uri="{A12FA001-AC4F-418D-AE19-62706E023703}">
                      <ahyp:hlinkClr xmlns:ahyp="http://schemas.microsoft.com/office/drawing/2018/hyperlinkcolor" val="tx"/>
                    </a:ext>
                  </a:extLst>
                </a:hlinkClick>
              </a:rPr>
              <a:t>Duino</a:t>
            </a:r>
            <a:r>
              <a:rPr lang="it-IT" sz="1400" b="1" dirty="0">
                <a:solidFill>
                  <a:schemeClr val="accent1">
                    <a:lumMod val="60000"/>
                    <a:lumOff val="40000"/>
                  </a:schemeClr>
                </a:solidFill>
                <a:latin typeface="Arial Rounded MT Bold" panose="020F0704030504030204" pitchFamily="34" charset="0"/>
              </a:rPr>
              <a:t>, </a:t>
            </a:r>
            <a:r>
              <a:rPr lang="it-IT" sz="1400" b="1" dirty="0">
                <a:solidFill>
                  <a:schemeClr val="accent1">
                    <a:lumMod val="60000"/>
                    <a:lumOff val="40000"/>
                  </a:schemeClr>
                </a:solidFill>
                <a:latin typeface="Arial Rounded MT Bold" panose="020F0704030504030204" pitchFamily="34" charset="0"/>
                <a:hlinkClick r:id="rId19" tooltip="5 settembre">
                  <a:extLst>
                    <a:ext uri="{A12FA001-AC4F-418D-AE19-62706E023703}">
                      <ahyp:hlinkClr xmlns:ahyp="http://schemas.microsoft.com/office/drawing/2018/hyperlinkcolor" val="tx"/>
                    </a:ext>
                  </a:extLst>
                </a:hlinkClick>
              </a:rPr>
              <a:t>5 settembre</a:t>
            </a:r>
            <a:r>
              <a:rPr lang="it-IT" sz="1400" b="1" dirty="0">
                <a:solidFill>
                  <a:schemeClr val="accent1">
                    <a:lumMod val="60000"/>
                    <a:lumOff val="40000"/>
                  </a:schemeClr>
                </a:solidFill>
                <a:latin typeface="Arial Rounded MT Bold" panose="020F0704030504030204" pitchFamily="34" charset="0"/>
              </a:rPr>
              <a:t> </a:t>
            </a:r>
            <a:r>
              <a:rPr lang="it-IT" sz="1400" b="1" dirty="0">
                <a:solidFill>
                  <a:schemeClr val="accent1">
                    <a:lumMod val="60000"/>
                    <a:lumOff val="40000"/>
                  </a:schemeClr>
                </a:solidFill>
                <a:latin typeface="Arial Rounded MT Bold" panose="020F0704030504030204" pitchFamily="34" charset="0"/>
                <a:hlinkClick r:id="rId20" tooltip="1906">
                  <a:extLst>
                    <a:ext uri="{A12FA001-AC4F-418D-AE19-62706E023703}">
                      <ahyp:hlinkClr xmlns:ahyp="http://schemas.microsoft.com/office/drawing/2018/hyperlinkcolor" val="tx"/>
                    </a:ext>
                  </a:extLst>
                </a:hlinkClick>
              </a:rPr>
              <a:t>1906</a:t>
            </a:r>
            <a:r>
              <a:rPr lang="it-IT" sz="1400" b="1" dirty="0">
                <a:solidFill>
                  <a:schemeClr val="accent1">
                    <a:lumMod val="60000"/>
                    <a:lumOff val="40000"/>
                  </a:schemeClr>
                </a:solidFill>
                <a:latin typeface="Arial Rounded MT Bold" panose="020F0704030504030204" pitchFamily="34" charset="0"/>
              </a:rPr>
              <a:t>) è stato un </a:t>
            </a:r>
            <a:r>
              <a:rPr lang="it-IT" sz="1400" b="1" dirty="0">
                <a:solidFill>
                  <a:schemeClr val="accent1">
                    <a:lumMod val="60000"/>
                    <a:lumOff val="40000"/>
                  </a:schemeClr>
                </a:solidFill>
                <a:latin typeface="Arial Rounded MT Bold" panose="020F0704030504030204" pitchFamily="34" charset="0"/>
                <a:hlinkClick r:id="rId12" tooltip="Fisico">
                  <a:extLst>
                    <a:ext uri="{A12FA001-AC4F-418D-AE19-62706E023703}">
                      <ahyp:hlinkClr xmlns:ahyp="http://schemas.microsoft.com/office/drawing/2018/hyperlinkcolor" val="tx"/>
                    </a:ext>
                  </a:extLst>
                </a:hlinkClick>
              </a:rPr>
              <a:t>fisico</a:t>
            </a:r>
            <a:r>
              <a:rPr lang="it-IT" sz="1400" b="1" dirty="0">
                <a:solidFill>
                  <a:schemeClr val="accent1">
                    <a:lumMod val="60000"/>
                    <a:lumOff val="40000"/>
                  </a:schemeClr>
                </a:solidFill>
                <a:latin typeface="Arial Rounded MT Bold" panose="020F0704030504030204" pitchFamily="34" charset="0"/>
              </a:rPr>
              <a:t>, </a:t>
            </a:r>
            <a:r>
              <a:rPr lang="it-IT" sz="1400" b="1" dirty="0">
                <a:solidFill>
                  <a:schemeClr val="accent1">
                    <a:lumMod val="60000"/>
                    <a:lumOff val="40000"/>
                  </a:schemeClr>
                </a:solidFill>
                <a:latin typeface="Arial Rounded MT Bold" panose="020F0704030504030204" pitchFamily="34" charset="0"/>
                <a:hlinkClick r:id="rId21" tooltip="Matematico">
                  <a:extLst>
                    <a:ext uri="{A12FA001-AC4F-418D-AE19-62706E023703}">
                      <ahyp:hlinkClr xmlns:ahyp="http://schemas.microsoft.com/office/drawing/2018/hyperlinkcolor" val="tx"/>
                    </a:ext>
                  </a:extLst>
                </a:hlinkClick>
              </a:rPr>
              <a:t>matematico</a:t>
            </a:r>
            <a:r>
              <a:rPr lang="it-IT" sz="1400" b="1" dirty="0">
                <a:solidFill>
                  <a:schemeClr val="accent1">
                    <a:lumMod val="60000"/>
                    <a:lumOff val="40000"/>
                  </a:schemeClr>
                </a:solidFill>
                <a:latin typeface="Arial Rounded MT Bold" panose="020F0704030504030204" pitchFamily="34" charset="0"/>
              </a:rPr>
              <a:t> e </a:t>
            </a:r>
            <a:r>
              <a:rPr lang="it-IT" sz="1400" b="1" dirty="0">
                <a:solidFill>
                  <a:schemeClr val="accent1">
                    <a:lumMod val="60000"/>
                    <a:lumOff val="40000"/>
                  </a:schemeClr>
                </a:solidFill>
                <a:latin typeface="Arial Rounded MT Bold" panose="020F0704030504030204" pitchFamily="34" charset="0"/>
                <a:hlinkClick r:id="rId22" tooltip="Filosofo">
                  <a:extLst>
                    <a:ext uri="{A12FA001-AC4F-418D-AE19-62706E023703}">
                      <ahyp:hlinkClr xmlns:ahyp="http://schemas.microsoft.com/office/drawing/2018/hyperlinkcolor" val="tx"/>
                    </a:ext>
                  </a:extLst>
                </a:hlinkClick>
              </a:rPr>
              <a:t>filosofo</a:t>
            </a:r>
            <a:r>
              <a:rPr lang="it-IT" sz="1400" b="1" dirty="0">
                <a:solidFill>
                  <a:schemeClr val="accent1">
                    <a:lumMod val="60000"/>
                    <a:lumOff val="40000"/>
                  </a:schemeClr>
                </a:solidFill>
                <a:latin typeface="Arial Rounded MT Bold" panose="020F0704030504030204" pitchFamily="34" charset="0"/>
              </a:rPr>
              <a:t> </a:t>
            </a:r>
            <a:r>
              <a:rPr lang="it-IT" sz="1400" b="1" dirty="0">
                <a:solidFill>
                  <a:schemeClr val="accent1">
                    <a:lumMod val="60000"/>
                    <a:lumOff val="40000"/>
                  </a:schemeClr>
                </a:solidFill>
                <a:latin typeface="Arial Rounded MT Bold" panose="020F0704030504030204" pitchFamily="34" charset="0"/>
                <a:hlinkClick r:id="rId23" tooltip="Austria">
                  <a:extLst>
                    <a:ext uri="{A12FA001-AC4F-418D-AE19-62706E023703}">
                      <ahyp:hlinkClr xmlns:ahyp="http://schemas.microsoft.com/office/drawing/2018/hyperlinkcolor" val="tx"/>
                    </a:ext>
                  </a:extLst>
                </a:hlinkClick>
              </a:rPr>
              <a:t>austriaco</a:t>
            </a:r>
            <a:r>
              <a:rPr lang="it-IT" sz="1400" b="1" dirty="0">
                <a:solidFill>
                  <a:schemeClr val="accent1">
                    <a:lumMod val="60000"/>
                    <a:lumOff val="40000"/>
                  </a:schemeClr>
                </a:solidFill>
                <a:latin typeface="Arial Rounded MT Bold" panose="020F0704030504030204" pitchFamily="34" charset="0"/>
              </a:rPr>
              <a:t>.</a:t>
            </a:r>
          </a:p>
        </p:txBody>
      </p:sp>
      <p:pic>
        <p:nvPicPr>
          <p:cNvPr id="9" name="Picture 2" descr="Risultati immagini per bilancia di kibble">
            <a:extLst>
              <a:ext uri="{FF2B5EF4-FFF2-40B4-BE49-F238E27FC236}">
                <a16:creationId xmlns:a16="http://schemas.microsoft.com/office/drawing/2014/main" id="{F60CF96F-EAD2-4266-840B-6277386C1923}"/>
              </a:ext>
            </a:extLst>
          </p:cNvPr>
          <p:cNvPicPr>
            <a:picLocks noChangeAspect="1" noChangeArrowheads="1"/>
          </p:cNvPicPr>
          <p:nvPr/>
        </p:nvPicPr>
        <p:blipFill>
          <a:blip r:embed="rId24" cstate="print"/>
          <a:srcRect/>
          <a:stretch>
            <a:fillRect/>
          </a:stretch>
        </p:blipFill>
        <p:spPr bwMode="auto">
          <a:xfrm>
            <a:off x="9708448" y="1290170"/>
            <a:ext cx="2122320" cy="2873225"/>
          </a:xfrm>
          <a:prstGeom prst="roundRect">
            <a:avLst>
              <a:gd name="adj" fmla="val 4167"/>
            </a:avLst>
          </a:prstGeom>
          <a:solidFill>
            <a:srgbClr val="FFFFFF"/>
          </a:solidFill>
          <a:ln w="76200" cap="sq">
            <a:solidFill>
              <a:srgbClr val="292929"/>
            </a:solidFill>
            <a:miter lim="800000"/>
          </a:ln>
          <a:effectLst>
            <a:outerShdw blurRad="50800" dist="114300" dir="2400000" algn="l" rotWithShape="0">
              <a:prstClr val="black">
                <a:alpha val="53000"/>
              </a:prstClr>
            </a:outerShdw>
            <a:reflection blurRad="12700" stA="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Rettangolo 9">
            <a:extLst>
              <a:ext uri="{FF2B5EF4-FFF2-40B4-BE49-F238E27FC236}">
                <a16:creationId xmlns:a16="http://schemas.microsoft.com/office/drawing/2014/main" id="{50913C22-AE95-4E88-89C5-844B23A137D2}"/>
              </a:ext>
            </a:extLst>
          </p:cNvPr>
          <p:cNvSpPr/>
          <p:nvPr/>
        </p:nvSpPr>
        <p:spPr>
          <a:xfrm>
            <a:off x="9326692" y="4412116"/>
            <a:ext cx="2664296" cy="2031325"/>
          </a:xfrm>
          <a:prstGeom prst="rect">
            <a:avLst/>
          </a:prstGeom>
        </p:spPr>
        <p:txBody>
          <a:bodyPr wrap="square">
            <a:spAutoFit/>
          </a:bodyPr>
          <a:lstStyle/>
          <a:p>
            <a:pPr algn="ctr"/>
            <a:r>
              <a:rPr lang="it-IT" sz="1400" dirty="0">
                <a:effectLst>
                  <a:outerShdw blurRad="38100" dist="38100" dir="2700000" algn="tl">
                    <a:srgbClr val="000000">
                      <a:alpha val="43137"/>
                    </a:srgbClr>
                  </a:outerShdw>
                </a:effectLst>
                <a:latin typeface="Arial Rounded MT Bold" panose="020F0704030504030204" pitchFamily="34" charset="0"/>
              </a:rPr>
              <a:t>Una </a:t>
            </a:r>
            <a:r>
              <a:rPr lang="it-IT" sz="1400" b="1" dirty="0">
                <a:effectLst>
                  <a:outerShdw blurRad="38100" dist="38100" dir="2700000" algn="tl">
                    <a:srgbClr val="000000">
                      <a:alpha val="43137"/>
                    </a:srgbClr>
                  </a:outerShdw>
                </a:effectLst>
                <a:latin typeface="Arial Rounded MT Bold" panose="020F0704030504030204" pitchFamily="34" charset="0"/>
              </a:rPr>
              <a:t>bilancia di </a:t>
            </a:r>
            <a:r>
              <a:rPr lang="it-IT" sz="1400" b="1" dirty="0" err="1">
                <a:effectLst>
                  <a:outerShdw blurRad="38100" dist="38100" dir="2700000" algn="tl">
                    <a:srgbClr val="000000">
                      <a:alpha val="43137"/>
                    </a:srgbClr>
                  </a:outerShdw>
                </a:effectLst>
                <a:latin typeface="Arial Rounded MT Bold" panose="020F0704030504030204" pitchFamily="34" charset="0"/>
              </a:rPr>
              <a:t>Kibble</a:t>
            </a:r>
            <a:r>
              <a:rPr lang="it-IT" sz="1400" dirty="0">
                <a:effectLst>
                  <a:outerShdw blurRad="38100" dist="38100" dir="2700000" algn="tl">
                    <a:srgbClr val="000000">
                      <a:alpha val="43137"/>
                    </a:srgbClr>
                  </a:outerShdw>
                </a:effectLst>
                <a:latin typeface="Arial Rounded MT Bold" panose="020F0704030504030204" pitchFamily="34" charset="0"/>
              </a:rPr>
              <a:t> è uno strumento di misurazione sperimentale elettromeccanica che misura il </a:t>
            </a:r>
            <a:r>
              <a:rPr lang="it-IT" sz="1400" dirty="0">
                <a:effectLst>
                  <a:outerShdw blurRad="38100" dist="38100" dir="2700000" algn="tl">
                    <a:srgbClr val="000000">
                      <a:alpha val="43137"/>
                    </a:srgbClr>
                  </a:outerShdw>
                </a:effectLst>
                <a:latin typeface="Arial Rounded MT Bold" panose="020F0704030504030204" pitchFamily="34" charset="0"/>
                <a:hlinkClick r:id="rId25" tooltip="Forza peso">
                  <a:extLst>
                    <a:ext uri="{A12FA001-AC4F-418D-AE19-62706E023703}">
                      <ahyp:hlinkClr xmlns:ahyp="http://schemas.microsoft.com/office/drawing/2018/hyperlinkcolor" val="tx"/>
                    </a:ext>
                  </a:extLst>
                </a:hlinkClick>
              </a:rPr>
              <a:t>peso</a:t>
            </a:r>
            <a:r>
              <a:rPr lang="it-IT" sz="1400" dirty="0">
                <a:effectLst>
                  <a:outerShdw blurRad="38100" dist="38100" dir="2700000" algn="tl">
                    <a:srgbClr val="000000">
                      <a:alpha val="43137"/>
                    </a:srgbClr>
                  </a:outerShdw>
                </a:effectLst>
                <a:latin typeface="Arial Rounded MT Bold" panose="020F0704030504030204" pitchFamily="34" charset="0"/>
              </a:rPr>
              <a:t> di un oggetto di test in maniera precisa usando la forza della corrente elettrica e la </a:t>
            </a:r>
            <a:r>
              <a:rPr lang="it-IT" sz="1400" u="sng" dirty="0">
                <a:effectLst>
                  <a:outerShdw blurRad="38100" dist="38100" dir="2700000" algn="tl">
                    <a:srgbClr val="000000">
                      <a:alpha val="43137"/>
                    </a:srgbClr>
                  </a:outerShdw>
                </a:effectLst>
                <a:latin typeface="Arial Rounded MT Bold" panose="020F0704030504030204" pitchFamily="34" charset="0"/>
                <a:hlinkClick r:id="rId26" tooltip="Tensione elettrica">
                  <a:extLst>
                    <a:ext uri="{A12FA001-AC4F-418D-AE19-62706E023703}">
                      <ahyp:hlinkClr xmlns:ahyp="http://schemas.microsoft.com/office/drawing/2018/hyperlinkcolor" val="tx"/>
                    </a:ext>
                  </a:extLst>
                </a:hlinkClick>
              </a:rPr>
              <a:t>tensione elettrica</a:t>
            </a:r>
            <a:r>
              <a:rPr lang="it-IT" sz="1400" dirty="0">
                <a:effectLst>
                  <a:outerShdw blurRad="38100" dist="38100" dir="2700000" algn="tl">
                    <a:srgbClr val="000000">
                      <a:alpha val="43137"/>
                    </a:srgbClr>
                  </a:outerShdw>
                </a:effectLst>
                <a:latin typeface="Arial Rounded MT Bold" panose="020F0704030504030204" pitchFamily="34" charset="0"/>
              </a:rPr>
              <a:t>.</a:t>
            </a:r>
          </a:p>
        </p:txBody>
      </p:sp>
    </p:spTree>
    <p:extLst>
      <p:ext uri="{BB962C8B-B14F-4D97-AF65-F5344CB8AC3E}">
        <p14:creationId xmlns:p14="http://schemas.microsoft.com/office/powerpoint/2010/main" val="207333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anim calcmode="lin" valueType="num">
                                      <p:cBhvr>
                                        <p:cTn id="13" dur="2000" fill="hold"/>
                                        <p:tgtEl>
                                          <p:spTgt spid="10"/>
                                        </p:tgtEl>
                                        <p:attrNameLst>
                                          <p:attrName>ppt_w</p:attrName>
                                        </p:attrNameLst>
                                      </p:cBhvr>
                                      <p:tavLst>
                                        <p:tav tm="0" fmla="#ppt_w*sin(2.5*pi*$)">
                                          <p:val>
                                            <p:fltVal val="0"/>
                                          </p:val>
                                        </p:tav>
                                        <p:tav tm="100000">
                                          <p:val>
                                            <p:fltVal val="1"/>
                                          </p:val>
                                        </p:tav>
                                      </p:tavLst>
                                    </p:anim>
                                    <p:anim calcmode="lin" valueType="num">
                                      <p:cBhvr>
                                        <p:cTn id="14"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FISICA</a:t>
            </a:r>
          </a:p>
        </p:txBody>
      </p:sp>
      <p:sp>
        <p:nvSpPr>
          <p:cNvPr id="3" name="CasellaDiTesto 2">
            <a:extLst>
              <a:ext uri="{FF2B5EF4-FFF2-40B4-BE49-F238E27FC236}">
                <a16:creationId xmlns:a16="http://schemas.microsoft.com/office/drawing/2014/main" id="{8F98E230-5099-4DA2-B8BA-04C374046404}"/>
              </a:ext>
            </a:extLst>
          </p:cNvPr>
          <p:cNvSpPr txBox="1"/>
          <p:nvPr/>
        </p:nvSpPr>
        <p:spPr>
          <a:xfrm>
            <a:off x="270588" y="662474"/>
            <a:ext cx="11430000" cy="2400657"/>
          </a:xfrm>
          <a:prstGeom prst="rect">
            <a:avLst/>
          </a:prstGeom>
          <a:noFill/>
        </p:spPr>
        <p:txBody>
          <a:bodyPr wrap="square" rtlCol="0">
            <a:spAutoFit/>
          </a:bodyPr>
          <a:lstStyle/>
          <a:p>
            <a:r>
              <a:rPr lang="it-IT" sz="2400" b="1" dirty="0">
                <a:latin typeface="Arial Rounded MT Bold" panose="020F0704030504030204" pitchFamily="34" charset="0"/>
              </a:rPr>
              <a:t>Perché sarà importante il “nuovo” Sistema Internazionale di unità di misura?</a:t>
            </a:r>
          </a:p>
          <a:p>
            <a:endParaRPr lang="it-IT" dirty="0">
              <a:latin typeface="Arial Rounded MT Bold" panose="020F0704030504030204" pitchFamily="34" charset="0"/>
            </a:endParaRPr>
          </a:p>
          <a:p>
            <a:r>
              <a:rPr lang="it-IT" dirty="0">
                <a:latin typeface="Arial Rounded MT Bold" panose="020F0704030504030204" pitchFamily="34" charset="0"/>
              </a:rPr>
              <a:t>Il </a:t>
            </a:r>
            <a:r>
              <a:rPr lang="it-IT" dirty="0">
                <a:solidFill>
                  <a:srgbClr val="FFC000"/>
                </a:solidFill>
                <a:latin typeface="Arial Rounded MT Bold" panose="020F0704030504030204" pitchFamily="34" charset="0"/>
              </a:rPr>
              <a:t>nuovo SI </a:t>
            </a:r>
            <a:r>
              <a:rPr lang="it-IT" dirty="0">
                <a:latin typeface="Arial Rounded MT Bold" panose="020F0704030504030204" pitchFamily="34" charset="0"/>
              </a:rPr>
              <a:t>entrerà in vigore il 20 maggio 2019, anniversario della Convenzione del Metro del 1875. Anche se le nuove definizioni possono sembrare un po’ più complicate di quelle vecchie, tra qualche mese tutte le unità del SI saranno davvero universali e il sogno degli illuministi del Settecento sarà finalmente realizzato. Le nuove definizioni delle unità di misura sono infatti legate a sette costanti fondamentali che sono fissate con un valore numerico esatto, senza incertezza, che rimarrà invariato per sempre.</a:t>
            </a:r>
          </a:p>
        </p:txBody>
      </p:sp>
      <p:sp>
        <p:nvSpPr>
          <p:cNvPr id="5" name="CasellaDiTesto 4">
            <a:extLst>
              <a:ext uri="{FF2B5EF4-FFF2-40B4-BE49-F238E27FC236}">
                <a16:creationId xmlns:a16="http://schemas.microsoft.com/office/drawing/2014/main" id="{9B7CAFB2-4F71-4991-B0DD-41C956A5441F}"/>
              </a:ext>
            </a:extLst>
          </p:cNvPr>
          <p:cNvSpPr txBox="1"/>
          <p:nvPr/>
        </p:nvSpPr>
        <p:spPr>
          <a:xfrm>
            <a:off x="270588" y="3187382"/>
            <a:ext cx="6055567" cy="3139321"/>
          </a:xfrm>
          <a:prstGeom prst="rect">
            <a:avLst/>
          </a:prstGeom>
          <a:noFill/>
        </p:spPr>
        <p:txBody>
          <a:bodyPr wrap="square" rtlCol="0">
            <a:spAutoFit/>
          </a:bodyPr>
          <a:lstStyle/>
          <a:p>
            <a:pPr algn="just"/>
            <a:r>
              <a:rPr lang="it-IT" dirty="0">
                <a:latin typeface="Arial Rounded MT Bold" panose="020F0704030504030204" pitchFamily="34" charset="0"/>
              </a:rPr>
              <a:t>Anche se l’impatto che il nuovo SI avrà sulla nostra quotidianità sarà apparentemente nullo perché il valore delle unità di misura non cambia, grazie alle nuove definizioni l’incertezza associata alle misure potrà essere ridotta senza limiti. L’unico limite sarà dato dall’esperimento con cui si esegue la misura, ma non sarà più legato alla definizione delle unità. In prospettiva questo sarà un vantaggio enorme per la scienza, perché il legame misurazione-avanzamento della conoscenza è imprescindibile e misure migliori possono solo dare risultati scientifici migliori.</a:t>
            </a:r>
          </a:p>
        </p:txBody>
      </p:sp>
      <p:pic>
        <p:nvPicPr>
          <p:cNvPr id="6" name="Picture 2" descr="Risultati immagini per laboratorio di fisica strumenti">
            <a:extLst>
              <a:ext uri="{FF2B5EF4-FFF2-40B4-BE49-F238E27FC236}">
                <a16:creationId xmlns:a16="http://schemas.microsoft.com/office/drawing/2014/main" id="{A795A750-8571-4024-A8FD-00FAD1F1D20A}"/>
              </a:ext>
            </a:extLst>
          </p:cNvPr>
          <p:cNvPicPr>
            <a:picLocks noChangeAspect="1" noChangeArrowheads="1"/>
          </p:cNvPicPr>
          <p:nvPr/>
        </p:nvPicPr>
        <p:blipFill>
          <a:blip r:embed="rId3" cstate="print"/>
          <a:srcRect/>
          <a:stretch>
            <a:fillRect/>
          </a:stretch>
        </p:blipFill>
        <p:spPr bwMode="auto">
          <a:xfrm>
            <a:off x="6594686" y="3299042"/>
            <a:ext cx="5187102" cy="291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7315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a:extLst>
              <a:ext uri="{FF2B5EF4-FFF2-40B4-BE49-F238E27FC236}">
                <a16:creationId xmlns:a16="http://schemas.microsoft.com/office/drawing/2014/main" id="{956A2769-49D0-4893-BC2C-8C2F5D2FE0C7}"/>
              </a:ext>
            </a:extLst>
          </p:cNvPr>
          <p:cNvSpPr/>
          <p:nvPr/>
        </p:nvSpPr>
        <p:spPr>
          <a:xfrm>
            <a:off x="298579" y="3153747"/>
            <a:ext cx="11131421" cy="122230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200" b="1" strike="noStrike" spc="-1" dirty="0">
                <a:uFill>
                  <a:solidFill>
                    <a:srgbClr val="FFFFFF"/>
                  </a:solidFill>
                </a:uFill>
                <a:latin typeface="Arial Rounded MT Bold" panose="020F0704030504030204" pitchFamily="34" charset="0"/>
                <a:ea typeface="DejaVu Sans"/>
              </a:rPr>
              <a:t>ALIMENTAZIONE, SALUTE E CURA SANCITI DALLA </a:t>
            </a:r>
            <a:r>
              <a:rPr lang="it-IT" sz="3200" b="1" dirty="0">
                <a:latin typeface="Arial" charset="0"/>
                <a:cs typeface="Arial" charset="0"/>
              </a:rPr>
              <a:t>DICHIARAZIONE UNIVERSALE DEI DIRITTI DELL’UOMO</a:t>
            </a:r>
            <a:r>
              <a:rPr lang="it-IT" sz="3200" b="1" strike="noStrike" spc="-1" dirty="0">
                <a:uFill>
                  <a:solidFill>
                    <a:srgbClr val="FFFFFF"/>
                  </a:solidFill>
                </a:uFill>
                <a:latin typeface="Arial Rounded MT Bold" panose="020F0704030504030204" pitchFamily="34" charset="0"/>
                <a:ea typeface="DejaVu Sans"/>
              </a:rPr>
              <a:t> </a:t>
            </a:r>
            <a:endParaRPr lang="it-IT" sz="1800" b="0" strike="noStrike" spc="-1" dirty="0">
              <a:uFill>
                <a:solidFill>
                  <a:srgbClr val="FFFFFF"/>
                </a:solidFill>
              </a:uFill>
              <a:latin typeface="Arial Rounded MT Bold" panose="020F0704030504030204" pitchFamily="34" charset="0"/>
            </a:endParaRPr>
          </a:p>
        </p:txBody>
      </p:sp>
      <p:sp>
        <p:nvSpPr>
          <p:cNvPr id="5" name="Titolo 1">
            <a:extLst>
              <a:ext uri="{FF2B5EF4-FFF2-40B4-BE49-F238E27FC236}">
                <a16:creationId xmlns:a16="http://schemas.microsoft.com/office/drawing/2014/main" id="{A8FF727A-EFA1-4255-8A61-87FB40374105}"/>
              </a:ext>
            </a:extLst>
          </p:cNvPr>
          <p:cNvSpPr txBox="1">
            <a:spLocks/>
          </p:cNvSpPr>
          <p:nvPr/>
        </p:nvSpPr>
        <p:spPr>
          <a:xfrm>
            <a:off x="1343608" y="211195"/>
            <a:ext cx="8444204" cy="60991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3400" dirty="0">
                <a:effectLst>
                  <a:outerShdw blurRad="38100" dist="38100" dir="2700000" algn="tl">
                    <a:srgbClr val="000000">
                      <a:alpha val="43137"/>
                    </a:srgbClr>
                  </a:outerShdw>
                </a:effectLst>
                <a:latin typeface="Arial Rounded MT Bold" panose="020F0704030504030204" pitchFamily="34" charset="0"/>
              </a:rPr>
              <a:t>Educazione alla cittadinanza globale </a:t>
            </a:r>
          </a:p>
        </p:txBody>
      </p:sp>
      <p:sp>
        <p:nvSpPr>
          <p:cNvPr id="6" name="CustomShape 1">
            <a:extLst>
              <a:ext uri="{FF2B5EF4-FFF2-40B4-BE49-F238E27FC236}">
                <a16:creationId xmlns:a16="http://schemas.microsoft.com/office/drawing/2014/main" id="{A4EF793E-A030-4611-836E-B3FFCE5FF02D}"/>
              </a:ext>
            </a:extLst>
          </p:cNvPr>
          <p:cNvSpPr/>
          <p:nvPr/>
        </p:nvSpPr>
        <p:spPr>
          <a:xfrm>
            <a:off x="298579" y="2749110"/>
            <a:ext cx="3582956"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600" b="1"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BIOLOGIA</a:t>
            </a:r>
            <a:endParaRPr lang="it-IT" sz="2000" b="0"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p:txBody>
      </p:sp>
    </p:spTree>
    <p:extLst>
      <p:ext uri="{BB962C8B-B14F-4D97-AF65-F5344CB8AC3E}">
        <p14:creationId xmlns:p14="http://schemas.microsoft.com/office/powerpoint/2010/main" val="261062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BIOLOGIA</a:t>
            </a:r>
          </a:p>
        </p:txBody>
      </p:sp>
      <p:sp>
        <p:nvSpPr>
          <p:cNvPr id="3" name="Titolo 1">
            <a:extLst>
              <a:ext uri="{FF2B5EF4-FFF2-40B4-BE49-F238E27FC236}">
                <a16:creationId xmlns:a16="http://schemas.microsoft.com/office/drawing/2014/main" id="{1DCCCB44-5F63-40DE-9D24-FB87E1562064}"/>
              </a:ext>
            </a:extLst>
          </p:cNvPr>
          <p:cNvSpPr>
            <a:spLocks noGrp="1"/>
          </p:cNvSpPr>
          <p:nvPr>
            <p:ph type="title"/>
          </p:nvPr>
        </p:nvSpPr>
        <p:spPr>
          <a:xfrm>
            <a:off x="1472682" y="775674"/>
            <a:ext cx="9246636" cy="978482"/>
          </a:xfrm>
        </p:spPr>
        <p:txBody>
          <a:bodyPr>
            <a:noAutofit/>
          </a:bodyPr>
          <a:lstStyle/>
          <a:p>
            <a:pPr algn="ctr" eaLnBrk="1" hangingPunct="1"/>
            <a:r>
              <a:rPr lang="it-IT" sz="3200" b="1" dirty="0">
                <a:solidFill>
                  <a:schemeClr val="tx1"/>
                </a:solidFill>
                <a:latin typeface="Arial Rounded MT Bold" panose="020F0704030504030204" pitchFamily="34" charset="0"/>
                <a:cs typeface="Arial" charset="0"/>
              </a:rPr>
              <a:t>Dichiarazione Universale dei Diritti dell’Uomo articolo 25 comma 1</a:t>
            </a:r>
            <a:br>
              <a:rPr lang="it-IT" sz="3200" b="1" dirty="0">
                <a:solidFill>
                  <a:schemeClr val="tx1"/>
                </a:solidFill>
                <a:latin typeface="Arial Rounded MT Bold" panose="020F0704030504030204" pitchFamily="34" charset="0"/>
                <a:cs typeface="Arial" charset="0"/>
              </a:rPr>
            </a:br>
            <a:endParaRPr lang="it-IT" sz="3200" b="1" dirty="0">
              <a:solidFill>
                <a:schemeClr val="tx1"/>
              </a:solidFill>
              <a:latin typeface="Arial Rounded MT Bold" panose="020F0704030504030204" pitchFamily="34" charset="0"/>
              <a:cs typeface="Arial" charset="0"/>
            </a:endParaRPr>
          </a:p>
        </p:txBody>
      </p:sp>
      <p:sp>
        <p:nvSpPr>
          <p:cNvPr id="5" name="Segnaposto contenuto 2">
            <a:extLst>
              <a:ext uri="{FF2B5EF4-FFF2-40B4-BE49-F238E27FC236}">
                <a16:creationId xmlns:a16="http://schemas.microsoft.com/office/drawing/2014/main" id="{38AF43E0-575B-4246-87A6-954F701AEABA}"/>
              </a:ext>
            </a:extLst>
          </p:cNvPr>
          <p:cNvSpPr>
            <a:spLocks noGrp="1"/>
          </p:cNvSpPr>
          <p:nvPr>
            <p:ph idx="1"/>
          </p:nvPr>
        </p:nvSpPr>
        <p:spPr>
          <a:xfrm>
            <a:off x="1810139" y="2502513"/>
            <a:ext cx="8350898" cy="3579813"/>
          </a:xfrm>
        </p:spPr>
        <p:txBody>
          <a:bodyPr>
            <a:normAutofit lnSpcReduction="10000"/>
          </a:bodyPr>
          <a:lstStyle/>
          <a:p>
            <a:pPr marL="0" indent="0" algn="ctr" eaLnBrk="1" hangingPunct="1">
              <a:buNone/>
            </a:pPr>
            <a:r>
              <a:rPr lang="it-IT" sz="2800" dirty="0">
                <a:effectLst>
                  <a:outerShdw blurRad="38100" dist="38100" dir="2700000" algn="tl">
                    <a:srgbClr val="000000">
                      <a:alpha val="43137"/>
                    </a:srgbClr>
                  </a:outerShdw>
                </a:effectLst>
                <a:latin typeface="Arial Rounded MT Bold" panose="020F0704030504030204" pitchFamily="34" charset="0"/>
              </a:rPr>
              <a:t>“</a:t>
            </a:r>
            <a:r>
              <a:rPr lang="it-IT" sz="2100" dirty="0">
                <a:effectLst>
                  <a:outerShdw blurRad="38100" dist="38100" dir="2700000" algn="tl">
                    <a:srgbClr val="000000">
                      <a:alpha val="43137"/>
                    </a:srgbClr>
                  </a:outerShdw>
                </a:effectLst>
                <a:latin typeface="Arial Rounded MT Bold" panose="020F0704030504030204" pitchFamily="34" charset="0"/>
              </a:rPr>
              <a:t>Ogni individuo ha il diritto ad un tenore di vita sufficiente a</a:t>
            </a:r>
          </a:p>
          <a:p>
            <a:pPr marL="0" indent="0" algn="ctr" eaLnBrk="1" hangingPunct="1">
              <a:buNone/>
            </a:pPr>
            <a:r>
              <a:rPr lang="it-IT" sz="2100" dirty="0">
                <a:effectLst>
                  <a:outerShdw blurRad="38100" dist="38100" dir="2700000" algn="tl">
                    <a:srgbClr val="000000">
                      <a:alpha val="43137"/>
                    </a:srgbClr>
                  </a:outerShdw>
                </a:effectLst>
                <a:latin typeface="Arial Rounded MT Bold" panose="020F0704030504030204" pitchFamily="34" charset="0"/>
              </a:rPr>
              <a:t>garantire la salute e il benessere proprio e della sua famiglia,</a:t>
            </a:r>
          </a:p>
          <a:p>
            <a:pPr marL="0" indent="0" algn="ctr" eaLnBrk="1" hangingPunct="1">
              <a:buNone/>
            </a:pPr>
            <a:r>
              <a:rPr lang="it-IT" sz="2100" dirty="0">
                <a:effectLst>
                  <a:outerShdw blurRad="38100" dist="38100" dir="2700000" algn="tl">
                    <a:srgbClr val="000000">
                      <a:alpha val="43137"/>
                    </a:srgbClr>
                  </a:outerShdw>
                </a:effectLst>
                <a:latin typeface="Arial Rounded MT Bold" panose="020F0704030504030204" pitchFamily="34" charset="0"/>
              </a:rPr>
              <a:t>con particolare riguardo all'alimentazione, al vestiario,</a:t>
            </a:r>
          </a:p>
          <a:p>
            <a:pPr marL="0" indent="0" algn="ctr" eaLnBrk="1" hangingPunct="1">
              <a:buNone/>
            </a:pPr>
            <a:r>
              <a:rPr lang="it-IT" sz="2100" dirty="0">
                <a:effectLst>
                  <a:outerShdw blurRad="38100" dist="38100" dir="2700000" algn="tl">
                    <a:srgbClr val="000000">
                      <a:alpha val="43137"/>
                    </a:srgbClr>
                  </a:outerShdw>
                </a:effectLst>
                <a:latin typeface="Arial Rounded MT Bold" panose="020F0704030504030204" pitchFamily="34" charset="0"/>
              </a:rPr>
              <a:t>all'abitazione, e alle cure mediche e ai servizi sociali necessari,</a:t>
            </a:r>
          </a:p>
          <a:p>
            <a:pPr marL="0" indent="0" algn="ctr" eaLnBrk="1" hangingPunct="1">
              <a:buNone/>
            </a:pPr>
            <a:r>
              <a:rPr lang="it-IT" sz="2100" dirty="0">
                <a:effectLst>
                  <a:outerShdw blurRad="38100" dist="38100" dir="2700000" algn="tl">
                    <a:srgbClr val="000000">
                      <a:alpha val="43137"/>
                    </a:srgbClr>
                  </a:outerShdw>
                </a:effectLst>
                <a:latin typeface="Arial Rounded MT Bold" panose="020F0704030504030204" pitchFamily="34" charset="0"/>
              </a:rPr>
              <a:t>ed ha diritto alla sicurezza in caso di disoccupazione, malattia,</a:t>
            </a:r>
          </a:p>
          <a:p>
            <a:pPr marL="0" indent="0" algn="ctr" eaLnBrk="1" hangingPunct="1">
              <a:buNone/>
            </a:pPr>
            <a:r>
              <a:rPr lang="it-IT" sz="2100" dirty="0">
                <a:effectLst>
                  <a:outerShdw blurRad="38100" dist="38100" dir="2700000" algn="tl">
                    <a:srgbClr val="000000">
                      <a:alpha val="43137"/>
                    </a:srgbClr>
                  </a:outerShdw>
                </a:effectLst>
                <a:latin typeface="Arial Rounded MT Bold" panose="020F0704030504030204" pitchFamily="34" charset="0"/>
              </a:rPr>
              <a:t>invalidità vedovanza, vecchiaia o in ogni altro caso di perdita</a:t>
            </a:r>
          </a:p>
          <a:p>
            <a:pPr marL="0" indent="0" algn="ctr" eaLnBrk="1" hangingPunct="1">
              <a:buNone/>
            </a:pPr>
            <a:r>
              <a:rPr lang="it-IT" sz="2100" dirty="0">
                <a:effectLst>
                  <a:outerShdw blurRad="38100" dist="38100" dir="2700000" algn="tl">
                    <a:srgbClr val="000000">
                      <a:alpha val="43137"/>
                    </a:srgbClr>
                  </a:outerShdw>
                </a:effectLst>
                <a:latin typeface="Arial Rounded MT Bold" panose="020F0704030504030204" pitchFamily="34" charset="0"/>
              </a:rPr>
              <a:t>dei mezzi di sussistenza per circostanze indipendenti dalla sua</a:t>
            </a:r>
          </a:p>
          <a:p>
            <a:pPr marL="0" indent="0" algn="ctr" eaLnBrk="1" hangingPunct="1">
              <a:buNone/>
            </a:pPr>
            <a:r>
              <a:rPr lang="it-IT" sz="2100" dirty="0">
                <a:effectLst>
                  <a:outerShdw blurRad="38100" dist="38100" dir="2700000" algn="tl">
                    <a:srgbClr val="000000">
                      <a:alpha val="43137"/>
                    </a:srgbClr>
                  </a:outerShdw>
                </a:effectLst>
                <a:latin typeface="Arial Rounded MT Bold" panose="020F0704030504030204" pitchFamily="34" charset="0"/>
              </a:rPr>
              <a:t>volontà</a:t>
            </a:r>
            <a:r>
              <a:rPr lang="it-IT" sz="2800" dirty="0">
                <a:effectLst>
                  <a:outerShdw blurRad="38100" dist="38100" dir="2700000" algn="tl">
                    <a:srgbClr val="000000">
                      <a:alpha val="43137"/>
                    </a:srgbClr>
                  </a:outerShdw>
                </a:effectLst>
                <a:latin typeface="Arial Rounded MT Bold" panose="020F0704030504030204" pitchFamily="34" charset="0"/>
              </a:rPr>
              <a:t>”</a:t>
            </a:r>
            <a:r>
              <a:rPr lang="it-IT" sz="2100" dirty="0">
                <a:effectLst>
                  <a:outerShdw blurRad="38100" dist="38100" dir="2700000" algn="tl">
                    <a:srgbClr val="000000">
                      <a:alpha val="43137"/>
                    </a:srgbClr>
                  </a:outerShdw>
                </a:effectLst>
                <a:latin typeface="Arial Rounded MT Bold" panose="020F0704030504030204" pitchFamily="34" charset="0"/>
              </a:rPr>
              <a:t>.</a:t>
            </a:r>
          </a:p>
          <a:p>
            <a:pPr marL="0" indent="0" algn="ctr" eaLnBrk="1" hangingPunct="1">
              <a:buNone/>
            </a:pPr>
            <a:endParaRPr lang="it-IT" sz="2100" dirty="0">
              <a:effectLst>
                <a:outerShdw blurRad="38100" dist="38100" dir="2700000" algn="tl">
                  <a:srgbClr val="000000">
                    <a:alpha val="43137"/>
                  </a:srgbClr>
                </a:outerShdw>
              </a:effectLst>
              <a:latin typeface="Arial Rounded MT Bold" panose="020F0704030504030204" pitchFamily="34" charset="0"/>
            </a:endParaRPr>
          </a:p>
        </p:txBody>
      </p:sp>
    </p:spTree>
    <p:extLst>
      <p:ext uri="{BB962C8B-B14F-4D97-AF65-F5344CB8AC3E}">
        <p14:creationId xmlns:p14="http://schemas.microsoft.com/office/powerpoint/2010/main" val="36577954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BIOLOGIA</a:t>
            </a:r>
          </a:p>
        </p:txBody>
      </p:sp>
      <p:sp>
        <p:nvSpPr>
          <p:cNvPr id="3" name="Titolo 1">
            <a:extLst>
              <a:ext uri="{FF2B5EF4-FFF2-40B4-BE49-F238E27FC236}">
                <a16:creationId xmlns:a16="http://schemas.microsoft.com/office/drawing/2014/main" id="{1DCCCB44-5F63-40DE-9D24-FB87E1562064}"/>
              </a:ext>
            </a:extLst>
          </p:cNvPr>
          <p:cNvSpPr>
            <a:spLocks noGrp="1"/>
          </p:cNvSpPr>
          <p:nvPr>
            <p:ph type="title"/>
          </p:nvPr>
        </p:nvSpPr>
        <p:spPr>
          <a:xfrm>
            <a:off x="3734577" y="673038"/>
            <a:ext cx="4722845" cy="797635"/>
          </a:xfrm>
        </p:spPr>
        <p:txBody>
          <a:bodyPr>
            <a:noAutofit/>
          </a:bodyPr>
          <a:lstStyle/>
          <a:p>
            <a:pPr algn="ctr"/>
            <a:r>
              <a:rPr lang="it-IT" sz="3200" b="1" dirty="0">
                <a:solidFill>
                  <a:schemeClr val="tx1"/>
                </a:solidFill>
                <a:latin typeface="Arial Rounded MT Bold" panose="020F0704030504030204" pitchFamily="34" charset="0"/>
                <a:cs typeface="Arial" charset="0"/>
              </a:rPr>
              <a:t>LA FAME NEL MONDO</a:t>
            </a:r>
            <a:br>
              <a:rPr lang="it-IT" sz="3200" b="1" dirty="0">
                <a:solidFill>
                  <a:schemeClr val="tx1"/>
                </a:solidFill>
                <a:latin typeface="Arial Rounded MT Bold" panose="020F0704030504030204" pitchFamily="34" charset="0"/>
                <a:cs typeface="Arial" charset="0"/>
              </a:rPr>
            </a:br>
            <a:endParaRPr lang="it-IT" sz="3200" b="1" dirty="0">
              <a:solidFill>
                <a:schemeClr val="tx1"/>
              </a:solidFill>
              <a:latin typeface="Arial Rounded MT Bold" panose="020F0704030504030204" pitchFamily="34" charset="0"/>
              <a:cs typeface="Arial" charset="0"/>
            </a:endParaRPr>
          </a:p>
        </p:txBody>
      </p:sp>
      <p:sp>
        <p:nvSpPr>
          <p:cNvPr id="7" name="Segnaposto contenuto 2">
            <a:extLst>
              <a:ext uri="{FF2B5EF4-FFF2-40B4-BE49-F238E27FC236}">
                <a16:creationId xmlns:a16="http://schemas.microsoft.com/office/drawing/2014/main" id="{FE60D672-33B3-44E5-BB67-E6FC72CAC192}"/>
              </a:ext>
            </a:extLst>
          </p:cNvPr>
          <p:cNvSpPr>
            <a:spLocks noGrp="1"/>
          </p:cNvSpPr>
          <p:nvPr>
            <p:ph idx="1"/>
          </p:nvPr>
        </p:nvSpPr>
        <p:spPr>
          <a:xfrm>
            <a:off x="328291" y="1470673"/>
            <a:ext cx="11404176" cy="2106613"/>
          </a:xfrm>
        </p:spPr>
        <p:txBody>
          <a:bodyPr>
            <a:normAutofit/>
          </a:bodyPr>
          <a:lstStyle/>
          <a:p>
            <a:pPr marL="0" indent="0" algn="just" eaLnBrk="1" hangingPunct="1">
              <a:buFont typeface="Arial" charset="0"/>
              <a:buNone/>
            </a:pPr>
            <a:r>
              <a:rPr lang="it-IT" sz="2000" dirty="0"/>
              <a:t>Nel mondo sono ancora </a:t>
            </a:r>
            <a:r>
              <a:rPr lang="it-IT" sz="2000" b="1" dirty="0">
                <a:solidFill>
                  <a:srgbClr val="FFC000"/>
                </a:solidFill>
                <a:effectLst>
                  <a:outerShdw blurRad="38100" dist="38100" dir="2700000" algn="tl">
                    <a:srgbClr val="000000">
                      <a:alpha val="43137"/>
                    </a:srgbClr>
                  </a:outerShdw>
                </a:effectLst>
              </a:rPr>
              <a:t>più di 800 milioni </a:t>
            </a:r>
            <a:r>
              <a:rPr lang="it-IT" sz="2000" dirty="0"/>
              <a:t>le persone in stato  di malnutrizione e ogni giorno in media sono oltre 10.000 quelle che muoiono per fame. Le popolazioni africane sono quelle che più di tutti vedono negato il diritto al cibo.  </a:t>
            </a:r>
            <a:r>
              <a:rPr lang="it-IT" sz="2000" b="1" dirty="0">
                <a:solidFill>
                  <a:srgbClr val="FFC000"/>
                </a:solidFill>
                <a:effectLst>
                  <a:outerShdw blurRad="38100" dist="38100" dir="2700000" algn="tl">
                    <a:srgbClr val="000000">
                      <a:alpha val="43137"/>
                    </a:srgbClr>
                  </a:outerShdw>
                </a:effectLst>
              </a:rPr>
              <a:t>Solo il 10% dei morti per fame </a:t>
            </a:r>
            <a:r>
              <a:rPr lang="it-IT" sz="2000" dirty="0"/>
              <a:t>è provocato da guerre e carestie, il resto è causato da malnutrizione cronica le cui cause sono complesse e si annidano nei meccanismi ingiusti del sistema economico globale.</a:t>
            </a:r>
          </a:p>
        </p:txBody>
      </p:sp>
      <p:pic>
        <p:nvPicPr>
          <p:cNvPr id="8" name="Picture 4" descr="89b7c49c-205b-46fd-90dd-ef7e8b9b38cc_large_PAG">
            <a:extLst>
              <a:ext uri="{FF2B5EF4-FFF2-40B4-BE49-F238E27FC236}">
                <a16:creationId xmlns:a16="http://schemas.microsoft.com/office/drawing/2014/main" id="{166399C4-DEFC-4430-98AD-B3ECB3C8289C}"/>
              </a:ext>
            </a:extLst>
          </p:cNvPr>
          <p:cNvPicPr>
            <a:picLocks noChangeAspect="1" noChangeArrowheads="1"/>
          </p:cNvPicPr>
          <p:nvPr/>
        </p:nvPicPr>
        <p:blipFill>
          <a:blip r:embed="rId3"/>
          <a:srcRect/>
          <a:stretch>
            <a:fillRect/>
          </a:stretch>
        </p:blipFill>
        <p:spPr bwMode="auto">
          <a:xfrm>
            <a:off x="328291" y="3353351"/>
            <a:ext cx="7732778" cy="3184479"/>
          </a:xfrm>
          <a:prstGeom prst="rect">
            <a:avLst/>
          </a:prstGeom>
          <a:noFill/>
          <a:ln w="9525">
            <a:noFill/>
            <a:miter lim="800000"/>
            <a:headEnd/>
            <a:tailEnd/>
          </a:ln>
        </p:spPr>
      </p:pic>
      <p:pic>
        <p:nvPicPr>
          <p:cNvPr id="9" name="Picture 5" descr="siccità_somalia_bimbi_PAG">
            <a:extLst>
              <a:ext uri="{FF2B5EF4-FFF2-40B4-BE49-F238E27FC236}">
                <a16:creationId xmlns:a16="http://schemas.microsoft.com/office/drawing/2014/main" id="{4CD36D38-EFA3-4AF7-B9C4-462EAD3A9036}"/>
              </a:ext>
            </a:extLst>
          </p:cNvPr>
          <p:cNvPicPr>
            <a:picLocks noChangeAspect="1" noChangeArrowheads="1"/>
          </p:cNvPicPr>
          <p:nvPr/>
        </p:nvPicPr>
        <p:blipFill>
          <a:blip r:embed="rId4"/>
          <a:srcRect l="31912"/>
          <a:stretch>
            <a:fillRect/>
          </a:stretch>
        </p:blipFill>
        <p:spPr bwMode="auto">
          <a:xfrm>
            <a:off x="8457422" y="3829212"/>
            <a:ext cx="3275045" cy="2708618"/>
          </a:xfrm>
          <a:prstGeom prst="rect">
            <a:avLst/>
          </a:prstGeom>
          <a:noFill/>
          <a:ln w="9525">
            <a:noFill/>
            <a:miter lim="800000"/>
            <a:headEnd/>
            <a:tailEnd/>
          </a:ln>
        </p:spPr>
      </p:pic>
    </p:spTree>
    <p:extLst>
      <p:ext uri="{BB962C8B-B14F-4D97-AF65-F5344CB8AC3E}">
        <p14:creationId xmlns:p14="http://schemas.microsoft.com/office/powerpoint/2010/main" val="191779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200" fill="hold">
                                          <p:stCondLst>
                                            <p:cond delay="0"/>
                                          </p:stCondLst>
                                        </p:cTn>
                                        <p:tgtEl>
                                          <p:spTgt spid="9"/>
                                        </p:tgtEl>
                                        <p:attrNameLst>
                                          <p:attrName>r</p:attrName>
                                        </p:attrNameLst>
                                      </p:cBhvr>
                                    </p:animRot>
                                    <p:animRot by="-240000">
                                      <p:cBhvr>
                                        <p:cTn id="14" dur="400" fill="hold">
                                          <p:stCondLst>
                                            <p:cond delay="400"/>
                                          </p:stCondLst>
                                        </p:cTn>
                                        <p:tgtEl>
                                          <p:spTgt spid="9"/>
                                        </p:tgtEl>
                                        <p:attrNameLst>
                                          <p:attrName>r</p:attrName>
                                        </p:attrNameLst>
                                      </p:cBhvr>
                                    </p:animRot>
                                    <p:animRot by="240000">
                                      <p:cBhvr>
                                        <p:cTn id="15" dur="400" fill="hold">
                                          <p:stCondLst>
                                            <p:cond delay="800"/>
                                          </p:stCondLst>
                                        </p:cTn>
                                        <p:tgtEl>
                                          <p:spTgt spid="9"/>
                                        </p:tgtEl>
                                        <p:attrNameLst>
                                          <p:attrName>r</p:attrName>
                                        </p:attrNameLst>
                                      </p:cBhvr>
                                    </p:animRot>
                                    <p:animRot by="-240000">
                                      <p:cBhvr>
                                        <p:cTn id="16" dur="400" fill="hold">
                                          <p:stCondLst>
                                            <p:cond delay="1200"/>
                                          </p:stCondLst>
                                        </p:cTn>
                                        <p:tgtEl>
                                          <p:spTgt spid="9"/>
                                        </p:tgtEl>
                                        <p:attrNameLst>
                                          <p:attrName>r</p:attrName>
                                        </p:attrNameLst>
                                      </p:cBhvr>
                                    </p:animRot>
                                    <p:animRot by="120000">
                                      <p:cBhvr>
                                        <p:cTn id="17" dur="400" fill="hold">
                                          <p:stCondLst>
                                            <p:cond delay="16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BIOLOGIA</a:t>
            </a:r>
          </a:p>
        </p:txBody>
      </p:sp>
      <p:sp>
        <p:nvSpPr>
          <p:cNvPr id="6" name="Titolo 1">
            <a:extLst>
              <a:ext uri="{FF2B5EF4-FFF2-40B4-BE49-F238E27FC236}">
                <a16:creationId xmlns:a16="http://schemas.microsoft.com/office/drawing/2014/main" id="{1B55B4C0-643E-45C1-92D3-43532C212C18}"/>
              </a:ext>
            </a:extLst>
          </p:cNvPr>
          <p:cNvSpPr>
            <a:spLocks noGrp="1"/>
          </p:cNvSpPr>
          <p:nvPr>
            <p:ph type="title"/>
          </p:nvPr>
        </p:nvSpPr>
        <p:spPr>
          <a:xfrm>
            <a:off x="31862" y="636488"/>
            <a:ext cx="5845629" cy="790575"/>
          </a:xfrm>
        </p:spPr>
        <p:txBody>
          <a:bodyPr>
            <a:normAutofit/>
          </a:bodyPr>
          <a:lstStyle/>
          <a:p>
            <a:pPr algn="ctr" eaLnBrk="1" hangingPunct="1"/>
            <a:r>
              <a:rPr lang="it-IT" sz="3200" b="1" dirty="0">
                <a:solidFill>
                  <a:schemeClr val="tx1"/>
                </a:solidFill>
                <a:latin typeface="Arial Rounded MT Bold" panose="020F0704030504030204" pitchFamily="34" charset="0"/>
                <a:cs typeface="Arial" charset="0"/>
              </a:rPr>
              <a:t>LO SPRECO</a:t>
            </a:r>
          </a:p>
        </p:txBody>
      </p:sp>
      <p:sp>
        <p:nvSpPr>
          <p:cNvPr id="7" name="Segnaposto contenuto 2">
            <a:extLst>
              <a:ext uri="{FF2B5EF4-FFF2-40B4-BE49-F238E27FC236}">
                <a16:creationId xmlns:a16="http://schemas.microsoft.com/office/drawing/2014/main" id="{750DD6C9-C61E-4DF7-8E28-8348998F644E}"/>
              </a:ext>
            </a:extLst>
          </p:cNvPr>
          <p:cNvSpPr>
            <a:spLocks noGrp="1"/>
          </p:cNvSpPr>
          <p:nvPr>
            <p:ph idx="1"/>
          </p:nvPr>
        </p:nvSpPr>
        <p:spPr>
          <a:xfrm>
            <a:off x="295826" y="1525329"/>
            <a:ext cx="6537325" cy="1751012"/>
          </a:xfrm>
        </p:spPr>
        <p:txBody>
          <a:bodyPr>
            <a:normAutofit lnSpcReduction="10000"/>
          </a:bodyPr>
          <a:lstStyle/>
          <a:p>
            <a:pPr marL="0" indent="0" eaLnBrk="1" hangingPunct="1">
              <a:buFont typeface="Arial" charset="0"/>
              <a:buNone/>
            </a:pPr>
            <a:r>
              <a:rPr lang="it-IT" sz="2400" dirty="0">
                <a:latin typeface="Arial Rounded MT Bold" panose="020F0704030504030204" pitchFamily="34" charset="0"/>
                <a:cs typeface="Arial" charset="0"/>
              </a:rPr>
              <a:t>Nonostante la crisi, un terzo del cibo prodotto, 1,3 miliardi di tonnellate, viene sprecato. Lo spreco annuale dei paesi ricchi è quasi pari all'intera produzione alimentare netta dell'Africa sub-sahariana. </a:t>
            </a:r>
          </a:p>
          <a:p>
            <a:pPr marL="0" indent="0" eaLnBrk="1" hangingPunct="1"/>
            <a:endParaRPr lang="it-IT" sz="2400" dirty="0">
              <a:latin typeface="Arial Rounded MT Bold" panose="020F0704030504030204" pitchFamily="34" charset="0"/>
            </a:endParaRPr>
          </a:p>
        </p:txBody>
      </p:sp>
      <p:pic>
        <p:nvPicPr>
          <p:cNvPr id="8" name="Picture 4" descr="Un-grafico-che-spiega-gli-sprechi-alimentari-PAG">
            <a:extLst>
              <a:ext uri="{FF2B5EF4-FFF2-40B4-BE49-F238E27FC236}">
                <a16:creationId xmlns:a16="http://schemas.microsoft.com/office/drawing/2014/main" id="{616BE4DE-96C5-4AB8-8F4D-84EEB0586448}"/>
              </a:ext>
            </a:extLst>
          </p:cNvPr>
          <p:cNvPicPr>
            <a:picLocks noChangeAspect="1" noChangeArrowheads="1"/>
          </p:cNvPicPr>
          <p:nvPr/>
        </p:nvPicPr>
        <p:blipFill>
          <a:blip r:embed="rId3"/>
          <a:srcRect/>
          <a:stretch>
            <a:fillRect/>
          </a:stretch>
        </p:blipFill>
        <p:spPr bwMode="auto">
          <a:xfrm>
            <a:off x="468879" y="3647816"/>
            <a:ext cx="5408612" cy="2862263"/>
          </a:xfrm>
          <a:prstGeom prst="rect">
            <a:avLst/>
          </a:prstGeom>
          <a:noFill/>
          <a:ln w="9525">
            <a:noFill/>
            <a:miter lim="800000"/>
            <a:headEnd/>
            <a:tailEnd/>
          </a:ln>
        </p:spPr>
      </p:pic>
      <p:pic>
        <p:nvPicPr>
          <p:cNvPr id="9" name="Picture 5" descr="spreco-cibO_PAG4">
            <a:extLst>
              <a:ext uri="{FF2B5EF4-FFF2-40B4-BE49-F238E27FC236}">
                <a16:creationId xmlns:a16="http://schemas.microsoft.com/office/drawing/2014/main" id="{7DA1AB48-8748-4D8E-90F1-FB5EB73453E5}"/>
              </a:ext>
            </a:extLst>
          </p:cNvPr>
          <p:cNvPicPr>
            <a:picLocks noChangeAspect="1" noChangeArrowheads="1"/>
          </p:cNvPicPr>
          <p:nvPr/>
        </p:nvPicPr>
        <p:blipFill>
          <a:blip r:embed="rId4"/>
          <a:srcRect/>
          <a:stretch>
            <a:fillRect/>
          </a:stretch>
        </p:blipFill>
        <p:spPr bwMode="auto">
          <a:xfrm>
            <a:off x="6987138" y="1525329"/>
            <a:ext cx="4833938" cy="3222625"/>
          </a:xfrm>
          <a:prstGeom prst="rect">
            <a:avLst/>
          </a:prstGeom>
          <a:noFill/>
          <a:ln w="9525">
            <a:noFill/>
            <a:miter lim="800000"/>
            <a:headEnd/>
            <a:tailEnd/>
          </a:ln>
        </p:spPr>
      </p:pic>
    </p:spTree>
    <p:extLst>
      <p:ext uri="{BB962C8B-B14F-4D97-AF65-F5344CB8AC3E}">
        <p14:creationId xmlns:p14="http://schemas.microsoft.com/office/powerpoint/2010/main" val="79698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BIOLOGIA</a:t>
            </a:r>
          </a:p>
        </p:txBody>
      </p:sp>
      <p:sp>
        <p:nvSpPr>
          <p:cNvPr id="6" name="Titolo 1">
            <a:extLst>
              <a:ext uri="{FF2B5EF4-FFF2-40B4-BE49-F238E27FC236}">
                <a16:creationId xmlns:a16="http://schemas.microsoft.com/office/drawing/2014/main" id="{4752D2B8-3371-4BC2-A768-D13A073BDDE6}"/>
              </a:ext>
            </a:extLst>
          </p:cNvPr>
          <p:cNvSpPr>
            <a:spLocks noGrp="1"/>
          </p:cNvSpPr>
          <p:nvPr>
            <p:ph type="title"/>
          </p:nvPr>
        </p:nvSpPr>
        <p:spPr>
          <a:xfrm>
            <a:off x="110412" y="972581"/>
            <a:ext cx="11655490" cy="862013"/>
          </a:xfrm>
        </p:spPr>
        <p:txBody>
          <a:bodyPr>
            <a:noAutofit/>
          </a:bodyPr>
          <a:lstStyle/>
          <a:p>
            <a:pPr algn="ctr" eaLnBrk="1" hangingPunct="1"/>
            <a:r>
              <a:rPr lang="it-IT" sz="3200" b="1" dirty="0">
                <a:solidFill>
                  <a:schemeClr val="tx1"/>
                </a:solidFill>
                <a:latin typeface="Arial Rounded MT Bold" panose="020F0704030504030204" pitchFamily="34" charset="0"/>
                <a:cs typeface="Arial" charset="0"/>
              </a:rPr>
              <a:t> Pochi medici, molte malattie: dove la salute è un privilegio</a:t>
            </a:r>
          </a:p>
        </p:txBody>
      </p:sp>
      <p:pic>
        <p:nvPicPr>
          <p:cNvPr id="7" name="Picture 4" descr="mediciwhiteflag_PAG">
            <a:extLst>
              <a:ext uri="{FF2B5EF4-FFF2-40B4-BE49-F238E27FC236}">
                <a16:creationId xmlns:a16="http://schemas.microsoft.com/office/drawing/2014/main" id="{99812FD9-96DA-4605-A025-E548639E7290}"/>
              </a:ext>
            </a:extLst>
          </p:cNvPr>
          <p:cNvPicPr>
            <a:picLocks noChangeAspect="1" noChangeArrowheads="1"/>
          </p:cNvPicPr>
          <p:nvPr/>
        </p:nvPicPr>
        <p:blipFill>
          <a:blip r:embed="rId3"/>
          <a:srcRect/>
          <a:stretch>
            <a:fillRect/>
          </a:stretch>
        </p:blipFill>
        <p:spPr bwMode="auto">
          <a:xfrm>
            <a:off x="408346" y="3890865"/>
            <a:ext cx="3949144" cy="2630973"/>
          </a:xfrm>
          <a:prstGeom prst="rect">
            <a:avLst/>
          </a:prstGeom>
          <a:noFill/>
          <a:ln w="9525">
            <a:noFill/>
            <a:miter lim="800000"/>
            <a:headEnd/>
            <a:tailEnd/>
          </a:ln>
        </p:spPr>
      </p:pic>
      <p:pic>
        <p:nvPicPr>
          <p:cNvPr id="8" name="Picture 5" descr="logo_msf_PAG">
            <a:extLst>
              <a:ext uri="{FF2B5EF4-FFF2-40B4-BE49-F238E27FC236}">
                <a16:creationId xmlns:a16="http://schemas.microsoft.com/office/drawing/2014/main" id="{4CC91C68-F82D-4B1F-A947-660AAAC155C5}"/>
              </a:ext>
            </a:extLst>
          </p:cNvPr>
          <p:cNvPicPr>
            <a:picLocks noChangeAspect="1" noChangeArrowheads="1"/>
          </p:cNvPicPr>
          <p:nvPr/>
        </p:nvPicPr>
        <p:blipFill>
          <a:blip r:embed="rId4"/>
          <a:srcRect l="7550" t="28346" r="4828" b="37778"/>
          <a:stretch>
            <a:fillRect/>
          </a:stretch>
        </p:blipFill>
        <p:spPr bwMode="auto">
          <a:xfrm>
            <a:off x="4462964" y="4876832"/>
            <a:ext cx="3266072" cy="1262218"/>
          </a:xfrm>
          <a:prstGeom prst="rect">
            <a:avLst/>
          </a:prstGeom>
          <a:noFill/>
          <a:ln w="9525">
            <a:noFill/>
            <a:miter lim="800000"/>
            <a:headEnd/>
            <a:tailEnd/>
          </a:ln>
        </p:spPr>
      </p:pic>
      <p:pic>
        <p:nvPicPr>
          <p:cNvPr id="9" name="Picture 6" descr="UN_logo_PAG">
            <a:extLst>
              <a:ext uri="{FF2B5EF4-FFF2-40B4-BE49-F238E27FC236}">
                <a16:creationId xmlns:a16="http://schemas.microsoft.com/office/drawing/2014/main" id="{B79DB779-6F6E-4063-A371-704FDADB5B15}"/>
              </a:ext>
            </a:extLst>
          </p:cNvPr>
          <p:cNvPicPr>
            <a:picLocks noChangeAspect="1" noChangeArrowheads="1"/>
          </p:cNvPicPr>
          <p:nvPr/>
        </p:nvPicPr>
        <p:blipFill>
          <a:blip r:embed="rId5"/>
          <a:srcRect l="15417" r="17900"/>
          <a:stretch>
            <a:fillRect/>
          </a:stretch>
        </p:blipFill>
        <p:spPr bwMode="auto">
          <a:xfrm>
            <a:off x="7688943" y="4876832"/>
            <a:ext cx="1854200" cy="1738312"/>
          </a:xfrm>
          <a:prstGeom prst="rect">
            <a:avLst/>
          </a:prstGeom>
          <a:noFill/>
          <a:ln w="9525">
            <a:noFill/>
            <a:miter lim="800000"/>
            <a:headEnd/>
            <a:tailEnd/>
          </a:ln>
        </p:spPr>
      </p:pic>
      <p:pic>
        <p:nvPicPr>
          <p:cNvPr id="10" name="Picture 7" descr="OrganizzazioneMondiale-dellaSanità_PAG5">
            <a:extLst>
              <a:ext uri="{FF2B5EF4-FFF2-40B4-BE49-F238E27FC236}">
                <a16:creationId xmlns:a16="http://schemas.microsoft.com/office/drawing/2014/main" id="{E10E9BEE-A9B3-4217-98FA-88E231AC1688}"/>
              </a:ext>
            </a:extLst>
          </p:cNvPr>
          <p:cNvPicPr>
            <a:picLocks noChangeAspect="1" noChangeArrowheads="1"/>
          </p:cNvPicPr>
          <p:nvPr/>
        </p:nvPicPr>
        <p:blipFill>
          <a:blip r:embed="rId6"/>
          <a:srcRect l="11546" r="13086"/>
          <a:stretch>
            <a:fillRect/>
          </a:stretch>
        </p:blipFill>
        <p:spPr bwMode="auto">
          <a:xfrm>
            <a:off x="9949979" y="4876832"/>
            <a:ext cx="1748051" cy="1738312"/>
          </a:xfrm>
          <a:prstGeom prst="rect">
            <a:avLst/>
          </a:prstGeom>
          <a:noFill/>
          <a:ln w="9525">
            <a:noFill/>
            <a:miter lim="800000"/>
            <a:headEnd/>
            <a:tailEnd/>
          </a:ln>
        </p:spPr>
      </p:pic>
      <p:sp>
        <p:nvSpPr>
          <p:cNvPr id="11" name="Segnaposto contenuto 2">
            <a:extLst>
              <a:ext uri="{FF2B5EF4-FFF2-40B4-BE49-F238E27FC236}">
                <a16:creationId xmlns:a16="http://schemas.microsoft.com/office/drawing/2014/main" id="{5B968D5D-5DE3-4710-A732-5A4DE9BCCF4E}"/>
              </a:ext>
            </a:extLst>
          </p:cNvPr>
          <p:cNvSpPr>
            <a:spLocks noGrp="1"/>
          </p:cNvSpPr>
          <p:nvPr>
            <p:ph idx="1"/>
          </p:nvPr>
        </p:nvSpPr>
        <p:spPr>
          <a:xfrm>
            <a:off x="194840" y="2074474"/>
            <a:ext cx="11571061" cy="1477962"/>
          </a:xfrm>
        </p:spPr>
        <p:txBody>
          <a:bodyPr>
            <a:normAutofit fontScale="92500"/>
          </a:bodyPr>
          <a:lstStyle/>
          <a:p>
            <a:pPr marL="0" indent="0" eaLnBrk="1" hangingPunct="1">
              <a:buNone/>
            </a:pPr>
            <a:r>
              <a:rPr lang="it-IT" sz="2400" dirty="0">
                <a:latin typeface="Arial Rounded MT Bold" panose="020F0704030504030204" pitchFamily="34" charset="0"/>
                <a:cs typeface="Arial" charset="0"/>
              </a:rPr>
              <a:t>La salute è un diritto garantito nel mondo occidentale. In Africa è ancora un privilegio per pochi. Nonostante gli impegni presi a livello globale, nell’ambito delle Nazioni Unite e dell’Organizzazione mondiale della sanità, la copertura sanitaria in Africa, e nell’Africa sub sahariana in particolare, è ancora un miraggio. </a:t>
            </a:r>
            <a:endParaRPr lang="it-IT" sz="2400" dirty="0">
              <a:latin typeface="Arial Rounded MT Bold" panose="020F0704030504030204" pitchFamily="34" charset="0"/>
            </a:endParaRPr>
          </a:p>
        </p:txBody>
      </p:sp>
    </p:spTree>
    <p:extLst>
      <p:ext uri="{BB962C8B-B14F-4D97-AF65-F5344CB8AC3E}">
        <p14:creationId xmlns:p14="http://schemas.microsoft.com/office/powerpoint/2010/main" val="202160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80">
                                          <p:stCondLst>
                                            <p:cond delay="0"/>
                                          </p:stCondLst>
                                        </p:cTn>
                                        <p:tgtEl>
                                          <p:spTgt spid="9"/>
                                        </p:tgtEl>
                                      </p:cBhvr>
                                    </p:animEffect>
                                    <p:anim calcmode="lin" valueType="num">
                                      <p:cBhvr>
                                        <p:cTn id="15"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0" dur="26">
                                          <p:stCondLst>
                                            <p:cond delay="650"/>
                                          </p:stCondLst>
                                        </p:cTn>
                                        <p:tgtEl>
                                          <p:spTgt spid="9"/>
                                        </p:tgtEl>
                                      </p:cBhvr>
                                      <p:to x="100000" y="60000"/>
                                    </p:animScale>
                                    <p:animScale>
                                      <p:cBhvr>
                                        <p:cTn id="21" dur="166" decel="50000">
                                          <p:stCondLst>
                                            <p:cond delay="676"/>
                                          </p:stCondLst>
                                        </p:cTn>
                                        <p:tgtEl>
                                          <p:spTgt spid="9"/>
                                        </p:tgtEl>
                                      </p:cBhvr>
                                      <p:to x="100000" y="100000"/>
                                    </p:animScale>
                                    <p:animScale>
                                      <p:cBhvr>
                                        <p:cTn id="22" dur="26">
                                          <p:stCondLst>
                                            <p:cond delay="1312"/>
                                          </p:stCondLst>
                                        </p:cTn>
                                        <p:tgtEl>
                                          <p:spTgt spid="9"/>
                                        </p:tgtEl>
                                      </p:cBhvr>
                                      <p:to x="100000" y="80000"/>
                                    </p:animScale>
                                    <p:animScale>
                                      <p:cBhvr>
                                        <p:cTn id="23" dur="166" decel="50000">
                                          <p:stCondLst>
                                            <p:cond delay="1338"/>
                                          </p:stCondLst>
                                        </p:cTn>
                                        <p:tgtEl>
                                          <p:spTgt spid="9"/>
                                        </p:tgtEl>
                                      </p:cBhvr>
                                      <p:to x="100000" y="100000"/>
                                    </p:animScale>
                                    <p:animScale>
                                      <p:cBhvr>
                                        <p:cTn id="24" dur="26">
                                          <p:stCondLst>
                                            <p:cond delay="1642"/>
                                          </p:stCondLst>
                                        </p:cTn>
                                        <p:tgtEl>
                                          <p:spTgt spid="9"/>
                                        </p:tgtEl>
                                      </p:cBhvr>
                                      <p:to x="100000" y="90000"/>
                                    </p:animScale>
                                    <p:animScale>
                                      <p:cBhvr>
                                        <p:cTn id="25" dur="166" decel="50000">
                                          <p:stCondLst>
                                            <p:cond delay="1668"/>
                                          </p:stCondLst>
                                        </p:cTn>
                                        <p:tgtEl>
                                          <p:spTgt spid="9"/>
                                        </p:tgtEl>
                                      </p:cBhvr>
                                      <p:to x="100000" y="100000"/>
                                    </p:animScale>
                                    <p:animScale>
                                      <p:cBhvr>
                                        <p:cTn id="26" dur="26">
                                          <p:stCondLst>
                                            <p:cond delay="1808"/>
                                          </p:stCondLst>
                                        </p:cTn>
                                        <p:tgtEl>
                                          <p:spTgt spid="9"/>
                                        </p:tgtEl>
                                      </p:cBhvr>
                                      <p:to x="100000" y="95000"/>
                                    </p:animScale>
                                    <p:animScale>
                                      <p:cBhvr>
                                        <p:cTn id="27" dur="166" decel="50000">
                                          <p:stCondLst>
                                            <p:cond delay="1834"/>
                                          </p:stCondLst>
                                        </p:cTn>
                                        <p:tgtEl>
                                          <p:spTgt spid="9"/>
                                        </p:tgtEl>
                                      </p:cBhvr>
                                      <p:to x="100000" y="100000"/>
                                    </p:animScale>
                                  </p:childTnLst>
                                </p:cTn>
                              </p:par>
                              <p:par>
                                <p:cTn id="28" presetID="26"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80">
                                          <p:stCondLst>
                                            <p:cond delay="0"/>
                                          </p:stCondLst>
                                        </p:cTn>
                                        <p:tgtEl>
                                          <p:spTgt spid="10"/>
                                        </p:tgtEl>
                                      </p:cBhvr>
                                    </p:animEffect>
                                    <p:anim calcmode="lin" valueType="num">
                                      <p:cBhvr>
                                        <p:cTn id="31"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6" dur="26">
                                          <p:stCondLst>
                                            <p:cond delay="650"/>
                                          </p:stCondLst>
                                        </p:cTn>
                                        <p:tgtEl>
                                          <p:spTgt spid="10"/>
                                        </p:tgtEl>
                                      </p:cBhvr>
                                      <p:to x="100000" y="60000"/>
                                    </p:animScale>
                                    <p:animScale>
                                      <p:cBhvr>
                                        <p:cTn id="37" dur="166" decel="50000">
                                          <p:stCondLst>
                                            <p:cond delay="676"/>
                                          </p:stCondLst>
                                        </p:cTn>
                                        <p:tgtEl>
                                          <p:spTgt spid="10"/>
                                        </p:tgtEl>
                                      </p:cBhvr>
                                      <p:to x="100000" y="100000"/>
                                    </p:animScale>
                                    <p:animScale>
                                      <p:cBhvr>
                                        <p:cTn id="38" dur="26">
                                          <p:stCondLst>
                                            <p:cond delay="1312"/>
                                          </p:stCondLst>
                                        </p:cTn>
                                        <p:tgtEl>
                                          <p:spTgt spid="10"/>
                                        </p:tgtEl>
                                      </p:cBhvr>
                                      <p:to x="100000" y="80000"/>
                                    </p:animScale>
                                    <p:animScale>
                                      <p:cBhvr>
                                        <p:cTn id="39" dur="166" decel="50000">
                                          <p:stCondLst>
                                            <p:cond delay="1338"/>
                                          </p:stCondLst>
                                        </p:cTn>
                                        <p:tgtEl>
                                          <p:spTgt spid="10"/>
                                        </p:tgtEl>
                                      </p:cBhvr>
                                      <p:to x="100000" y="100000"/>
                                    </p:animScale>
                                    <p:animScale>
                                      <p:cBhvr>
                                        <p:cTn id="40" dur="26">
                                          <p:stCondLst>
                                            <p:cond delay="1642"/>
                                          </p:stCondLst>
                                        </p:cTn>
                                        <p:tgtEl>
                                          <p:spTgt spid="10"/>
                                        </p:tgtEl>
                                      </p:cBhvr>
                                      <p:to x="100000" y="90000"/>
                                    </p:animScale>
                                    <p:animScale>
                                      <p:cBhvr>
                                        <p:cTn id="41" dur="166" decel="50000">
                                          <p:stCondLst>
                                            <p:cond delay="1668"/>
                                          </p:stCondLst>
                                        </p:cTn>
                                        <p:tgtEl>
                                          <p:spTgt spid="10"/>
                                        </p:tgtEl>
                                      </p:cBhvr>
                                      <p:to x="100000" y="100000"/>
                                    </p:animScale>
                                    <p:animScale>
                                      <p:cBhvr>
                                        <p:cTn id="42" dur="26">
                                          <p:stCondLst>
                                            <p:cond delay="1808"/>
                                          </p:stCondLst>
                                        </p:cTn>
                                        <p:tgtEl>
                                          <p:spTgt spid="10"/>
                                        </p:tgtEl>
                                      </p:cBhvr>
                                      <p:to x="100000" y="95000"/>
                                    </p:animScale>
                                    <p:animScale>
                                      <p:cBhvr>
                                        <p:cTn id="43" dur="166" decel="50000">
                                          <p:stCondLst>
                                            <p:cond delay="1834"/>
                                          </p:stCondLst>
                                        </p:cTn>
                                        <p:tgtEl>
                                          <p:spTgt spid="10"/>
                                        </p:tgtEl>
                                      </p:cBhvr>
                                      <p:to x="100000" y="100000"/>
                                    </p:animScale>
                                  </p:childTnLst>
                                </p:cTn>
                              </p:par>
                              <p:par>
                                <p:cTn id="44" presetID="26"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down)">
                                      <p:cBhvr>
                                        <p:cTn id="46" dur="580">
                                          <p:stCondLst>
                                            <p:cond delay="0"/>
                                          </p:stCondLst>
                                        </p:cTn>
                                        <p:tgtEl>
                                          <p:spTgt spid="8"/>
                                        </p:tgtEl>
                                      </p:cBhvr>
                                    </p:animEffect>
                                    <p:anim calcmode="lin" valueType="num">
                                      <p:cBhvr>
                                        <p:cTn id="4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2" dur="26">
                                          <p:stCondLst>
                                            <p:cond delay="650"/>
                                          </p:stCondLst>
                                        </p:cTn>
                                        <p:tgtEl>
                                          <p:spTgt spid="8"/>
                                        </p:tgtEl>
                                      </p:cBhvr>
                                      <p:to x="100000" y="60000"/>
                                    </p:animScale>
                                    <p:animScale>
                                      <p:cBhvr>
                                        <p:cTn id="53" dur="166" decel="50000">
                                          <p:stCondLst>
                                            <p:cond delay="676"/>
                                          </p:stCondLst>
                                        </p:cTn>
                                        <p:tgtEl>
                                          <p:spTgt spid="8"/>
                                        </p:tgtEl>
                                      </p:cBhvr>
                                      <p:to x="100000" y="100000"/>
                                    </p:animScale>
                                    <p:animScale>
                                      <p:cBhvr>
                                        <p:cTn id="54" dur="26">
                                          <p:stCondLst>
                                            <p:cond delay="1312"/>
                                          </p:stCondLst>
                                        </p:cTn>
                                        <p:tgtEl>
                                          <p:spTgt spid="8"/>
                                        </p:tgtEl>
                                      </p:cBhvr>
                                      <p:to x="100000" y="80000"/>
                                    </p:animScale>
                                    <p:animScale>
                                      <p:cBhvr>
                                        <p:cTn id="55" dur="166" decel="50000">
                                          <p:stCondLst>
                                            <p:cond delay="1338"/>
                                          </p:stCondLst>
                                        </p:cTn>
                                        <p:tgtEl>
                                          <p:spTgt spid="8"/>
                                        </p:tgtEl>
                                      </p:cBhvr>
                                      <p:to x="100000" y="100000"/>
                                    </p:animScale>
                                    <p:animScale>
                                      <p:cBhvr>
                                        <p:cTn id="56" dur="26">
                                          <p:stCondLst>
                                            <p:cond delay="1642"/>
                                          </p:stCondLst>
                                        </p:cTn>
                                        <p:tgtEl>
                                          <p:spTgt spid="8"/>
                                        </p:tgtEl>
                                      </p:cBhvr>
                                      <p:to x="100000" y="90000"/>
                                    </p:animScale>
                                    <p:animScale>
                                      <p:cBhvr>
                                        <p:cTn id="57" dur="166" decel="50000">
                                          <p:stCondLst>
                                            <p:cond delay="1668"/>
                                          </p:stCondLst>
                                        </p:cTn>
                                        <p:tgtEl>
                                          <p:spTgt spid="8"/>
                                        </p:tgtEl>
                                      </p:cBhvr>
                                      <p:to x="100000" y="100000"/>
                                    </p:animScale>
                                    <p:animScale>
                                      <p:cBhvr>
                                        <p:cTn id="58" dur="26">
                                          <p:stCondLst>
                                            <p:cond delay="1808"/>
                                          </p:stCondLst>
                                        </p:cTn>
                                        <p:tgtEl>
                                          <p:spTgt spid="8"/>
                                        </p:tgtEl>
                                      </p:cBhvr>
                                      <p:to x="100000" y="95000"/>
                                    </p:animScale>
                                    <p:animScale>
                                      <p:cBhvr>
                                        <p:cTn id="59"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BIOLOGIA</a:t>
            </a:r>
          </a:p>
        </p:txBody>
      </p:sp>
      <p:sp>
        <p:nvSpPr>
          <p:cNvPr id="6" name="Titolo 1">
            <a:extLst>
              <a:ext uri="{FF2B5EF4-FFF2-40B4-BE49-F238E27FC236}">
                <a16:creationId xmlns:a16="http://schemas.microsoft.com/office/drawing/2014/main" id="{5C896600-26D6-42DE-A210-D9B305A6148F}"/>
              </a:ext>
            </a:extLst>
          </p:cNvPr>
          <p:cNvSpPr>
            <a:spLocks noGrp="1"/>
          </p:cNvSpPr>
          <p:nvPr>
            <p:ph type="title"/>
          </p:nvPr>
        </p:nvSpPr>
        <p:spPr>
          <a:xfrm>
            <a:off x="0" y="822324"/>
            <a:ext cx="11254274" cy="1146434"/>
          </a:xfrm>
        </p:spPr>
        <p:txBody>
          <a:bodyPr>
            <a:noAutofit/>
          </a:bodyPr>
          <a:lstStyle/>
          <a:p>
            <a:pPr algn="ctr" eaLnBrk="1" hangingPunct="1"/>
            <a:r>
              <a:rPr lang="it-IT" sz="3200" b="1" dirty="0">
                <a:solidFill>
                  <a:schemeClr val="tx1"/>
                </a:solidFill>
                <a:latin typeface="Arial Rounded MT Bold" panose="020F0704030504030204" pitchFamily="34" charset="0"/>
                <a:cs typeface="Arial" charset="0"/>
              </a:rPr>
              <a:t>Numero di medici 100 volte sotto la media occidentale</a:t>
            </a:r>
          </a:p>
        </p:txBody>
      </p:sp>
      <p:sp>
        <p:nvSpPr>
          <p:cNvPr id="7" name="Segnaposto contenuto 2">
            <a:extLst>
              <a:ext uri="{FF2B5EF4-FFF2-40B4-BE49-F238E27FC236}">
                <a16:creationId xmlns:a16="http://schemas.microsoft.com/office/drawing/2014/main" id="{BEB9BD0D-3376-4708-AD43-40B8062B591C}"/>
              </a:ext>
            </a:extLst>
          </p:cNvPr>
          <p:cNvSpPr>
            <a:spLocks noGrp="1"/>
          </p:cNvSpPr>
          <p:nvPr>
            <p:ph idx="1"/>
          </p:nvPr>
        </p:nvSpPr>
        <p:spPr>
          <a:xfrm>
            <a:off x="307911" y="1974137"/>
            <a:ext cx="6242180" cy="1484571"/>
          </a:xfrm>
        </p:spPr>
        <p:txBody>
          <a:bodyPr>
            <a:normAutofit/>
          </a:bodyPr>
          <a:lstStyle/>
          <a:p>
            <a:pPr algn="just" eaLnBrk="1" hangingPunct="1">
              <a:buFont typeface="Arial" charset="0"/>
              <a:buNone/>
            </a:pPr>
            <a:r>
              <a:rPr lang="it-IT" sz="2000" dirty="0">
                <a:latin typeface="Arial Rounded MT Bold" panose="020F0704030504030204" pitchFamily="34" charset="0"/>
              </a:rPr>
              <a:t>   La salute è considerata un aspetto chiave dello sviluppo umano ed economico. Se questo è vero nel mondo sviluppato, non lo è altrettanto in Africa soprattutto in quella sub-sahariana. </a:t>
            </a:r>
          </a:p>
        </p:txBody>
      </p:sp>
      <p:pic>
        <p:nvPicPr>
          <p:cNvPr id="8" name="Picture 4" descr="figura2-posillipo_PAG">
            <a:extLst>
              <a:ext uri="{FF2B5EF4-FFF2-40B4-BE49-F238E27FC236}">
                <a16:creationId xmlns:a16="http://schemas.microsoft.com/office/drawing/2014/main" id="{7BEA9CE1-1152-46AC-9613-772890A6CFB3}"/>
              </a:ext>
            </a:extLst>
          </p:cNvPr>
          <p:cNvPicPr>
            <a:picLocks noChangeAspect="1" noChangeArrowheads="1"/>
          </p:cNvPicPr>
          <p:nvPr/>
        </p:nvPicPr>
        <p:blipFill>
          <a:blip r:embed="rId3"/>
          <a:srcRect t="9435" r="3706"/>
          <a:stretch>
            <a:fillRect/>
          </a:stretch>
        </p:blipFill>
        <p:spPr bwMode="auto">
          <a:xfrm>
            <a:off x="7143297" y="1968757"/>
            <a:ext cx="4110977" cy="2512525"/>
          </a:xfrm>
          <a:prstGeom prst="rect">
            <a:avLst/>
          </a:prstGeom>
          <a:noFill/>
          <a:ln w="9525">
            <a:noFill/>
            <a:miter lim="800000"/>
            <a:headEnd/>
            <a:tailEnd/>
          </a:ln>
        </p:spPr>
      </p:pic>
      <p:pic>
        <p:nvPicPr>
          <p:cNvPr id="9" name="Picture 5" descr="causedimorte_PAG">
            <a:extLst>
              <a:ext uri="{FF2B5EF4-FFF2-40B4-BE49-F238E27FC236}">
                <a16:creationId xmlns:a16="http://schemas.microsoft.com/office/drawing/2014/main" id="{95C6A08E-3706-4914-9422-F0DD6D006E23}"/>
              </a:ext>
            </a:extLst>
          </p:cNvPr>
          <p:cNvPicPr>
            <a:picLocks noChangeAspect="1" noChangeArrowheads="1"/>
          </p:cNvPicPr>
          <p:nvPr/>
        </p:nvPicPr>
        <p:blipFill>
          <a:blip r:embed="rId4"/>
          <a:srcRect l="3716" t="2896" r="43040" b="7658"/>
          <a:stretch>
            <a:fillRect/>
          </a:stretch>
        </p:blipFill>
        <p:spPr bwMode="auto">
          <a:xfrm>
            <a:off x="650033" y="3786482"/>
            <a:ext cx="4038600" cy="2759075"/>
          </a:xfrm>
          <a:prstGeom prst="rect">
            <a:avLst/>
          </a:prstGeom>
          <a:noFill/>
          <a:ln w="9525">
            <a:noFill/>
            <a:miter lim="800000"/>
            <a:headEnd/>
            <a:tailEnd/>
          </a:ln>
        </p:spPr>
      </p:pic>
      <p:sp>
        <p:nvSpPr>
          <p:cNvPr id="10" name="Segnaposto contenuto 2">
            <a:extLst>
              <a:ext uri="{FF2B5EF4-FFF2-40B4-BE49-F238E27FC236}">
                <a16:creationId xmlns:a16="http://schemas.microsoft.com/office/drawing/2014/main" id="{971F562D-E932-46B1-A377-CCCAE45D3A13}"/>
              </a:ext>
            </a:extLst>
          </p:cNvPr>
          <p:cNvSpPr>
            <a:spLocks/>
          </p:cNvSpPr>
          <p:nvPr/>
        </p:nvSpPr>
        <p:spPr bwMode="auto">
          <a:xfrm>
            <a:off x="4963884" y="4889243"/>
            <a:ext cx="6578083" cy="1656314"/>
          </a:xfrm>
          <a:prstGeom prst="rect">
            <a:avLst/>
          </a:prstGeom>
          <a:noFill/>
          <a:ln w="9525">
            <a:noFill/>
            <a:miter lim="800000"/>
            <a:headEnd/>
            <a:tailEnd/>
          </a:ln>
        </p:spPr>
        <p:txBody>
          <a:bodyPr/>
          <a:lstStyle/>
          <a:p>
            <a:pPr marL="228600" indent="-228600" algn="just">
              <a:lnSpc>
                <a:spcPct val="90000"/>
              </a:lnSpc>
              <a:spcBef>
                <a:spcPts val="1000"/>
              </a:spcBef>
              <a:buFont typeface="Arial" charset="0"/>
              <a:buNone/>
            </a:pPr>
            <a:r>
              <a:rPr lang="it-IT" sz="2000" dirty="0">
                <a:latin typeface="Arial Rounded MT Bold" panose="020F0704030504030204" pitchFamily="34" charset="0"/>
              </a:rPr>
              <a:t>   Malattie infettive, come Hiv, malattie diarroiche, malaria e tubercolosi, siano la principale causa di morte, con percentuali, ancora oggi, allarmanti. Le malattie infettive sono la causa del 40% dei decessi nei Paesi in via di sviluppo.</a:t>
            </a:r>
          </a:p>
        </p:txBody>
      </p:sp>
    </p:spTree>
    <p:extLst>
      <p:ext uri="{BB962C8B-B14F-4D97-AF65-F5344CB8AC3E}">
        <p14:creationId xmlns:p14="http://schemas.microsoft.com/office/powerpoint/2010/main" val="3328744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BIOLOGIA</a:t>
            </a:r>
          </a:p>
        </p:txBody>
      </p:sp>
      <p:pic>
        <p:nvPicPr>
          <p:cNvPr id="6" name="Picture 5" descr="indice sviluppo povertà_PAG">
            <a:extLst>
              <a:ext uri="{FF2B5EF4-FFF2-40B4-BE49-F238E27FC236}">
                <a16:creationId xmlns:a16="http://schemas.microsoft.com/office/drawing/2014/main" id="{0ED74A53-5003-49C6-9F2E-4C52F220897E}"/>
              </a:ext>
            </a:extLst>
          </p:cNvPr>
          <p:cNvPicPr>
            <a:picLocks noChangeAspect="1" noChangeArrowheads="1"/>
          </p:cNvPicPr>
          <p:nvPr/>
        </p:nvPicPr>
        <p:blipFill>
          <a:blip r:embed="rId3"/>
          <a:srcRect l="54124" t="10716" b="24716"/>
          <a:stretch>
            <a:fillRect/>
          </a:stretch>
        </p:blipFill>
        <p:spPr bwMode="auto">
          <a:xfrm>
            <a:off x="753026" y="1952464"/>
            <a:ext cx="4475163" cy="4424362"/>
          </a:xfrm>
          <a:prstGeom prst="rect">
            <a:avLst/>
          </a:prstGeom>
          <a:noFill/>
          <a:ln w="9525">
            <a:noFill/>
            <a:miter lim="800000"/>
            <a:headEnd/>
            <a:tailEnd/>
          </a:ln>
        </p:spPr>
      </p:pic>
      <p:sp>
        <p:nvSpPr>
          <p:cNvPr id="7" name="Segnaposto contenuto 2">
            <a:extLst>
              <a:ext uri="{FF2B5EF4-FFF2-40B4-BE49-F238E27FC236}">
                <a16:creationId xmlns:a16="http://schemas.microsoft.com/office/drawing/2014/main" id="{3645134C-86BB-456F-9618-FA9F8356C043}"/>
              </a:ext>
            </a:extLst>
          </p:cNvPr>
          <p:cNvSpPr>
            <a:spLocks noGrp="1"/>
          </p:cNvSpPr>
          <p:nvPr>
            <p:ph idx="1"/>
          </p:nvPr>
        </p:nvSpPr>
        <p:spPr>
          <a:xfrm>
            <a:off x="5508074" y="1952464"/>
            <a:ext cx="5930900" cy="2068512"/>
          </a:xfrm>
        </p:spPr>
        <p:txBody>
          <a:bodyPr>
            <a:normAutofit/>
          </a:bodyPr>
          <a:lstStyle/>
          <a:p>
            <a:pPr marL="0" indent="0" algn="ctr" eaLnBrk="1" hangingPunct="1">
              <a:buFont typeface="Arial" charset="0"/>
              <a:buNone/>
            </a:pPr>
            <a:r>
              <a:rPr lang="it-IT" sz="2000" dirty="0">
                <a:latin typeface="Arial Rounded MT Bold" panose="020F0704030504030204" pitchFamily="34" charset="0"/>
              </a:rPr>
              <a:t>Nell’indice di Sviluppo Umano 2014, gli ultimi 17 posti della classifica sono tutti occupati dai paesi dell’Africa sub sahariana, un contesto complesso in cui il 50% della popolazione, mediamente, vive sotto la soglia di povertà, cioè con meno di 2 dollari al giorno. </a:t>
            </a:r>
          </a:p>
        </p:txBody>
      </p:sp>
      <p:sp>
        <p:nvSpPr>
          <p:cNvPr id="8" name="Titolo 1">
            <a:extLst>
              <a:ext uri="{FF2B5EF4-FFF2-40B4-BE49-F238E27FC236}">
                <a16:creationId xmlns:a16="http://schemas.microsoft.com/office/drawing/2014/main" id="{872382E4-20D1-4079-B500-9C40289FEFE2}"/>
              </a:ext>
            </a:extLst>
          </p:cNvPr>
          <p:cNvSpPr>
            <a:spLocks noGrp="1"/>
          </p:cNvSpPr>
          <p:nvPr>
            <p:ph type="title"/>
          </p:nvPr>
        </p:nvSpPr>
        <p:spPr>
          <a:xfrm>
            <a:off x="116179" y="754363"/>
            <a:ext cx="6047078" cy="907755"/>
          </a:xfrm>
        </p:spPr>
        <p:txBody>
          <a:bodyPr>
            <a:noAutofit/>
          </a:bodyPr>
          <a:lstStyle/>
          <a:p>
            <a:pPr algn="ctr" eaLnBrk="1" hangingPunct="1"/>
            <a:r>
              <a:rPr lang="it-IT" sz="2800" b="1" dirty="0">
                <a:solidFill>
                  <a:schemeClr val="tx1"/>
                </a:solidFill>
                <a:latin typeface="Arial Rounded MT Bold" panose="020F0704030504030204" pitchFamily="34" charset="0"/>
                <a:cs typeface="Arial" charset="0"/>
              </a:rPr>
              <a:t>META’ POPOLAZIONE HA MENO DI DUE DOLLARI AL GIORNO</a:t>
            </a:r>
          </a:p>
        </p:txBody>
      </p:sp>
      <p:sp>
        <p:nvSpPr>
          <p:cNvPr id="9" name="Rectangle 4">
            <a:extLst>
              <a:ext uri="{FF2B5EF4-FFF2-40B4-BE49-F238E27FC236}">
                <a16:creationId xmlns:a16="http://schemas.microsoft.com/office/drawing/2014/main" id="{6710A135-3ABB-473E-BFCA-C9D1971AC67A}"/>
              </a:ext>
            </a:extLst>
          </p:cNvPr>
          <p:cNvSpPr>
            <a:spLocks noChangeArrowheads="1"/>
          </p:cNvSpPr>
          <p:nvPr/>
        </p:nvSpPr>
        <p:spPr bwMode="auto">
          <a:xfrm>
            <a:off x="5508074" y="4164645"/>
            <a:ext cx="5172950" cy="1938992"/>
          </a:xfrm>
          <a:prstGeom prst="rect">
            <a:avLst/>
          </a:prstGeom>
          <a:noFill/>
          <a:ln w="9525">
            <a:noFill/>
            <a:miter lim="800000"/>
            <a:headEnd/>
            <a:tailEnd/>
          </a:ln>
        </p:spPr>
        <p:txBody>
          <a:bodyPr wrap="square">
            <a:spAutoFit/>
          </a:bodyPr>
          <a:lstStyle/>
          <a:p>
            <a:pPr algn="ctr"/>
            <a:r>
              <a:rPr lang="it-IT" sz="2000" dirty="0">
                <a:latin typeface="Arial Rounded MT Bold" panose="020F0704030504030204" pitchFamily="34" charset="0"/>
              </a:rPr>
              <a:t>Questo significa, per essere ottimisti, che la metà della popolazione non può permettersi cure sanitarie adeguate, perché la sanità in Africa si paga e l’accesso non è garantito alle fasce povere della popolazione.</a:t>
            </a:r>
          </a:p>
        </p:txBody>
      </p:sp>
    </p:spTree>
    <p:extLst>
      <p:ext uri="{BB962C8B-B14F-4D97-AF65-F5344CB8AC3E}">
        <p14:creationId xmlns:p14="http://schemas.microsoft.com/office/powerpoint/2010/main" val="18761303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7968343"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BIOLOGIA</a:t>
            </a:r>
          </a:p>
        </p:txBody>
      </p:sp>
      <p:sp>
        <p:nvSpPr>
          <p:cNvPr id="6" name="Titolo 1">
            <a:extLst>
              <a:ext uri="{FF2B5EF4-FFF2-40B4-BE49-F238E27FC236}">
                <a16:creationId xmlns:a16="http://schemas.microsoft.com/office/drawing/2014/main" id="{78505CA9-47DD-460F-A17E-0273E1B65F98}"/>
              </a:ext>
            </a:extLst>
          </p:cNvPr>
          <p:cNvSpPr>
            <a:spLocks noGrp="1"/>
          </p:cNvSpPr>
          <p:nvPr>
            <p:ph type="title"/>
          </p:nvPr>
        </p:nvSpPr>
        <p:spPr>
          <a:xfrm>
            <a:off x="506769" y="638629"/>
            <a:ext cx="10515600" cy="600075"/>
          </a:xfrm>
        </p:spPr>
        <p:txBody>
          <a:bodyPr>
            <a:normAutofit/>
          </a:bodyPr>
          <a:lstStyle/>
          <a:p>
            <a:pPr algn="ctr" eaLnBrk="1" hangingPunct="1"/>
            <a:r>
              <a:rPr lang="it-IT" sz="3200" b="1" dirty="0">
                <a:solidFill>
                  <a:schemeClr val="tx1"/>
                </a:solidFill>
                <a:latin typeface="Arial Rounded MT Bold" panose="020F0704030504030204" pitchFamily="34" charset="0"/>
                <a:cs typeface="Arial" charset="0"/>
              </a:rPr>
              <a:t>LA POLITICA IN QUESTI PAESI</a:t>
            </a:r>
          </a:p>
        </p:txBody>
      </p:sp>
      <p:sp>
        <p:nvSpPr>
          <p:cNvPr id="7" name="Segnaposto contenuto 2">
            <a:extLst>
              <a:ext uri="{FF2B5EF4-FFF2-40B4-BE49-F238E27FC236}">
                <a16:creationId xmlns:a16="http://schemas.microsoft.com/office/drawing/2014/main" id="{818E453E-2590-4911-951F-8AEB0C36B907}"/>
              </a:ext>
            </a:extLst>
          </p:cNvPr>
          <p:cNvSpPr>
            <a:spLocks noGrp="1"/>
          </p:cNvSpPr>
          <p:nvPr>
            <p:ph idx="1"/>
          </p:nvPr>
        </p:nvSpPr>
        <p:spPr>
          <a:xfrm>
            <a:off x="433388" y="1576388"/>
            <a:ext cx="6639216" cy="1527175"/>
          </a:xfrm>
        </p:spPr>
        <p:txBody>
          <a:bodyPr>
            <a:normAutofit fontScale="92500"/>
          </a:bodyPr>
          <a:lstStyle/>
          <a:p>
            <a:pPr marL="0" indent="0" algn="just" eaLnBrk="1" hangingPunct="1">
              <a:buFont typeface="Arial" charset="0"/>
              <a:buNone/>
            </a:pPr>
            <a:r>
              <a:rPr lang="it-IT" sz="2200" dirty="0">
                <a:latin typeface="Arial Rounded MT Bold" panose="020F0704030504030204" pitchFamily="34" charset="0"/>
                <a:cs typeface="Arial" charset="0"/>
              </a:rPr>
              <a:t>Un esempio di buona volontà politica, in questo settore, è rappresentato dall’Etiopia, che è diventata un punto di riferimento per la strategia degli operatori sanitari di comunità in Africa. </a:t>
            </a:r>
            <a:endParaRPr lang="it-IT" dirty="0">
              <a:latin typeface="Arial Rounded MT Bold" panose="020F0704030504030204" pitchFamily="34" charset="0"/>
            </a:endParaRPr>
          </a:p>
        </p:txBody>
      </p:sp>
      <p:pic>
        <p:nvPicPr>
          <p:cNvPr id="8" name="Picture 6" descr="gmaonlus-390x390_PAG">
            <a:extLst>
              <a:ext uri="{FF2B5EF4-FFF2-40B4-BE49-F238E27FC236}">
                <a16:creationId xmlns:a16="http://schemas.microsoft.com/office/drawing/2014/main" id="{FF2752EE-AA6C-4053-B51C-0DFD9F786BEE}"/>
              </a:ext>
            </a:extLst>
          </p:cNvPr>
          <p:cNvPicPr>
            <a:picLocks noChangeAspect="1" noChangeArrowheads="1"/>
          </p:cNvPicPr>
          <p:nvPr/>
        </p:nvPicPr>
        <p:blipFill rotWithShape="1">
          <a:blip r:embed="rId3"/>
          <a:srcRect t="9386" b="16008"/>
          <a:stretch/>
        </p:blipFill>
        <p:spPr bwMode="auto">
          <a:xfrm>
            <a:off x="506769" y="3327707"/>
            <a:ext cx="2171700" cy="1620189"/>
          </a:xfrm>
          <a:prstGeom prst="rect">
            <a:avLst/>
          </a:prstGeom>
          <a:noFill/>
          <a:ln w="9525">
            <a:noFill/>
            <a:miter lim="800000"/>
            <a:headEnd/>
            <a:tailEnd/>
          </a:ln>
        </p:spPr>
      </p:pic>
      <p:pic>
        <p:nvPicPr>
          <p:cNvPr id="9" name="Picture 8" descr="Logo_Emergency_PAG">
            <a:extLst>
              <a:ext uri="{FF2B5EF4-FFF2-40B4-BE49-F238E27FC236}">
                <a16:creationId xmlns:a16="http://schemas.microsoft.com/office/drawing/2014/main" id="{E9390154-0511-4D33-BC0D-D3AC04343959}"/>
              </a:ext>
            </a:extLst>
          </p:cNvPr>
          <p:cNvPicPr>
            <a:picLocks noChangeAspect="1" noChangeArrowheads="1"/>
          </p:cNvPicPr>
          <p:nvPr/>
        </p:nvPicPr>
        <p:blipFill>
          <a:blip r:embed="rId4"/>
          <a:srcRect/>
          <a:stretch>
            <a:fillRect/>
          </a:stretch>
        </p:blipFill>
        <p:spPr bwMode="auto">
          <a:xfrm>
            <a:off x="2966143" y="3327707"/>
            <a:ext cx="2773377" cy="1627852"/>
          </a:xfrm>
          <a:prstGeom prst="rect">
            <a:avLst/>
          </a:prstGeom>
          <a:noFill/>
          <a:ln w="9525">
            <a:noFill/>
            <a:miter lim="800000"/>
            <a:headEnd/>
            <a:tailEnd/>
          </a:ln>
        </p:spPr>
      </p:pic>
      <p:pic>
        <p:nvPicPr>
          <p:cNvPr id="10" name="Picture 4" descr="etiopia_PAG">
            <a:extLst>
              <a:ext uri="{FF2B5EF4-FFF2-40B4-BE49-F238E27FC236}">
                <a16:creationId xmlns:a16="http://schemas.microsoft.com/office/drawing/2014/main" id="{C2F89AF5-B5FE-4245-90D4-7DFBBF1F9286}"/>
              </a:ext>
            </a:extLst>
          </p:cNvPr>
          <p:cNvPicPr>
            <a:picLocks noChangeAspect="1" noChangeArrowheads="1"/>
          </p:cNvPicPr>
          <p:nvPr/>
        </p:nvPicPr>
        <p:blipFill>
          <a:blip r:embed="rId5"/>
          <a:srcRect/>
          <a:stretch>
            <a:fillRect/>
          </a:stretch>
        </p:blipFill>
        <p:spPr bwMode="auto">
          <a:xfrm>
            <a:off x="7360279" y="1645234"/>
            <a:ext cx="4398333" cy="3466483"/>
          </a:xfrm>
          <a:prstGeom prst="rect">
            <a:avLst/>
          </a:prstGeom>
          <a:noFill/>
          <a:ln w="9525">
            <a:noFill/>
            <a:miter lim="800000"/>
            <a:headEnd/>
            <a:tailEnd/>
          </a:ln>
        </p:spPr>
      </p:pic>
      <p:sp>
        <p:nvSpPr>
          <p:cNvPr id="11" name="Rectangle 5">
            <a:extLst>
              <a:ext uri="{FF2B5EF4-FFF2-40B4-BE49-F238E27FC236}">
                <a16:creationId xmlns:a16="http://schemas.microsoft.com/office/drawing/2014/main" id="{D4434AE6-C05E-459B-8543-0D9098C75944}"/>
              </a:ext>
            </a:extLst>
          </p:cNvPr>
          <p:cNvSpPr>
            <a:spLocks noChangeArrowheads="1"/>
          </p:cNvSpPr>
          <p:nvPr/>
        </p:nvSpPr>
        <p:spPr bwMode="auto">
          <a:xfrm>
            <a:off x="477838" y="5343525"/>
            <a:ext cx="7201256" cy="1200329"/>
          </a:xfrm>
          <a:prstGeom prst="rect">
            <a:avLst/>
          </a:prstGeom>
          <a:noFill/>
          <a:ln w="9525">
            <a:noFill/>
            <a:miter lim="800000"/>
            <a:headEnd/>
            <a:tailEnd/>
          </a:ln>
        </p:spPr>
        <p:txBody>
          <a:bodyPr wrap="square">
            <a:spAutoFit/>
          </a:bodyPr>
          <a:lstStyle/>
          <a:p>
            <a:pPr>
              <a:lnSpc>
                <a:spcPct val="90000"/>
              </a:lnSpc>
              <a:spcBef>
                <a:spcPts val="1000"/>
              </a:spcBef>
              <a:buFont typeface="Arial" charset="0"/>
              <a:buNone/>
            </a:pPr>
            <a:r>
              <a:rPr lang="it-IT" sz="2000" dirty="0">
                <a:latin typeface="Arial Rounded MT Bold" panose="020F0704030504030204" pitchFamily="34" charset="0"/>
              </a:rPr>
              <a:t>In questo Paese  i servizi di base, spesso, sono garantiti da organizzazioni non governative internazionali o da istituti missionari. Ma la bontà di tali Onlus, fino ad ora, non è riuscita a fare la differenza in Africa. </a:t>
            </a:r>
          </a:p>
        </p:txBody>
      </p:sp>
    </p:spTree>
    <p:extLst>
      <p:ext uri="{BB962C8B-B14F-4D97-AF65-F5344CB8AC3E}">
        <p14:creationId xmlns:p14="http://schemas.microsoft.com/office/powerpoint/2010/main" val="298268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4000" fill="hold" nodeType="clickEffect">
                                  <p:stCondLst>
                                    <p:cond delay="0"/>
                                  </p:stCondLst>
                                  <p:childTnLst>
                                    <p:animEffect transition="out" filter="fade">
                                      <p:cBhvr>
                                        <p:cTn id="6" dur="2000" tmFilter="0, 0; .2, .5; .8, .5; 1, 0"/>
                                        <p:tgtEl>
                                          <p:spTgt spid="10"/>
                                        </p:tgtEl>
                                      </p:cBhvr>
                                    </p:animEffect>
                                    <p:animScale>
                                      <p:cBhvr>
                                        <p:cTn id="7" dur="1000" autoRev="1" fill="hold"/>
                                        <p:tgtEl>
                                          <p:spTgt spid="10"/>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a:extLst>
              <a:ext uri="{FF2B5EF4-FFF2-40B4-BE49-F238E27FC236}">
                <a16:creationId xmlns:a16="http://schemas.microsoft.com/office/drawing/2014/main" id="{956A2769-49D0-4893-BC2C-8C2F5D2FE0C7}"/>
              </a:ext>
            </a:extLst>
          </p:cNvPr>
          <p:cNvSpPr/>
          <p:nvPr/>
        </p:nvSpPr>
        <p:spPr>
          <a:xfrm>
            <a:off x="298578" y="3359019"/>
            <a:ext cx="6046238" cy="609911"/>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200" b="1" strike="noStrike" spc="-1" dirty="0">
                <a:uFill>
                  <a:solidFill>
                    <a:srgbClr val="FFFFFF"/>
                  </a:solidFill>
                </a:uFill>
                <a:latin typeface="Arial Rounded MT Bold" panose="020F0704030504030204" pitchFamily="34" charset="0"/>
                <a:ea typeface="DejaVu Sans"/>
              </a:rPr>
              <a:t>IL PARADISO DELLA CORSA</a:t>
            </a:r>
            <a:endParaRPr lang="it-IT" sz="1800" b="0" strike="noStrike" spc="-1" dirty="0">
              <a:uFill>
                <a:solidFill>
                  <a:srgbClr val="FFFFFF"/>
                </a:solidFill>
              </a:uFill>
              <a:latin typeface="Arial Rounded MT Bold" panose="020F0704030504030204" pitchFamily="34" charset="0"/>
            </a:endParaRPr>
          </a:p>
        </p:txBody>
      </p:sp>
      <p:sp>
        <p:nvSpPr>
          <p:cNvPr id="5" name="Titolo 1">
            <a:extLst>
              <a:ext uri="{FF2B5EF4-FFF2-40B4-BE49-F238E27FC236}">
                <a16:creationId xmlns:a16="http://schemas.microsoft.com/office/drawing/2014/main" id="{A8FF727A-EFA1-4255-8A61-87FB40374105}"/>
              </a:ext>
            </a:extLst>
          </p:cNvPr>
          <p:cNvSpPr txBox="1">
            <a:spLocks/>
          </p:cNvSpPr>
          <p:nvPr/>
        </p:nvSpPr>
        <p:spPr>
          <a:xfrm>
            <a:off x="1343608" y="211195"/>
            <a:ext cx="8444204" cy="60991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3400" dirty="0">
                <a:effectLst>
                  <a:outerShdw blurRad="38100" dist="38100" dir="2700000" algn="tl">
                    <a:srgbClr val="000000">
                      <a:alpha val="43137"/>
                    </a:srgbClr>
                  </a:outerShdw>
                </a:effectLst>
                <a:latin typeface="Arial Rounded MT Bold" panose="020F0704030504030204" pitchFamily="34" charset="0"/>
              </a:rPr>
              <a:t>Educazione alla cittadinanza globale </a:t>
            </a:r>
          </a:p>
        </p:txBody>
      </p:sp>
      <p:sp>
        <p:nvSpPr>
          <p:cNvPr id="6" name="CustomShape 1">
            <a:extLst>
              <a:ext uri="{FF2B5EF4-FFF2-40B4-BE49-F238E27FC236}">
                <a16:creationId xmlns:a16="http://schemas.microsoft.com/office/drawing/2014/main" id="{A4EF793E-A030-4611-836E-B3FFCE5FF02D}"/>
              </a:ext>
            </a:extLst>
          </p:cNvPr>
          <p:cNvSpPr/>
          <p:nvPr/>
        </p:nvSpPr>
        <p:spPr>
          <a:xfrm>
            <a:off x="298578" y="2749110"/>
            <a:ext cx="5271797"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600" b="1"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SCIENZE MOTORIE</a:t>
            </a:r>
            <a:endParaRPr lang="it-IT" sz="2000" b="0"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p:txBody>
      </p:sp>
    </p:spTree>
    <p:extLst>
      <p:ext uri="{BB962C8B-B14F-4D97-AF65-F5344CB8AC3E}">
        <p14:creationId xmlns:p14="http://schemas.microsoft.com/office/powerpoint/2010/main" val="2067401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MOTORIE</a:t>
            </a:r>
          </a:p>
        </p:txBody>
      </p:sp>
      <p:sp>
        <p:nvSpPr>
          <p:cNvPr id="6" name="Rettangolo 5">
            <a:extLst>
              <a:ext uri="{FF2B5EF4-FFF2-40B4-BE49-F238E27FC236}">
                <a16:creationId xmlns:a16="http://schemas.microsoft.com/office/drawing/2014/main" id="{B28D6B9B-D4AF-4828-80A2-2A333E148733}"/>
              </a:ext>
            </a:extLst>
          </p:cNvPr>
          <p:cNvSpPr/>
          <p:nvPr/>
        </p:nvSpPr>
        <p:spPr>
          <a:xfrm>
            <a:off x="1900336" y="819835"/>
            <a:ext cx="7038391" cy="646331"/>
          </a:xfrm>
          <a:prstGeom prst="rect">
            <a:avLst/>
          </a:prstGeom>
        </p:spPr>
        <p:txBody>
          <a:bodyPr wrap="square">
            <a:spAutoFit/>
          </a:bodyPr>
          <a:lstStyle/>
          <a:p>
            <a:r>
              <a:rPr lang="it-IT" sz="3600" dirty="0">
                <a:latin typeface="Arial Rounded MT Bold" panose="020F0704030504030204" pitchFamily="34" charset="0"/>
              </a:rPr>
              <a:t>IL PARADISO DELLA CORSA</a:t>
            </a:r>
          </a:p>
        </p:txBody>
      </p:sp>
      <p:sp>
        <p:nvSpPr>
          <p:cNvPr id="7" name="Segnaposto contenuto 5">
            <a:extLst>
              <a:ext uri="{FF2B5EF4-FFF2-40B4-BE49-F238E27FC236}">
                <a16:creationId xmlns:a16="http://schemas.microsoft.com/office/drawing/2014/main" id="{79736C53-9302-4B70-8A39-0A8A405C96A8}"/>
              </a:ext>
            </a:extLst>
          </p:cNvPr>
          <p:cNvSpPr>
            <a:spLocks noGrp="1"/>
          </p:cNvSpPr>
          <p:nvPr>
            <p:ph idx="1"/>
          </p:nvPr>
        </p:nvSpPr>
        <p:spPr>
          <a:xfrm>
            <a:off x="320318" y="1860079"/>
            <a:ext cx="8105225" cy="4178086"/>
          </a:xfrm>
        </p:spPr>
        <p:txBody>
          <a:bodyPr>
            <a:normAutofit lnSpcReduction="10000"/>
          </a:bodyPr>
          <a:lstStyle/>
          <a:p>
            <a:pPr marL="0" indent="0" algn="just">
              <a:buNone/>
            </a:pPr>
            <a:r>
              <a:rPr lang="it-IT" b="1" dirty="0">
                <a:solidFill>
                  <a:srgbClr val="FFC000"/>
                </a:solidFill>
                <a:effectLst>
                  <a:outerShdw blurRad="38100" dist="38100" dir="2700000" algn="tl">
                    <a:srgbClr val="000000">
                      <a:alpha val="43137"/>
                    </a:srgbClr>
                  </a:outerShdw>
                </a:effectLst>
                <a:latin typeface="Arial Rounded MT Bold" panose="020F0704030504030204" pitchFamily="34" charset="0"/>
              </a:rPr>
              <a:t>In Etiopia, dove nascono le leggende dell’atletica</a:t>
            </a:r>
          </a:p>
          <a:p>
            <a:pPr marL="0" indent="0" algn="just">
              <a:buNone/>
            </a:pPr>
            <a:r>
              <a:rPr lang="it-IT" dirty="0">
                <a:latin typeface="Arial Rounded MT Bold" panose="020F0704030504030204" pitchFamily="34" charset="0"/>
              </a:rPr>
              <a:t>I più importanti fondisti degli ultimi anni vengono da una regione montagnosa e povera a sud della capitale Addis Abeba. Il segreto del loro successo resta un affascinante mistero.</a:t>
            </a:r>
          </a:p>
          <a:p>
            <a:pPr marL="0" indent="0" algn="just">
              <a:buNone/>
            </a:pPr>
            <a:r>
              <a:rPr lang="it-IT" dirty="0">
                <a:latin typeface="Arial Rounded MT Bold" panose="020F0704030504030204" pitchFamily="34" charset="0"/>
              </a:rPr>
              <a:t>In Etiopia sono nati alcuni dei più grandi maratoneti di tutti i tempi. </a:t>
            </a:r>
            <a:r>
              <a:rPr lang="it-IT" b="1" dirty="0">
                <a:solidFill>
                  <a:srgbClr val="FFC000"/>
                </a:solidFill>
                <a:effectLst>
                  <a:outerShdw blurRad="38100" dist="38100" dir="2700000" algn="tl">
                    <a:srgbClr val="000000">
                      <a:alpha val="43137"/>
                    </a:srgbClr>
                  </a:outerShdw>
                </a:effectLst>
                <a:latin typeface="Arial Rounded MT Bold" panose="020F0704030504030204" pitchFamily="34" charset="0"/>
              </a:rPr>
              <a:t>Haile Gebreselassie</a:t>
            </a:r>
            <a:r>
              <a:rPr lang="it-IT" dirty="0">
                <a:latin typeface="Arial Rounded MT Bold" panose="020F0704030504030204" pitchFamily="34" charset="0"/>
              </a:rPr>
              <a:t>, mito dello sport mondiale, è originario di Asela. I suoi compaesani se lo ricordano ancora quando era un bambino timido, piccolo e percorreva di corsa ogni giorno i dieci chilometri dal suo tucul alla scuola. </a:t>
            </a:r>
          </a:p>
          <a:p>
            <a:pPr marL="0" indent="0" algn="just">
              <a:buNone/>
            </a:pPr>
            <a:r>
              <a:rPr lang="it-IT" dirty="0">
                <a:latin typeface="Arial Rounded MT Bold" panose="020F0704030504030204" pitchFamily="34" charset="0"/>
              </a:rPr>
              <a:t>Correva come un leprotto, a piedi scalzi, tenendo stretti al torace libri e quaderni. Haile è diventato ragazzo e non ha più fermato la sua corsa. </a:t>
            </a:r>
          </a:p>
          <a:p>
            <a:pPr marL="0" indent="0" algn="just">
              <a:buNone/>
            </a:pPr>
            <a:r>
              <a:rPr lang="it-IT" dirty="0">
                <a:latin typeface="Arial Rounded MT Bold" panose="020F0704030504030204" pitchFamily="34" charset="0"/>
              </a:rPr>
              <a:t>Sulla distanza dei 10.000 metri ha vinto due ori olimpici e quattro ori mondiali. Nel 2007 a Berlino ha battuto il record del mondo della maratona, coprendo il percorso in 2h04'26''. </a:t>
            </a:r>
            <a:endParaRPr lang="it-IT" dirty="0">
              <a:solidFill>
                <a:srgbClr val="FF0000"/>
              </a:solidFill>
              <a:latin typeface="Arial Rounded MT Bold" panose="020F0704030504030204" pitchFamily="34" charset="0"/>
            </a:endParaRPr>
          </a:p>
        </p:txBody>
      </p:sp>
      <p:pic>
        <p:nvPicPr>
          <p:cNvPr id="72706" name="Picture 2" descr="Risultati immagini per haile gebrselassie">
            <a:extLst>
              <a:ext uri="{FF2B5EF4-FFF2-40B4-BE49-F238E27FC236}">
                <a16:creationId xmlns:a16="http://schemas.microsoft.com/office/drawing/2014/main" id="{4ADFA7E3-ED01-4541-A153-3160A31826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9578" y="1673467"/>
            <a:ext cx="3019002" cy="4593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68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MOTORIE</a:t>
            </a:r>
          </a:p>
        </p:txBody>
      </p:sp>
      <p:sp>
        <p:nvSpPr>
          <p:cNvPr id="3" name="Segnaposto contenuto 4">
            <a:extLst>
              <a:ext uri="{FF2B5EF4-FFF2-40B4-BE49-F238E27FC236}">
                <a16:creationId xmlns:a16="http://schemas.microsoft.com/office/drawing/2014/main" id="{5D73638F-8201-4532-A490-A18CEEFC25CF}"/>
              </a:ext>
            </a:extLst>
          </p:cNvPr>
          <p:cNvSpPr>
            <a:spLocks noGrp="1"/>
          </p:cNvSpPr>
          <p:nvPr>
            <p:ph idx="1"/>
          </p:nvPr>
        </p:nvSpPr>
        <p:spPr>
          <a:xfrm>
            <a:off x="488269" y="938605"/>
            <a:ext cx="7358775" cy="5322235"/>
          </a:xfrm>
        </p:spPr>
        <p:txBody>
          <a:bodyPr>
            <a:normAutofit/>
          </a:bodyPr>
          <a:lstStyle/>
          <a:p>
            <a:pPr marL="0" indent="0" algn="just">
              <a:buNone/>
            </a:pPr>
            <a:r>
              <a:rPr lang="it-IT" sz="2800" b="1" dirty="0">
                <a:solidFill>
                  <a:schemeClr val="tx1"/>
                </a:solidFill>
                <a:effectLst>
                  <a:outerShdw blurRad="38100" dist="38100" dir="2700000" algn="tl">
                    <a:srgbClr val="000000">
                      <a:alpha val="43137"/>
                    </a:srgbClr>
                  </a:outerShdw>
                </a:effectLst>
                <a:latin typeface="Arial Rounded MT Bold" panose="020F0704030504030204" pitchFamily="34" charset="0"/>
              </a:rPr>
              <a:t>Successi miracolosi</a:t>
            </a:r>
          </a:p>
          <a:p>
            <a:pPr marL="0" indent="0" algn="just">
              <a:buNone/>
            </a:pPr>
            <a:r>
              <a:rPr lang="it-IT" sz="2000" dirty="0">
                <a:solidFill>
                  <a:schemeClr val="tx1"/>
                </a:solidFill>
                <a:latin typeface="Arial Rounded MT Bold" panose="020F0704030504030204" pitchFamily="34" charset="0"/>
              </a:rPr>
              <a:t>«Gli ultimi fuoriclasse delle lunghe distanze provengono da un’area ben delimitata, larga un centinaio di chilometri, a sud di Addis Abeba. C’è qualcosa di magico in quella povera regione. Gli atleti sono ragazzi di campagna: non fanno uso di doping e non dispongono di attrezzature per allenarsi. Non conoscono il lusso delle palestre occidentali né i comfort dei campus keniani: si allenano sulla nuda terra». </a:t>
            </a:r>
          </a:p>
          <a:p>
            <a:pPr marL="0" indent="0" algn="just">
              <a:buNone/>
            </a:pPr>
            <a:r>
              <a:rPr lang="it-IT" sz="1600" dirty="0">
                <a:solidFill>
                  <a:schemeClr val="tx1"/>
                </a:solidFill>
                <a:latin typeface="Arial Rounded MT Bold" panose="020F0704030504030204" pitchFamily="34" charset="0"/>
              </a:rPr>
              <a:t>Spiega Reisso Kedir, </a:t>
            </a:r>
          </a:p>
          <a:p>
            <a:pPr marL="0" indent="0" algn="just">
              <a:buNone/>
            </a:pPr>
            <a:r>
              <a:rPr lang="it-IT" sz="1600" dirty="0">
                <a:solidFill>
                  <a:schemeClr val="tx1"/>
                </a:solidFill>
                <a:latin typeface="Arial Rounded MT Bold" panose="020F0704030504030204" pitchFamily="34" charset="0"/>
              </a:rPr>
              <a:t>direttore tecnico della</a:t>
            </a:r>
          </a:p>
          <a:p>
            <a:pPr marL="0" indent="0" algn="just">
              <a:buNone/>
            </a:pPr>
            <a:r>
              <a:rPr lang="it-IT" sz="1600" dirty="0">
                <a:solidFill>
                  <a:schemeClr val="tx1"/>
                </a:solidFill>
                <a:latin typeface="Arial Rounded MT Bold" panose="020F0704030504030204" pitchFamily="34" charset="0"/>
              </a:rPr>
              <a:t>Federazione Etiope di Atletica.</a:t>
            </a:r>
          </a:p>
        </p:txBody>
      </p:sp>
      <p:pic>
        <p:nvPicPr>
          <p:cNvPr id="70658" name="Picture 2" descr="Risultati immagini per addis abeba regione">
            <a:extLst>
              <a:ext uri="{FF2B5EF4-FFF2-40B4-BE49-F238E27FC236}">
                <a16:creationId xmlns:a16="http://schemas.microsoft.com/office/drawing/2014/main" id="{B5614242-FA47-4FFE-9D99-095FC31F40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558"/>
          <a:stretch/>
        </p:blipFill>
        <p:spPr bwMode="auto">
          <a:xfrm>
            <a:off x="8490857" y="3001641"/>
            <a:ext cx="3363076" cy="3392711"/>
          </a:xfrm>
          <a:prstGeom prst="rect">
            <a:avLst/>
          </a:prstGeom>
          <a:noFill/>
          <a:extLst>
            <a:ext uri="{909E8E84-426E-40DD-AFC4-6F175D3DCCD1}">
              <a14:hiddenFill xmlns:a14="http://schemas.microsoft.com/office/drawing/2010/main">
                <a:solidFill>
                  <a:srgbClr val="FFFFFF"/>
                </a:solidFill>
              </a14:hiddenFill>
            </a:ext>
          </a:extLst>
        </p:spPr>
      </p:pic>
      <p:pic>
        <p:nvPicPr>
          <p:cNvPr id="70662" name="Picture 6" descr="Immagine correlata">
            <a:extLst>
              <a:ext uri="{FF2B5EF4-FFF2-40B4-BE49-F238E27FC236}">
                <a16:creationId xmlns:a16="http://schemas.microsoft.com/office/drawing/2014/main" id="{F0995B25-E52C-4D97-A69D-0B444F66FE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2297" y="4189375"/>
            <a:ext cx="3914747" cy="22049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isultati immagini per Saleh Kibret ALLENA Asela">
            <a:extLst>
              <a:ext uri="{FF2B5EF4-FFF2-40B4-BE49-F238E27FC236}">
                <a16:creationId xmlns:a16="http://schemas.microsoft.com/office/drawing/2014/main" id="{176C3D74-8A09-44FC-989B-D1B1C595978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106" t="3972" r="2750" b="6556"/>
          <a:stretch/>
        </p:blipFill>
        <p:spPr bwMode="auto">
          <a:xfrm>
            <a:off x="8490857" y="626898"/>
            <a:ext cx="3363076" cy="2160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64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0658"/>
                                        </p:tgtEl>
                                        <p:attrNameLst>
                                          <p:attrName>style.visibility</p:attrName>
                                        </p:attrNameLst>
                                      </p:cBhvr>
                                      <p:to>
                                        <p:strVal val="visible"/>
                                      </p:to>
                                    </p:set>
                                    <p:animEffect transition="in" filter="fade">
                                      <p:cBhvr>
                                        <p:cTn id="14" dur="1000"/>
                                        <p:tgtEl>
                                          <p:spTgt spid="70658"/>
                                        </p:tgtEl>
                                      </p:cBhvr>
                                    </p:animEffect>
                                    <p:anim calcmode="lin" valueType="num">
                                      <p:cBhvr>
                                        <p:cTn id="15" dur="1000" fill="hold"/>
                                        <p:tgtEl>
                                          <p:spTgt spid="70658"/>
                                        </p:tgtEl>
                                        <p:attrNameLst>
                                          <p:attrName>ppt_x</p:attrName>
                                        </p:attrNameLst>
                                      </p:cBhvr>
                                      <p:tavLst>
                                        <p:tav tm="0">
                                          <p:val>
                                            <p:strVal val="#ppt_x"/>
                                          </p:val>
                                        </p:tav>
                                        <p:tav tm="100000">
                                          <p:val>
                                            <p:strVal val="#ppt_x"/>
                                          </p:val>
                                        </p:tav>
                                      </p:tavLst>
                                    </p:anim>
                                    <p:anim calcmode="lin" valueType="num">
                                      <p:cBhvr>
                                        <p:cTn id="16" dur="1000" fill="hold"/>
                                        <p:tgtEl>
                                          <p:spTgt spid="706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MOTORIE</a:t>
            </a:r>
          </a:p>
        </p:txBody>
      </p:sp>
      <p:sp>
        <p:nvSpPr>
          <p:cNvPr id="3" name="Segnaposto contenuto 4">
            <a:extLst>
              <a:ext uri="{FF2B5EF4-FFF2-40B4-BE49-F238E27FC236}">
                <a16:creationId xmlns:a16="http://schemas.microsoft.com/office/drawing/2014/main" id="{223F2DFE-F5A8-433B-9CD6-C7937C348AB1}"/>
              </a:ext>
            </a:extLst>
          </p:cNvPr>
          <p:cNvSpPr>
            <a:spLocks noGrp="1"/>
          </p:cNvSpPr>
          <p:nvPr>
            <p:ph idx="1"/>
          </p:nvPr>
        </p:nvSpPr>
        <p:spPr>
          <a:xfrm>
            <a:off x="208351" y="706016"/>
            <a:ext cx="11202988" cy="1974598"/>
          </a:xfrm>
        </p:spPr>
        <p:txBody>
          <a:bodyPr>
            <a:normAutofit/>
          </a:bodyPr>
          <a:lstStyle/>
          <a:p>
            <a:pPr marL="0" indent="0" algn="just">
              <a:buNone/>
            </a:pPr>
            <a:r>
              <a:rPr lang="it-IT" sz="2800" b="1" dirty="0">
                <a:solidFill>
                  <a:schemeClr val="tx1"/>
                </a:solidFill>
                <a:effectLst>
                  <a:outerShdw blurRad="38100" dist="38100" dir="2700000" algn="tl">
                    <a:srgbClr val="000000">
                      <a:alpha val="43137"/>
                    </a:srgbClr>
                  </a:outerShdw>
                </a:effectLst>
                <a:latin typeface="Arial Rounded MT Bold" panose="020F0704030504030204" pitchFamily="34" charset="0"/>
              </a:rPr>
              <a:t>IL VILLAGGIO DEI RECORD</a:t>
            </a:r>
          </a:p>
          <a:p>
            <a:pPr marL="0" indent="0" algn="just">
              <a:buNone/>
            </a:pPr>
            <a:r>
              <a:rPr lang="it-IT" sz="2000" dirty="0">
                <a:solidFill>
                  <a:schemeClr val="tx1"/>
                </a:solidFill>
                <a:latin typeface="Arial Rounded MT Bold" panose="020F0704030504030204" pitchFamily="34" charset="0"/>
              </a:rPr>
              <a:t>Solo Bekoji dispone di una pista, ma il suo fondo in terra battuta è pieno di ciuffi d’erba e quando piove le curve si riempiono di pozzanghere. «Il circuito è stato voluto dai cittadini di Bekoji per celebrare i campioni mondali che proprio qui hanno iniziato la loro carriera» precisa il custode della pista, </a:t>
            </a:r>
            <a:r>
              <a:rPr lang="it-IT" sz="2000" dirty="0" err="1">
                <a:solidFill>
                  <a:schemeClr val="tx1"/>
                </a:solidFill>
                <a:latin typeface="Arial Rounded MT Bold" panose="020F0704030504030204" pitchFamily="34" charset="0"/>
              </a:rPr>
              <a:t>Yasù</a:t>
            </a:r>
            <a:r>
              <a:rPr lang="it-IT" sz="2000" dirty="0">
                <a:solidFill>
                  <a:schemeClr val="tx1"/>
                </a:solidFill>
                <a:latin typeface="Arial Rounded MT Bold" panose="020F0704030504030204" pitchFamily="34" charset="0"/>
              </a:rPr>
              <a:t>.</a:t>
            </a:r>
          </a:p>
        </p:txBody>
      </p:sp>
      <p:pic>
        <p:nvPicPr>
          <p:cNvPr id="69634" name="Picture 2" descr="Risultati immagini per Bekoji">
            <a:extLst>
              <a:ext uri="{FF2B5EF4-FFF2-40B4-BE49-F238E27FC236}">
                <a16:creationId xmlns:a16="http://schemas.microsoft.com/office/drawing/2014/main" id="{0970F81E-7978-412C-A9E2-63A60FCB4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284" y="2883700"/>
            <a:ext cx="4312289" cy="2587374"/>
          </a:xfrm>
          <a:prstGeom prst="rect">
            <a:avLst/>
          </a:prstGeom>
          <a:noFill/>
          <a:extLst>
            <a:ext uri="{909E8E84-426E-40DD-AFC4-6F175D3DCCD1}">
              <a14:hiddenFill xmlns:a14="http://schemas.microsoft.com/office/drawing/2010/main">
                <a:solidFill>
                  <a:srgbClr val="FFFFFF"/>
                </a:solidFill>
              </a14:hiddenFill>
            </a:ext>
          </a:extLst>
        </p:spPr>
      </p:pic>
      <p:sp>
        <p:nvSpPr>
          <p:cNvPr id="2" name="Rettangolo 1">
            <a:extLst>
              <a:ext uri="{FF2B5EF4-FFF2-40B4-BE49-F238E27FC236}">
                <a16:creationId xmlns:a16="http://schemas.microsoft.com/office/drawing/2014/main" id="{A1C4458F-FCAF-4028-9E24-513036D18E5A}"/>
              </a:ext>
            </a:extLst>
          </p:cNvPr>
          <p:cNvSpPr/>
          <p:nvPr/>
        </p:nvSpPr>
        <p:spPr>
          <a:xfrm>
            <a:off x="5092951" y="2594451"/>
            <a:ext cx="6466115" cy="2031325"/>
          </a:xfrm>
          <a:prstGeom prst="rect">
            <a:avLst/>
          </a:prstGeom>
        </p:spPr>
        <p:txBody>
          <a:bodyPr wrap="square">
            <a:spAutoFit/>
          </a:bodyPr>
          <a:lstStyle/>
          <a:p>
            <a:pPr algn="just"/>
            <a:r>
              <a:rPr lang="it-IT" dirty="0">
                <a:latin typeface="Arial Rounded MT Bold" panose="020F0704030504030204" pitchFamily="34" charset="0"/>
              </a:rPr>
              <a:t>Nel 2004 ad Atene questo grande villaggio è riuscito a conquistare due medaglie d’oro, una d’argento e due di bronzo. «Tutto merito del carburante naturale che diamo ai nostri atleti. L’acqua delle nostre montagne è pura, dolce, piena di minerali: la benzina ideale per chi deve correre tanti chilometri», spiega l’anziano </a:t>
            </a:r>
            <a:r>
              <a:rPr lang="it-IT" dirty="0" err="1">
                <a:latin typeface="Arial Rounded MT Bold" panose="020F0704030504030204" pitchFamily="34" charset="0"/>
              </a:rPr>
              <a:t>Yasù</a:t>
            </a:r>
            <a:r>
              <a:rPr lang="it-IT" dirty="0">
                <a:latin typeface="Arial Rounded MT Bold" panose="020F0704030504030204" pitchFamily="34" charset="0"/>
              </a:rPr>
              <a:t>.</a:t>
            </a:r>
            <a:br>
              <a:rPr lang="it-IT" dirty="0">
                <a:latin typeface="Arial Rounded MT Bold" panose="020F0704030504030204" pitchFamily="34" charset="0"/>
              </a:rPr>
            </a:br>
            <a:endParaRPr lang="it-IT" dirty="0">
              <a:latin typeface="Arial Rounded MT Bold" panose="020F0704030504030204" pitchFamily="34" charset="0"/>
            </a:endParaRPr>
          </a:p>
        </p:txBody>
      </p:sp>
      <p:pic>
        <p:nvPicPr>
          <p:cNvPr id="69636" name="Picture 4" descr="Immagine correlata">
            <a:extLst>
              <a:ext uri="{FF2B5EF4-FFF2-40B4-BE49-F238E27FC236}">
                <a16:creationId xmlns:a16="http://schemas.microsoft.com/office/drawing/2014/main" id="{8EF00CDD-84AB-44FD-80BC-7485918BDE2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8158"/>
          <a:stretch/>
        </p:blipFill>
        <p:spPr bwMode="auto">
          <a:xfrm>
            <a:off x="5150555" y="4475786"/>
            <a:ext cx="3896989" cy="2124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563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69636"/>
                                        </p:tgtEl>
                                        <p:attrNameLst>
                                          <p:attrName>style.visibility</p:attrName>
                                        </p:attrNameLst>
                                      </p:cBhvr>
                                      <p:to>
                                        <p:strVal val="visible"/>
                                      </p:to>
                                    </p:set>
                                    <p:anim calcmode="lin" valueType="num">
                                      <p:cBhvr additive="base">
                                        <p:cTn id="14" dur="500" fill="hold"/>
                                        <p:tgtEl>
                                          <p:spTgt spid="69636"/>
                                        </p:tgtEl>
                                        <p:attrNameLst>
                                          <p:attrName>ppt_x</p:attrName>
                                        </p:attrNameLst>
                                      </p:cBhvr>
                                      <p:tavLst>
                                        <p:tav tm="0">
                                          <p:val>
                                            <p:strVal val="#ppt_x"/>
                                          </p:val>
                                        </p:tav>
                                        <p:tav tm="100000">
                                          <p:val>
                                            <p:strVal val="#ppt_x"/>
                                          </p:val>
                                        </p:tav>
                                      </p:tavLst>
                                    </p:anim>
                                    <p:anim calcmode="lin" valueType="num">
                                      <p:cBhvr additive="base">
                                        <p:cTn id="15" dur="500" fill="hold"/>
                                        <p:tgtEl>
                                          <p:spTgt spid="696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MOTORIE</a:t>
            </a:r>
          </a:p>
        </p:txBody>
      </p:sp>
      <p:sp>
        <p:nvSpPr>
          <p:cNvPr id="3" name="Segnaposto contenuto 2">
            <a:extLst>
              <a:ext uri="{FF2B5EF4-FFF2-40B4-BE49-F238E27FC236}">
                <a16:creationId xmlns:a16="http://schemas.microsoft.com/office/drawing/2014/main" id="{27D7280F-317C-4E41-8EBD-E49F635AAB70}"/>
              </a:ext>
            </a:extLst>
          </p:cNvPr>
          <p:cNvSpPr>
            <a:spLocks noGrp="1"/>
          </p:cNvSpPr>
          <p:nvPr>
            <p:ph idx="1"/>
          </p:nvPr>
        </p:nvSpPr>
        <p:spPr>
          <a:xfrm>
            <a:off x="348310" y="808856"/>
            <a:ext cx="7218817" cy="5240288"/>
          </a:xfrm>
        </p:spPr>
        <p:txBody>
          <a:bodyPr>
            <a:normAutofit/>
          </a:bodyPr>
          <a:lstStyle/>
          <a:p>
            <a:pPr marL="0" indent="0" algn="just">
              <a:buNone/>
            </a:pPr>
            <a:r>
              <a:rPr lang="it-IT" sz="2800" b="1" dirty="0">
                <a:solidFill>
                  <a:schemeClr val="tx1"/>
                </a:solidFill>
                <a:effectLst>
                  <a:outerShdw blurRad="38100" dist="38100" dir="2700000" algn="tl">
                    <a:srgbClr val="000000">
                      <a:alpha val="43137"/>
                    </a:srgbClr>
                  </a:outerShdw>
                </a:effectLst>
                <a:latin typeface="Arial Rounded MT Bold" panose="020F0704030504030204" pitchFamily="34" charset="0"/>
              </a:rPr>
              <a:t>QUESTIONE DI CUORE </a:t>
            </a:r>
          </a:p>
          <a:p>
            <a:pPr marL="0" indent="0" algn="just">
              <a:buNone/>
            </a:pPr>
            <a:r>
              <a:rPr lang="it-IT" dirty="0">
                <a:solidFill>
                  <a:schemeClr val="tx1"/>
                </a:solidFill>
                <a:latin typeface="Arial Rounded MT Bold" panose="020F0704030504030204" pitchFamily="34" charset="0"/>
              </a:rPr>
              <a:t>La favola sportiva viene ravvivata ogni giorno da tanti giovani che si svegliano all’alba per correre. Percorrono dieci, quindici chilometri in montagna, col cuore che batte come un tamburo. A vederli sfrecciare su e giù per le praterie, lungo piste sconnesse e piene di sassi, viene da chiedersi come facciano a non rompersi le caviglie. «È la forza dell’abitudine, ma è soprattutto l’ostinazione, la tenacia, che fa stringere i denti e sopportare il dolore» , spiega </a:t>
            </a:r>
            <a:r>
              <a:rPr lang="it-IT" dirty="0">
                <a:solidFill>
                  <a:srgbClr val="FFC000"/>
                </a:solidFill>
                <a:latin typeface="Arial Rounded MT Bold" panose="020F0704030504030204" pitchFamily="34" charset="0"/>
              </a:rPr>
              <a:t>Saleh Kibret</a:t>
            </a:r>
            <a:r>
              <a:rPr lang="it-IT" dirty="0">
                <a:solidFill>
                  <a:schemeClr val="tx1"/>
                </a:solidFill>
                <a:latin typeface="Arial Rounded MT Bold" panose="020F0704030504030204" pitchFamily="34" charset="0"/>
              </a:rPr>
              <a:t>, un gigante dall’aria severa che allena un gruppo di ragazzi nei pressi di Asela.</a:t>
            </a:r>
          </a:p>
          <a:p>
            <a:pPr marL="0" indent="0" algn="just">
              <a:buNone/>
            </a:pPr>
            <a:r>
              <a:rPr lang="it-IT" sz="2800" b="1" dirty="0">
                <a:solidFill>
                  <a:schemeClr val="tx1"/>
                </a:solidFill>
                <a:effectLst>
                  <a:outerShdw blurRad="38100" dist="38100" dir="2700000" algn="tl">
                    <a:srgbClr val="000000">
                      <a:alpha val="43137"/>
                    </a:srgbClr>
                  </a:outerShdw>
                </a:effectLst>
                <a:latin typeface="Arial Rounded MT Bold" panose="020F0704030504030204" pitchFamily="34" charset="0"/>
              </a:rPr>
              <a:t>LA CORSA IN ROSA</a:t>
            </a:r>
          </a:p>
          <a:p>
            <a:pPr marL="0" indent="0" algn="just">
              <a:buNone/>
            </a:pPr>
            <a:r>
              <a:rPr lang="it-IT" dirty="0">
                <a:solidFill>
                  <a:schemeClr val="tx1"/>
                </a:solidFill>
                <a:latin typeface="Arial Rounded MT Bold" panose="020F0704030504030204" pitchFamily="34" charset="0"/>
              </a:rPr>
              <a:t>La passione per l’atletica della gente dell’Arsi è incontenibile. Anche la strada asfaltata che punta a nord, si trasforma di giorno in una pista di allenamento. </a:t>
            </a:r>
            <a:r>
              <a:rPr lang="it-IT" dirty="0">
                <a:solidFill>
                  <a:srgbClr val="FFC000"/>
                </a:solidFill>
                <a:latin typeface="Arial Rounded MT Bold" panose="020F0704030504030204" pitchFamily="34" charset="0"/>
              </a:rPr>
              <a:t>«Corrono perché sono abituati così da sempre. Non si chiedono il perché, non se ne accorgono neppure di correre». </a:t>
            </a:r>
          </a:p>
        </p:txBody>
      </p:sp>
      <p:pic>
        <p:nvPicPr>
          <p:cNvPr id="86018" name="Picture 2" descr="Risultati immagini per Saleh Kibret ALLENA Asela">
            <a:extLst>
              <a:ext uri="{FF2B5EF4-FFF2-40B4-BE49-F238E27FC236}">
                <a16:creationId xmlns:a16="http://schemas.microsoft.com/office/drawing/2014/main" id="{BEB81F79-0AFB-4358-9A60-422D51E54E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5773" y="979984"/>
            <a:ext cx="3622805" cy="2449016"/>
          </a:xfrm>
          <a:prstGeom prst="rect">
            <a:avLst/>
          </a:prstGeom>
          <a:noFill/>
          <a:extLst>
            <a:ext uri="{909E8E84-426E-40DD-AFC4-6F175D3DCCD1}">
              <a14:hiddenFill xmlns:a14="http://schemas.microsoft.com/office/drawing/2010/main">
                <a:solidFill>
                  <a:srgbClr val="FFFFFF"/>
                </a:solidFill>
              </a14:hiddenFill>
            </a:ext>
          </a:extLst>
        </p:spPr>
      </p:pic>
      <p:pic>
        <p:nvPicPr>
          <p:cNvPr id="86022" name="Picture 6" descr="Risultati immagini per Saleh Kibret ALLENA Asela">
            <a:extLst>
              <a:ext uri="{FF2B5EF4-FFF2-40B4-BE49-F238E27FC236}">
                <a16:creationId xmlns:a16="http://schemas.microsoft.com/office/drawing/2014/main" id="{949FEE3C-A97B-42EF-8D59-110E0EA870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5772" y="3870761"/>
            <a:ext cx="3622805" cy="2449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22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6018"/>
                                        </p:tgtEl>
                                        <p:attrNameLst>
                                          <p:attrName>style.visibility</p:attrName>
                                        </p:attrNameLst>
                                      </p:cBhvr>
                                      <p:to>
                                        <p:strVal val="visible"/>
                                      </p:to>
                                    </p:set>
                                    <p:anim calcmode="lin" valueType="num">
                                      <p:cBhvr additive="base">
                                        <p:cTn id="7" dur="500" fill="hold"/>
                                        <p:tgtEl>
                                          <p:spTgt spid="86018"/>
                                        </p:tgtEl>
                                        <p:attrNameLst>
                                          <p:attrName>ppt_x</p:attrName>
                                        </p:attrNameLst>
                                      </p:cBhvr>
                                      <p:tavLst>
                                        <p:tav tm="0">
                                          <p:val>
                                            <p:strVal val="1+#ppt_w/2"/>
                                          </p:val>
                                        </p:tav>
                                        <p:tav tm="100000">
                                          <p:val>
                                            <p:strVal val="#ppt_x"/>
                                          </p:val>
                                        </p:tav>
                                      </p:tavLst>
                                    </p:anim>
                                    <p:anim calcmode="lin" valueType="num">
                                      <p:cBhvr additive="base">
                                        <p:cTn id="8" dur="500" fill="hold"/>
                                        <p:tgtEl>
                                          <p:spTgt spid="860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6022"/>
                                        </p:tgtEl>
                                        <p:attrNameLst>
                                          <p:attrName>style.visibility</p:attrName>
                                        </p:attrNameLst>
                                      </p:cBhvr>
                                      <p:to>
                                        <p:strVal val="visible"/>
                                      </p:to>
                                    </p:set>
                                    <p:anim calcmode="lin" valueType="num">
                                      <p:cBhvr additive="base">
                                        <p:cTn id="13" dur="500" fill="hold"/>
                                        <p:tgtEl>
                                          <p:spTgt spid="86022"/>
                                        </p:tgtEl>
                                        <p:attrNameLst>
                                          <p:attrName>ppt_x</p:attrName>
                                        </p:attrNameLst>
                                      </p:cBhvr>
                                      <p:tavLst>
                                        <p:tav tm="0">
                                          <p:val>
                                            <p:strVal val="#ppt_x"/>
                                          </p:val>
                                        </p:tav>
                                        <p:tav tm="100000">
                                          <p:val>
                                            <p:strVal val="#ppt_x"/>
                                          </p:val>
                                        </p:tav>
                                      </p:tavLst>
                                    </p:anim>
                                    <p:anim calcmode="lin" valueType="num">
                                      <p:cBhvr additive="base">
                                        <p:cTn id="14" dur="500" fill="hold"/>
                                        <p:tgtEl>
                                          <p:spTgt spid="860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a:extLst>
              <a:ext uri="{FF2B5EF4-FFF2-40B4-BE49-F238E27FC236}">
                <a16:creationId xmlns:a16="http://schemas.microsoft.com/office/drawing/2014/main" id="{956A2769-49D0-4893-BC2C-8C2F5D2FE0C7}"/>
              </a:ext>
            </a:extLst>
          </p:cNvPr>
          <p:cNvSpPr/>
          <p:nvPr/>
        </p:nvSpPr>
        <p:spPr>
          <a:xfrm>
            <a:off x="298578" y="3359019"/>
            <a:ext cx="9918442" cy="609911"/>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200" b="1" dirty="0">
                <a:latin typeface="Arial Rounded MT Bold" panose="020F0704030504030204" pitchFamily="34" charset="0"/>
              </a:rPr>
              <a:t>FONTI  RINNOVABILI  E DIRITTO ALLA  SALUTE</a:t>
            </a:r>
            <a:endParaRPr lang="it-IT" sz="1800" b="0" strike="noStrike" spc="-1" dirty="0">
              <a:uFill>
                <a:solidFill>
                  <a:srgbClr val="FFFFFF"/>
                </a:solidFill>
              </a:uFill>
              <a:latin typeface="Arial Rounded MT Bold" panose="020F0704030504030204" pitchFamily="34" charset="0"/>
            </a:endParaRPr>
          </a:p>
        </p:txBody>
      </p:sp>
      <p:sp>
        <p:nvSpPr>
          <p:cNvPr id="5" name="Titolo 1">
            <a:extLst>
              <a:ext uri="{FF2B5EF4-FFF2-40B4-BE49-F238E27FC236}">
                <a16:creationId xmlns:a16="http://schemas.microsoft.com/office/drawing/2014/main" id="{A8FF727A-EFA1-4255-8A61-87FB40374105}"/>
              </a:ext>
            </a:extLst>
          </p:cNvPr>
          <p:cNvSpPr txBox="1">
            <a:spLocks/>
          </p:cNvSpPr>
          <p:nvPr/>
        </p:nvSpPr>
        <p:spPr>
          <a:xfrm>
            <a:off x="1343608" y="211195"/>
            <a:ext cx="8444204" cy="60991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3400" dirty="0">
                <a:effectLst>
                  <a:outerShdw blurRad="38100" dist="38100" dir="2700000" algn="tl">
                    <a:srgbClr val="000000">
                      <a:alpha val="43137"/>
                    </a:srgbClr>
                  </a:outerShdw>
                </a:effectLst>
                <a:latin typeface="Arial Rounded MT Bold" panose="020F0704030504030204" pitchFamily="34" charset="0"/>
              </a:rPr>
              <a:t>Educazione alla cittadinanza globale </a:t>
            </a:r>
          </a:p>
        </p:txBody>
      </p:sp>
      <p:sp>
        <p:nvSpPr>
          <p:cNvPr id="6" name="CustomShape 1">
            <a:extLst>
              <a:ext uri="{FF2B5EF4-FFF2-40B4-BE49-F238E27FC236}">
                <a16:creationId xmlns:a16="http://schemas.microsoft.com/office/drawing/2014/main" id="{A4EF793E-A030-4611-836E-B3FFCE5FF02D}"/>
              </a:ext>
            </a:extLst>
          </p:cNvPr>
          <p:cNvSpPr/>
          <p:nvPr/>
        </p:nvSpPr>
        <p:spPr>
          <a:xfrm>
            <a:off x="298578" y="2749110"/>
            <a:ext cx="5271797" cy="609909"/>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nSpc>
                <a:spcPct val="100000"/>
              </a:lnSpc>
            </a:pPr>
            <a:r>
              <a:rPr lang="it-IT" sz="3600" b="1"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a typeface="DejaVu Sans"/>
              </a:rPr>
              <a:t>SCIENZE APPLICATE</a:t>
            </a:r>
            <a:endParaRPr lang="it-IT" sz="2000" b="0" strike="noStrike" spc="-1" dirty="0">
              <a:solidFill>
                <a:srgbClr val="FFC000"/>
              </a:solidFill>
              <a:effectLst>
                <a:outerShdw blurRad="38100" dist="38100" dir="2700000" algn="tl">
                  <a:srgbClr val="000000">
                    <a:alpha val="43137"/>
                  </a:srgbClr>
                </a:outerShdw>
              </a:effectLst>
              <a:uFill>
                <a:solidFill>
                  <a:srgbClr val="FFFFFF"/>
                </a:solidFill>
              </a:uFill>
              <a:latin typeface="Arial Rounded MT Bold" panose="020F0704030504030204" pitchFamily="34" charset="0"/>
            </a:endParaRPr>
          </a:p>
        </p:txBody>
      </p:sp>
    </p:spTree>
    <p:extLst>
      <p:ext uri="{BB962C8B-B14F-4D97-AF65-F5344CB8AC3E}">
        <p14:creationId xmlns:p14="http://schemas.microsoft.com/office/powerpoint/2010/main" val="166894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APPLICATE</a:t>
            </a:r>
          </a:p>
        </p:txBody>
      </p:sp>
      <p:sp>
        <p:nvSpPr>
          <p:cNvPr id="3" name="Segnaposto contenuto 2">
            <a:extLst>
              <a:ext uri="{FF2B5EF4-FFF2-40B4-BE49-F238E27FC236}">
                <a16:creationId xmlns:a16="http://schemas.microsoft.com/office/drawing/2014/main" id="{73F456FA-4BDD-46E1-B6AC-D3BBDFACF428}"/>
              </a:ext>
            </a:extLst>
          </p:cNvPr>
          <p:cNvSpPr>
            <a:spLocks noGrp="1"/>
          </p:cNvSpPr>
          <p:nvPr>
            <p:ph sz="quarter" idx="1"/>
          </p:nvPr>
        </p:nvSpPr>
        <p:spPr>
          <a:xfrm>
            <a:off x="232860" y="1011699"/>
            <a:ext cx="6914390" cy="2845634"/>
          </a:xfrm>
        </p:spPr>
        <p:txBody>
          <a:bodyPr>
            <a:normAutofit fontScale="92500" lnSpcReduction="10000"/>
          </a:bodyPr>
          <a:lstStyle/>
          <a:p>
            <a:pPr marL="0" indent="0" algn="just">
              <a:buNone/>
            </a:pPr>
            <a:r>
              <a:rPr lang="it-IT" sz="2600" dirty="0">
                <a:solidFill>
                  <a:schemeClr val="tx1"/>
                </a:solidFill>
                <a:latin typeface="Arial Rounded MT Bold" panose="020F0704030504030204" pitchFamily="34" charset="0"/>
              </a:rPr>
              <a:t>Nove persone su 10 vivono in luoghi con livelli di inquinamento più alti di quelli raccomandati dall'Organizzazione Mondiale della Sanità. La zona dove il particolato fine uccide di più è l'area di Milano e hinterland. Le cause principali: traffico stradale, inquinamento domestico e industriale, riscaldamento a biomasse legnose</a:t>
            </a:r>
            <a:r>
              <a:rPr lang="it-IT" sz="2400" dirty="0">
                <a:solidFill>
                  <a:schemeClr val="tx1"/>
                </a:solidFill>
                <a:latin typeface="Arial Rounded MT Bold" panose="020F0704030504030204" pitchFamily="34" charset="0"/>
              </a:rPr>
              <a:t>.</a:t>
            </a:r>
          </a:p>
        </p:txBody>
      </p:sp>
      <p:pic>
        <p:nvPicPr>
          <p:cNvPr id="68610" name="Picture 2" descr="Risultati immagini per inquinamento atmosferico">
            <a:extLst>
              <a:ext uri="{FF2B5EF4-FFF2-40B4-BE49-F238E27FC236}">
                <a16:creationId xmlns:a16="http://schemas.microsoft.com/office/drawing/2014/main" id="{5260FFD5-DF5F-4281-9170-776A38FD4B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9920" y="4029148"/>
            <a:ext cx="3629949" cy="2418060"/>
          </a:xfrm>
          <a:prstGeom prst="rect">
            <a:avLst/>
          </a:prstGeom>
          <a:noFill/>
          <a:extLst>
            <a:ext uri="{909E8E84-426E-40DD-AFC4-6F175D3DCCD1}">
              <a14:hiddenFill xmlns:a14="http://schemas.microsoft.com/office/drawing/2010/main">
                <a:solidFill>
                  <a:srgbClr val="FFFFFF"/>
                </a:solidFill>
              </a14:hiddenFill>
            </a:ext>
          </a:extLst>
        </p:spPr>
      </p:pic>
      <p:pic>
        <p:nvPicPr>
          <p:cNvPr id="68612" name="Picture 4" descr="Risultati immagini per inquinamento atmosferico">
            <a:extLst>
              <a:ext uri="{FF2B5EF4-FFF2-40B4-BE49-F238E27FC236}">
                <a16:creationId xmlns:a16="http://schemas.microsoft.com/office/drawing/2014/main" id="{4C9BDF3C-FEF8-438B-9425-7B4D589127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9088" y="1011699"/>
            <a:ext cx="3913630" cy="2607032"/>
          </a:xfrm>
          <a:prstGeom prst="rect">
            <a:avLst/>
          </a:prstGeom>
          <a:noFill/>
          <a:extLst>
            <a:ext uri="{909E8E84-426E-40DD-AFC4-6F175D3DCCD1}">
              <a14:hiddenFill xmlns:a14="http://schemas.microsoft.com/office/drawing/2010/main">
                <a:solidFill>
                  <a:srgbClr val="FFFFFF"/>
                </a:solidFill>
              </a14:hiddenFill>
            </a:ext>
          </a:extLst>
        </p:spPr>
      </p:pic>
      <p:pic>
        <p:nvPicPr>
          <p:cNvPr id="68614" name="Picture 6" descr="Risultati immagini per inquinamento atmosferico MILANO">
            <a:extLst>
              <a:ext uri="{FF2B5EF4-FFF2-40B4-BE49-F238E27FC236}">
                <a16:creationId xmlns:a16="http://schemas.microsoft.com/office/drawing/2014/main" id="{5840DB54-B98D-4210-8EC6-F527D7A10D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9941" y="4147242"/>
            <a:ext cx="4892777" cy="2326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2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randombar(horizontal)">
                                      <p:cBhvr>
                                        <p:cTn id="7" dur="500"/>
                                        <p:tgtEl>
                                          <p:spTgt spid="686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8614"/>
                                        </p:tgtEl>
                                        <p:attrNameLst>
                                          <p:attrName>style.visibility</p:attrName>
                                        </p:attrNameLst>
                                      </p:cBhvr>
                                      <p:to>
                                        <p:strVal val="visible"/>
                                      </p:to>
                                    </p:set>
                                    <p:animEffect transition="in" filter="randombar(horizontal)">
                                      <p:cBhvr>
                                        <p:cTn id="12" dur="500"/>
                                        <p:tgtEl>
                                          <p:spTgt spid="68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APPLICATE</a:t>
            </a:r>
          </a:p>
        </p:txBody>
      </p:sp>
      <p:sp>
        <p:nvSpPr>
          <p:cNvPr id="3" name="Segnaposto contenuto 2">
            <a:extLst>
              <a:ext uri="{FF2B5EF4-FFF2-40B4-BE49-F238E27FC236}">
                <a16:creationId xmlns:a16="http://schemas.microsoft.com/office/drawing/2014/main" id="{EB411E0C-8272-44F9-ACB0-C6D43D9AC4A4}"/>
              </a:ext>
            </a:extLst>
          </p:cNvPr>
          <p:cNvSpPr txBox="1">
            <a:spLocks/>
          </p:cNvSpPr>
          <p:nvPr/>
        </p:nvSpPr>
        <p:spPr>
          <a:xfrm>
            <a:off x="192899" y="747055"/>
            <a:ext cx="11554341" cy="2005936"/>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fontAlgn="base">
              <a:buNone/>
            </a:pPr>
            <a:r>
              <a:rPr lang="it-IT" sz="2400" dirty="0"/>
              <a:t>L'ITALIA è tra i peggiori paesi europei per l'inquinamento atmosferico che fa più morti degli incidenti stradali con 1.500 decessi per milione di abitanti Lo rivela il rapporto "La sfida della qualità dell'aria nelle città italiane" presentato al Senato dalla Fondazione sviluppo sostenibile  in collaborazione con Enea e con la partnership delle Ferrovie dello Stato.</a:t>
            </a:r>
          </a:p>
          <a:p>
            <a:pPr algn="just">
              <a:buFont typeface="Wingdings 3" charset="2"/>
              <a:buNone/>
            </a:pPr>
            <a:endParaRPr lang="it-IT" dirty="0"/>
          </a:p>
        </p:txBody>
      </p:sp>
      <p:sp>
        <p:nvSpPr>
          <p:cNvPr id="5" name="Titolo 9">
            <a:extLst>
              <a:ext uri="{FF2B5EF4-FFF2-40B4-BE49-F238E27FC236}">
                <a16:creationId xmlns:a16="http://schemas.microsoft.com/office/drawing/2014/main" id="{7C9A9585-FCEC-488D-98BC-12D2685D6642}"/>
              </a:ext>
            </a:extLst>
          </p:cNvPr>
          <p:cNvSpPr>
            <a:spLocks noGrp="1"/>
          </p:cNvSpPr>
          <p:nvPr>
            <p:ph type="title"/>
          </p:nvPr>
        </p:nvSpPr>
        <p:spPr>
          <a:xfrm>
            <a:off x="724541" y="3173425"/>
            <a:ext cx="4246038" cy="2844820"/>
          </a:xfrm>
        </p:spPr>
        <p:txBody>
          <a:bodyPr>
            <a:normAutofit fontScale="90000"/>
          </a:bodyPr>
          <a:lstStyle/>
          <a:p>
            <a:pPr fontAlgn="base"/>
            <a:r>
              <a:rPr lang="it-IT" sz="3100" b="1" dirty="0">
                <a:solidFill>
                  <a:schemeClr val="tx1"/>
                </a:solidFill>
                <a:latin typeface="Arial Rounded MT Bold" panose="020F0704030504030204" pitchFamily="34" charset="0"/>
              </a:rPr>
              <a:t>MORTI  PREMATURE  ALL’ANNO PER INQUINAMENTO ATMOSFERICO NEI    PRINCIPALI  PAESI  EUROPEI</a:t>
            </a:r>
            <a:br>
              <a:rPr lang="it-IT" sz="3100" dirty="0">
                <a:solidFill>
                  <a:schemeClr val="tx1"/>
                </a:solidFill>
                <a:latin typeface="Arial Rounded MT Bold" panose="020F0704030504030204" pitchFamily="34" charset="0"/>
              </a:rPr>
            </a:br>
            <a:r>
              <a:rPr lang="it-IT" sz="3100" dirty="0">
                <a:solidFill>
                  <a:schemeClr val="tx1"/>
                </a:solidFill>
                <a:latin typeface="Arial Rounded MT Bold" panose="020F0704030504030204" pitchFamily="34" charset="0"/>
              </a:rPr>
              <a:t> </a:t>
            </a:r>
            <a:br>
              <a:rPr lang="it-IT" dirty="0">
                <a:solidFill>
                  <a:schemeClr val="tx1"/>
                </a:solidFill>
                <a:latin typeface="Arial Rounded MT Bold" panose="020F0704030504030204" pitchFamily="34" charset="0"/>
              </a:rPr>
            </a:br>
            <a:endParaRPr lang="it-IT" dirty="0">
              <a:solidFill>
                <a:schemeClr val="tx1"/>
              </a:solidFill>
              <a:latin typeface="Arial Rounded MT Bold" panose="020F0704030504030204" pitchFamily="34" charset="0"/>
            </a:endParaRPr>
          </a:p>
        </p:txBody>
      </p:sp>
      <p:graphicFrame>
        <p:nvGraphicFramePr>
          <p:cNvPr id="6" name="Segnaposto contenuto 7">
            <a:extLst>
              <a:ext uri="{FF2B5EF4-FFF2-40B4-BE49-F238E27FC236}">
                <a16:creationId xmlns:a16="http://schemas.microsoft.com/office/drawing/2014/main" id="{F9B02489-BDAE-4776-A66C-4BB487DDF1BE}"/>
              </a:ext>
            </a:extLst>
          </p:cNvPr>
          <p:cNvGraphicFramePr>
            <a:graphicFrameLocks noGrp="1"/>
          </p:cNvGraphicFramePr>
          <p:nvPr>
            <p:ph sz="half" idx="1"/>
            <p:extLst>
              <p:ext uri="{D42A27DB-BD31-4B8C-83A1-F6EECF244321}">
                <p14:modId xmlns:p14="http://schemas.microsoft.com/office/powerpoint/2010/main" val="755165324"/>
              </p:ext>
            </p:extLst>
          </p:nvPr>
        </p:nvGraphicFramePr>
        <p:xfrm>
          <a:off x="4970579" y="3429000"/>
          <a:ext cx="6408712" cy="2333085"/>
        </p:xfrm>
        <a:graphic>
          <a:graphicData uri="http://schemas.openxmlformats.org/drawingml/2006/table">
            <a:tbl>
              <a:tblPr firstRow="1" bandRow="1">
                <a:tableStyleId>{5C22544A-7EE6-4342-B048-85BDC9FD1C3A}</a:tableStyleId>
              </a:tblPr>
              <a:tblGrid>
                <a:gridCol w="3542184">
                  <a:extLst>
                    <a:ext uri="{9D8B030D-6E8A-4147-A177-3AD203B41FA5}">
                      <a16:colId xmlns:a16="http://schemas.microsoft.com/office/drawing/2014/main" val="20000"/>
                    </a:ext>
                  </a:extLst>
                </a:gridCol>
                <a:gridCol w="2866528">
                  <a:extLst>
                    <a:ext uri="{9D8B030D-6E8A-4147-A177-3AD203B41FA5}">
                      <a16:colId xmlns:a16="http://schemas.microsoft.com/office/drawing/2014/main" val="20001"/>
                    </a:ext>
                  </a:extLst>
                </a:gridCol>
              </a:tblGrid>
              <a:tr h="120909">
                <a:tc>
                  <a:txBody>
                    <a:bodyPr/>
                    <a:lstStyle/>
                    <a:p>
                      <a:r>
                        <a:rPr lang="it-IT" dirty="0"/>
                        <a:t>ITALIA</a:t>
                      </a:r>
                    </a:p>
                  </a:txBody>
                  <a:tcPr marL="76546" marR="76546"/>
                </a:tc>
                <a:tc>
                  <a:txBody>
                    <a:bodyPr/>
                    <a:lstStyle/>
                    <a:p>
                      <a:r>
                        <a:rPr lang="it-IT" dirty="0"/>
                        <a:t>91.000</a:t>
                      </a:r>
                    </a:p>
                  </a:txBody>
                  <a:tcPr marL="76546" marR="76546"/>
                </a:tc>
                <a:extLst>
                  <a:ext uri="{0D108BD9-81ED-4DB2-BD59-A6C34878D82A}">
                    <a16:rowId xmlns:a16="http://schemas.microsoft.com/office/drawing/2014/main" val="10000"/>
                  </a:ext>
                </a:extLst>
              </a:tr>
              <a:tr h="480949">
                <a:tc>
                  <a:txBody>
                    <a:bodyPr/>
                    <a:lstStyle/>
                    <a:p>
                      <a:r>
                        <a:rPr lang="it-IT" dirty="0"/>
                        <a:t>GERMANIA</a:t>
                      </a:r>
                    </a:p>
                  </a:txBody>
                  <a:tcPr marL="76546" marR="76546"/>
                </a:tc>
                <a:tc>
                  <a:txBody>
                    <a:bodyPr/>
                    <a:lstStyle/>
                    <a:p>
                      <a:r>
                        <a:rPr lang="it-IT" dirty="0"/>
                        <a:t>86.000</a:t>
                      </a:r>
                    </a:p>
                  </a:txBody>
                  <a:tcPr marL="76546" marR="76546"/>
                </a:tc>
                <a:extLst>
                  <a:ext uri="{0D108BD9-81ED-4DB2-BD59-A6C34878D82A}">
                    <a16:rowId xmlns:a16="http://schemas.microsoft.com/office/drawing/2014/main" val="10001"/>
                  </a:ext>
                </a:extLst>
              </a:tr>
              <a:tr h="480949">
                <a:tc>
                  <a:txBody>
                    <a:bodyPr/>
                    <a:lstStyle/>
                    <a:p>
                      <a:r>
                        <a:rPr lang="it-IT" dirty="0"/>
                        <a:t>FRANCIA</a:t>
                      </a:r>
                    </a:p>
                  </a:txBody>
                  <a:tcPr marL="76546" marR="76546"/>
                </a:tc>
                <a:tc>
                  <a:txBody>
                    <a:bodyPr/>
                    <a:lstStyle/>
                    <a:p>
                      <a:r>
                        <a:rPr lang="it-IT" dirty="0"/>
                        <a:t>54.000</a:t>
                      </a:r>
                    </a:p>
                  </a:txBody>
                  <a:tcPr marL="76546" marR="76546"/>
                </a:tc>
                <a:extLst>
                  <a:ext uri="{0D108BD9-81ED-4DB2-BD59-A6C34878D82A}">
                    <a16:rowId xmlns:a16="http://schemas.microsoft.com/office/drawing/2014/main" val="10002"/>
                  </a:ext>
                </a:extLst>
              </a:tr>
              <a:tr h="524478">
                <a:tc>
                  <a:txBody>
                    <a:bodyPr/>
                    <a:lstStyle/>
                    <a:p>
                      <a:r>
                        <a:rPr lang="it-IT" dirty="0"/>
                        <a:t>REGNO UNITO</a:t>
                      </a:r>
                    </a:p>
                  </a:txBody>
                  <a:tcPr marL="76546" marR="76546"/>
                </a:tc>
                <a:tc>
                  <a:txBody>
                    <a:bodyPr/>
                    <a:lstStyle/>
                    <a:p>
                      <a:r>
                        <a:rPr lang="it-IT" dirty="0"/>
                        <a:t>50.000</a:t>
                      </a:r>
                    </a:p>
                  </a:txBody>
                  <a:tcPr marL="76546" marR="76546"/>
                </a:tc>
                <a:extLst>
                  <a:ext uri="{0D108BD9-81ED-4DB2-BD59-A6C34878D82A}">
                    <a16:rowId xmlns:a16="http://schemas.microsoft.com/office/drawing/2014/main" val="10003"/>
                  </a:ext>
                </a:extLst>
              </a:tr>
              <a:tr h="480949">
                <a:tc>
                  <a:txBody>
                    <a:bodyPr/>
                    <a:lstStyle/>
                    <a:p>
                      <a:r>
                        <a:rPr lang="it-IT" dirty="0"/>
                        <a:t>SPAGNA</a:t>
                      </a:r>
                    </a:p>
                  </a:txBody>
                  <a:tcPr marL="76546" marR="76546"/>
                </a:tc>
                <a:tc>
                  <a:txBody>
                    <a:bodyPr/>
                    <a:lstStyle/>
                    <a:p>
                      <a:r>
                        <a:rPr lang="it-IT" dirty="0"/>
                        <a:t>30.000</a:t>
                      </a:r>
                    </a:p>
                  </a:txBody>
                  <a:tcPr marL="76546" marR="76546"/>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4695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80">
                                          <p:stCondLst>
                                            <p:cond delay="0"/>
                                          </p:stCondLst>
                                        </p:cTn>
                                        <p:tgtEl>
                                          <p:spTgt spid="6"/>
                                        </p:tgtEl>
                                      </p:cBhvr>
                                    </p:animEffect>
                                    <p:anim calcmode="lin" valueType="num">
                                      <p:cBhvr>
                                        <p:cTn id="1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0" dur="26">
                                          <p:stCondLst>
                                            <p:cond delay="650"/>
                                          </p:stCondLst>
                                        </p:cTn>
                                        <p:tgtEl>
                                          <p:spTgt spid="6"/>
                                        </p:tgtEl>
                                      </p:cBhvr>
                                      <p:to x="100000" y="60000"/>
                                    </p:animScale>
                                    <p:animScale>
                                      <p:cBhvr>
                                        <p:cTn id="21" dur="166" decel="50000">
                                          <p:stCondLst>
                                            <p:cond delay="676"/>
                                          </p:stCondLst>
                                        </p:cTn>
                                        <p:tgtEl>
                                          <p:spTgt spid="6"/>
                                        </p:tgtEl>
                                      </p:cBhvr>
                                      <p:to x="100000" y="100000"/>
                                    </p:animScale>
                                    <p:animScale>
                                      <p:cBhvr>
                                        <p:cTn id="22" dur="26">
                                          <p:stCondLst>
                                            <p:cond delay="1312"/>
                                          </p:stCondLst>
                                        </p:cTn>
                                        <p:tgtEl>
                                          <p:spTgt spid="6"/>
                                        </p:tgtEl>
                                      </p:cBhvr>
                                      <p:to x="100000" y="80000"/>
                                    </p:animScale>
                                    <p:animScale>
                                      <p:cBhvr>
                                        <p:cTn id="23" dur="166" decel="50000">
                                          <p:stCondLst>
                                            <p:cond delay="1338"/>
                                          </p:stCondLst>
                                        </p:cTn>
                                        <p:tgtEl>
                                          <p:spTgt spid="6"/>
                                        </p:tgtEl>
                                      </p:cBhvr>
                                      <p:to x="100000" y="100000"/>
                                    </p:animScale>
                                    <p:animScale>
                                      <p:cBhvr>
                                        <p:cTn id="24" dur="26">
                                          <p:stCondLst>
                                            <p:cond delay="1642"/>
                                          </p:stCondLst>
                                        </p:cTn>
                                        <p:tgtEl>
                                          <p:spTgt spid="6"/>
                                        </p:tgtEl>
                                      </p:cBhvr>
                                      <p:to x="100000" y="90000"/>
                                    </p:animScale>
                                    <p:animScale>
                                      <p:cBhvr>
                                        <p:cTn id="25" dur="166" decel="50000">
                                          <p:stCondLst>
                                            <p:cond delay="1668"/>
                                          </p:stCondLst>
                                        </p:cTn>
                                        <p:tgtEl>
                                          <p:spTgt spid="6"/>
                                        </p:tgtEl>
                                      </p:cBhvr>
                                      <p:to x="100000" y="100000"/>
                                    </p:animScale>
                                    <p:animScale>
                                      <p:cBhvr>
                                        <p:cTn id="26" dur="26">
                                          <p:stCondLst>
                                            <p:cond delay="1808"/>
                                          </p:stCondLst>
                                        </p:cTn>
                                        <p:tgtEl>
                                          <p:spTgt spid="6"/>
                                        </p:tgtEl>
                                      </p:cBhvr>
                                      <p:to x="100000" y="95000"/>
                                    </p:animScale>
                                    <p:animScale>
                                      <p:cBhvr>
                                        <p:cTn id="27"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APPLICATE</a:t>
            </a:r>
          </a:p>
        </p:txBody>
      </p:sp>
      <p:pic>
        <p:nvPicPr>
          <p:cNvPr id="3" name="Segnaposto contenuto 9" descr="Cattura55555eeeeeee.PNG">
            <a:extLst>
              <a:ext uri="{FF2B5EF4-FFF2-40B4-BE49-F238E27FC236}">
                <a16:creationId xmlns:a16="http://schemas.microsoft.com/office/drawing/2014/main" id="{80407FA1-BB85-48C6-8DFA-2BD6B755E029}"/>
              </a:ext>
            </a:extLst>
          </p:cNvPr>
          <p:cNvPicPr>
            <a:picLocks noChangeAspect="1"/>
          </p:cNvPicPr>
          <p:nvPr/>
        </p:nvPicPr>
        <p:blipFill>
          <a:blip r:embed="rId3" cstate="print"/>
          <a:stretch>
            <a:fillRect/>
          </a:stretch>
        </p:blipFill>
        <p:spPr>
          <a:xfrm>
            <a:off x="4262468" y="3211759"/>
            <a:ext cx="7334267" cy="3148244"/>
          </a:xfrm>
          <a:prstGeom prst="rect">
            <a:avLst/>
          </a:prstGeom>
        </p:spPr>
      </p:pic>
      <p:sp>
        <p:nvSpPr>
          <p:cNvPr id="5" name="Segnaposto testo 12">
            <a:extLst>
              <a:ext uri="{FF2B5EF4-FFF2-40B4-BE49-F238E27FC236}">
                <a16:creationId xmlns:a16="http://schemas.microsoft.com/office/drawing/2014/main" id="{DC6A4E3C-82EC-401A-BBC4-5B5CB81792AC}"/>
              </a:ext>
            </a:extLst>
          </p:cNvPr>
          <p:cNvSpPr txBox="1">
            <a:spLocks/>
          </p:cNvSpPr>
          <p:nvPr/>
        </p:nvSpPr>
        <p:spPr>
          <a:xfrm>
            <a:off x="239957" y="3211759"/>
            <a:ext cx="3871191" cy="1689449"/>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it-IT" sz="2000" dirty="0">
                <a:solidFill>
                  <a:schemeClr val="tx1"/>
                </a:solidFill>
                <a:latin typeface="Arial Rounded MT Bold" panose="020F0704030504030204" pitchFamily="34" charset="0"/>
                <a:ea typeface="Times New Roman"/>
                <a:cs typeface="Times New Roman"/>
              </a:rPr>
              <a:t>Dei 91.000 morti in Italia, 66.630 sono per le polveri sottili PM2,5, 21.040 per il disossido di azoto (NO</a:t>
            </a:r>
            <a:r>
              <a:rPr lang="it-IT" sz="2000" baseline="-25000" dirty="0">
                <a:solidFill>
                  <a:schemeClr val="tx1"/>
                </a:solidFill>
                <a:latin typeface="Arial Rounded MT Bold" panose="020F0704030504030204" pitchFamily="34" charset="0"/>
                <a:ea typeface="Times New Roman"/>
                <a:cs typeface="Times New Roman"/>
              </a:rPr>
              <a:t>2</a:t>
            </a:r>
            <a:r>
              <a:rPr lang="it-IT" sz="2000" dirty="0">
                <a:solidFill>
                  <a:schemeClr val="tx1"/>
                </a:solidFill>
                <a:latin typeface="Arial Rounded MT Bold" panose="020F0704030504030204" pitchFamily="34" charset="0"/>
                <a:ea typeface="Times New Roman"/>
                <a:cs typeface="Times New Roman"/>
              </a:rPr>
              <a:t>), 3.380 per l'ozono (O</a:t>
            </a:r>
            <a:r>
              <a:rPr lang="it-IT" sz="2000" baseline="-25000" dirty="0">
                <a:solidFill>
                  <a:schemeClr val="tx1"/>
                </a:solidFill>
                <a:latin typeface="Arial Rounded MT Bold" panose="020F0704030504030204" pitchFamily="34" charset="0"/>
                <a:ea typeface="Times New Roman"/>
                <a:cs typeface="Times New Roman"/>
              </a:rPr>
              <a:t>3</a:t>
            </a:r>
            <a:r>
              <a:rPr lang="it-IT" sz="2000" dirty="0">
                <a:solidFill>
                  <a:schemeClr val="tx1"/>
                </a:solidFill>
                <a:latin typeface="Arial Rounded MT Bold" panose="020F0704030504030204" pitchFamily="34" charset="0"/>
                <a:ea typeface="Times New Roman"/>
                <a:cs typeface="Times New Roman"/>
              </a:rPr>
              <a:t>).</a:t>
            </a:r>
            <a:br>
              <a:rPr lang="it-IT" sz="2000" dirty="0">
                <a:solidFill>
                  <a:schemeClr val="tx1"/>
                </a:solidFill>
                <a:latin typeface="Arial Rounded MT Bold" panose="020F0704030504030204" pitchFamily="34" charset="0"/>
                <a:ea typeface="Times New Roman"/>
                <a:cs typeface="Times New Roman"/>
              </a:rPr>
            </a:br>
            <a:endParaRPr lang="it-IT" sz="2000" dirty="0">
              <a:solidFill>
                <a:schemeClr val="tx1"/>
              </a:solidFill>
              <a:latin typeface="Arial Rounded MT Bold" panose="020F0704030504030204" pitchFamily="34" charset="0"/>
              <a:cs typeface="Times New Roman"/>
            </a:endParaRPr>
          </a:p>
          <a:p>
            <a:endParaRPr lang="it-IT" sz="2000" dirty="0">
              <a:solidFill>
                <a:schemeClr val="tx1"/>
              </a:solidFill>
              <a:latin typeface="Arial Rounded MT Bold" panose="020F0704030504030204" pitchFamily="34" charset="0"/>
            </a:endParaRPr>
          </a:p>
        </p:txBody>
      </p:sp>
      <p:graphicFrame>
        <p:nvGraphicFramePr>
          <p:cNvPr id="6" name="Segnaposto contenuto 14">
            <a:extLst>
              <a:ext uri="{FF2B5EF4-FFF2-40B4-BE49-F238E27FC236}">
                <a16:creationId xmlns:a16="http://schemas.microsoft.com/office/drawing/2014/main" id="{60AF1A78-6CDF-41B9-8801-0C793090D937}"/>
              </a:ext>
            </a:extLst>
          </p:cNvPr>
          <p:cNvGraphicFramePr>
            <a:graphicFrameLocks/>
          </p:cNvGraphicFramePr>
          <p:nvPr>
            <p:extLst>
              <p:ext uri="{D42A27DB-BD31-4B8C-83A1-F6EECF244321}">
                <p14:modId xmlns:p14="http://schemas.microsoft.com/office/powerpoint/2010/main" val="1424457059"/>
              </p:ext>
            </p:extLst>
          </p:nvPr>
        </p:nvGraphicFramePr>
        <p:xfrm>
          <a:off x="373224" y="944585"/>
          <a:ext cx="5601494" cy="1925320"/>
        </p:xfrm>
        <a:graphic>
          <a:graphicData uri="http://schemas.openxmlformats.org/drawingml/2006/table">
            <a:tbl>
              <a:tblPr firstRow="1" bandRow="1">
                <a:tableStyleId>{5940675A-B579-460E-94D1-54222C63F5DA}</a:tableStyleId>
              </a:tblPr>
              <a:tblGrid>
                <a:gridCol w="2800747">
                  <a:extLst>
                    <a:ext uri="{9D8B030D-6E8A-4147-A177-3AD203B41FA5}">
                      <a16:colId xmlns:a16="http://schemas.microsoft.com/office/drawing/2014/main" val="20000"/>
                    </a:ext>
                  </a:extLst>
                </a:gridCol>
                <a:gridCol w="2800747">
                  <a:extLst>
                    <a:ext uri="{9D8B030D-6E8A-4147-A177-3AD203B41FA5}">
                      <a16:colId xmlns:a16="http://schemas.microsoft.com/office/drawing/2014/main" val="20001"/>
                    </a:ext>
                  </a:extLst>
                </a:gridCol>
              </a:tblGrid>
              <a:tr h="370840">
                <a:tc>
                  <a:txBody>
                    <a:bodyPr/>
                    <a:lstStyle/>
                    <a:p>
                      <a:r>
                        <a:rPr lang="it-IT" dirty="0">
                          <a:latin typeface="Arial Rounded MT Bold" panose="020F0704030504030204" pitchFamily="34" charset="0"/>
                        </a:rPr>
                        <a:t>PM 2,5(PARTICOLATO</a:t>
                      </a:r>
                      <a:r>
                        <a:rPr lang="it-IT" baseline="0" dirty="0">
                          <a:latin typeface="Arial Rounded MT Bold" panose="020F0704030504030204" pitchFamily="34" charset="0"/>
                        </a:rPr>
                        <a:t>)</a:t>
                      </a:r>
                      <a:endParaRPr lang="it-IT" dirty="0">
                        <a:latin typeface="Arial Rounded MT Bold" panose="020F0704030504030204" pitchFamily="34" charset="0"/>
                      </a:endParaRPr>
                    </a:p>
                  </a:txBody>
                  <a:tcPr/>
                </a:tc>
                <a:tc>
                  <a:txBody>
                    <a:bodyPr/>
                    <a:lstStyle/>
                    <a:p>
                      <a:r>
                        <a:rPr lang="it-IT" dirty="0">
                          <a:latin typeface="Arial Rounded MT Bold" panose="020F0704030504030204" pitchFamily="34" charset="0"/>
                        </a:rPr>
                        <a:t>66.030</a:t>
                      </a:r>
                      <a:endParaRPr lang="it-IT" dirty="0">
                        <a:solidFill>
                          <a:srgbClr val="FF0000"/>
                        </a:solidFill>
                        <a:latin typeface="Arial Rounded MT Bold" panose="020F0704030504030204" pitchFamily="34" charset="0"/>
                      </a:endParaRPr>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a:latin typeface="Arial Rounded MT Bold" panose="020F0704030504030204" pitchFamily="34" charset="0"/>
                        </a:rPr>
                        <a:t>BIOSSIDO </a:t>
                      </a:r>
                      <a:r>
                        <a:rPr lang="it-IT" dirty="0" err="1">
                          <a:latin typeface="Arial Rounded MT Bold" panose="020F0704030504030204" pitchFamily="34" charset="0"/>
                        </a:rPr>
                        <a:t>DI</a:t>
                      </a:r>
                      <a:r>
                        <a:rPr lang="it-IT" dirty="0">
                          <a:latin typeface="Arial Rounded MT Bold" panose="020F0704030504030204" pitchFamily="34" charset="0"/>
                        </a:rPr>
                        <a:t> AZOTO</a:t>
                      </a:r>
                      <a:r>
                        <a:rPr lang="it-IT" baseline="0" dirty="0">
                          <a:latin typeface="Arial Rounded MT Bold" panose="020F0704030504030204" pitchFamily="34" charset="0"/>
                        </a:rPr>
                        <a:t> </a:t>
                      </a:r>
                      <a:r>
                        <a:rPr lang="it-IT" sz="1800" kern="1200" dirty="0">
                          <a:latin typeface="Arial Rounded MT Bold" panose="020F0704030504030204" pitchFamily="34" charset="0"/>
                        </a:rPr>
                        <a:t>N2O2</a:t>
                      </a:r>
                    </a:p>
                    <a:p>
                      <a:pPr marL="0" marR="0" indent="0" algn="l" defTabSz="914400" rtl="0" eaLnBrk="1" fontAlgn="auto" latinLnBrk="0" hangingPunct="1">
                        <a:lnSpc>
                          <a:spcPct val="100000"/>
                        </a:lnSpc>
                        <a:spcBef>
                          <a:spcPts val="0"/>
                        </a:spcBef>
                        <a:spcAft>
                          <a:spcPts val="0"/>
                        </a:spcAft>
                        <a:buClrTx/>
                        <a:buSzTx/>
                        <a:buFontTx/>
                        <a:buNone/>
                        <a:tabLst/>
                        <a:defRPr/>
                      </a:pPr>
                      <a:endParaRPr lang="it-IT" dirty="0">
                        <a:latin typeface="Arial Rounded MT Bold" panose="020F07040305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a:latin typeface="Arial Rounded MT Bold" panose="020F0704030504030204" pitchFamily="34" charset="0"/>
                        </a:rPr>
                        <a:t>21.040</a:t>
                      </a:r>
                    </a:p>
                    <a:p>
                      <a:endParaRPr lang="it-IT" dirty="0">
                        <a:latin typeface="Arial Rounded MT Bold" panose="020F0704030504030204" pitchFamily="34" charset="0"/>
                      </a:endParaRPr>
                    </a:p>
                  </a:txBody>
                  <a:tcPr/>
                </a:tc>
                <a:extLst>
                  <a:ext uri="{0D108BD9-81ED-4DB2-BD59-A6C34878D82A}">
                    <a16:rowId xmlns:a16="http://schemas.microsoft.com/office/drawing/2014/main" val="10001"/>
                  </a:ext>
                </a:extLst>
              </a:tr>
              <a:tr h="370840">
                <a:tc>
                  <a:txBody>
                    <a:bodyPr/>
                    <a:lstStyle/>
                    <a:p>
                      <a:r>
                        <a:rPr lang="it-IT" dirty="0">
                          <a:latin typeface="Arial Rounded MT Bold" panose="020F0704030504030204" pitchFamily="34" charset="0"/>
                        </a:rPr>
                        <a:t>OZONO O</a:t>
                      </a:r>
                      <a:r>
                        <a:rPr lang="it-IT" baseline="0" dirty="0">
                          <a:latin typeface="Arial Rounded MT Bold" panose="020F0704030504030204" pitchFamily="34" charset="0"/>
                        </a:rPr>
                        <a:t>3</a:t>
                      </a:r>
                      <a:endParaRPr lang="it-IT" dirty="0">
                        <a:latin typeface="Arial Rounded MT Bold" panose="020F07040305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kern="1200" dirty="0">
                          <a:latin typeface="Arial Rounded MT Bold" panose="020F0704030504030204" pitchFamily="34" charset="0"/>
                        </a:rPr>
                        <a:t>3.380</a:t>
                      </a:r>
                    </a:p>
                    <a:p>
                      <a:endParaRPr lang="it-IT" dirty="0">
                        <a:latin typeface="Arial Rounded MT Bold" panose="020F0704030504030204" pitchFamily="34" charset="0"/>
                      </a:endParaRPr>
                    </a:p>
                  </a:txBody>
                  <a:tcPr/>
                </a:tc>
                <a:extLst>
                  <a:ext uri="{0D108BD9-81ED-4DB2-BD59-A6C34878D82A}">
                    <a16:rowId xmlns:a16="http://schemas.microsoft.com/office/drawing/2014/main" val="10002"/>
                  </a:ext>
                </a:extLst>
              </a:tr>
            </a:tbl>
          </a:graphicData>
        </a:graphic>
      </p:graphicFrame>
      <p:pic>
        <p:nvPicPr>
          <p:cNvPr id="93188" name="Picture 4" descr="Risultati immagini per polveri sottili">
            <a:extLst>
              <a:ext uri="{FF2B5EF4-FFF2-40B4-BE49-F238E27FC236}">
                <a16:creationId xmlns:a16="http://schemas.microsoft.com/office/drawing/2014/main" id="{AA1FB097-0C19-433F-9E96-812A9F9BB0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3807" y="953996"/>
            <a:ext cx="5382928" cy="1851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9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3188"/>
                                        </p:tgtEl>
                                        <p:attrNameLst>
                                          <p:attrName>style.visibility</p:attrName>
                                        </p:attrNameLst>
                                      </p:cBhvr>
                                      <p:to>
                                        <p:strVal val="visible"/>
                                      </p:to>
                                    </p:set>
                                    <p:animEffect transition="in" filter="barn(inVertical)">
                                      <p:cBhvr>
                                        <p:cTn id="7" dur="500"/>
                                        <p:tgtEl>
                                          <p:spTgt spid="93188"/>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80">
                                          <p:stCondLst>
                                            <p:cond delay="0"/>
                                          </p:stCondLst>
                                        </p:cTn>
                                        <p:tgtEl>
                                          <p:spTgt spid="3"/>
                                        </p:tgtEl>
                                      </p:cBhvr>
                                    </p:animEffect>
                                    <p:anim calcmode="lin" valueType="num">
                                      <p:cBhvr>
                                        <p:cTn id="13"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gtEl>
                                      </p:cBhvr>
                                      <p:to x="100000" y="60000"/>
                                    </p:animScale>
                                    <p:animScale>
                                      <p:cBhvr>
                                        <p:cTn id="19" dur="166" decel="50000">
                                          <p:stCondLst>
                                            <p:cond delay="676"/>
                                          </p:stCondLst>
                                        </p:cTn>
                                        <p:tgtEl>
                                          <p:spTgt spid="3"/>
                                        </p:tgtEl>
                                      </p:cBhvr>
                                      <p:to x="100000" y="100000"/>
                                    </p:animScale>
                                    <p:animScale>
                                      <p:cBhvr>
                                        <p:cTn id="20" dur="26">
                                          <p:stCondLst>
                                            <p:cond delay="1312"/>
                                          </p:stCondLst>
                                        </p:cTn>
                                        <p:tgtEl>
                                          <p:spTgt spid="3"/>
                                        </p:tgtEl>
                                      </p:cBhvr>
                                      <p:to x="100000" y="80000"/>
                                    </p:animScale>
                                    <p:animScale>
                                      <p:cBhvr>
                                        <p:cTn id="21" dur="166" decel="50000">
                                          <p:stCondLst>
                                            <p:cond delay="1338"/>
                                          </p:stCondLst>
                                        </p:cTn>
                                        <p:tgtEl>
                                          <p:spTgt spid="3"/>
                                        </p:tgtEl>
                                      </p:cBhvr>
                                      <p:to x="100000" y="100000"/>
                                    </p:animScale>
                                    <p:animScale>
                                      <p:cBhvr>
                                        <p:cTn id="22" dur="26">
                                          <p:stCondLst>
                                            <p:cond delay="1642"/>
                                          </p:stCondLst>
                                        </p:cTn>
                                        <p:tgtEl>
                                          <p:spTgt spid="3"/>
                                        </p:tgtEl>
                                      </p:cBhvr>
                                      <p:to x="100000" y="90000"/>
                                    </p:animScale>
                                    <p:animScale>
                                      <p:cBhvr>
                                        <p:cTn id="23" dur="166" decel="50000">
                                          <p:stCondLst>
                                            <p:cond delay="1668"/>
                                          </p:stCondLst>
                                        </p:cTn>
                                        <p:tgtEl>
                                          <p:spTgt spid="3"/>
                                        </p:tgtEl>
                                      </p:cBhvr>
                                      <p:to x="100000" y="100000"/>
                                    </p:animScale>
                                    <p:animScale>
                                      <p:cBhvr>
                                        <p:cTn id="24" dur="26">
                                          <p:stCondLst>
                                            <p:cond delay="1808"/>
                                          </p:stCondLst>
                                        </p:cTn>
                                        <p:tgtEl>
                                          <p:spTgt spid="3"/>
                                        </p:tgtEl>
                                      </p:cBhvr>
                                      <p:to x="100000" y="95000"/>
                                    </p:animScale>
                                    <p:animScale>
                                      <p:cBhvr>
                                        <p:cTn id="25"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APPLICATE</a:t>
            </a:r>
          </a:p>
        </p:txBody>
      </p:sp>
      <p:sp>
        <p:nvSpPr>
          <p:cNvPr id="2" name="Rettangolo 1">
            <a:extLst>
              <a:ext uri="{FF2B5EF4-FFF2-40B4-BE49-F238E27FC236}">
                <a16:creationId xmlns:a16="http://schemas.microsoft.com/office/drawing/2014/main" id="{40363F9B-2790-4857-8A73-CB8A19A439E9}"/>
              </a:ext>
            </a:extLst>
          </p:cNvPr>
          <p:cNvSpPr/>
          <p:nvPr/>
        </p:nvSpPr>
        <p:spPr>
          <a:xfrm>
            <a:off x="346789" y="606690"/>
            <a:ext cx="10821954" cy="954107"/>
          </a:xfrm>
          <a:prstGeom prst="rect">
            <a:avLst/>
          </a:prstGeom>
        </p:spPr>
        <p:txBody>
          <a:bodyPr wrap="square">
            <a:spAutoFit/>
          </a:bodyPr>
          <a:lstStyle/>
          <a:p>
            <a:r>
              <a:rPr lang="it-IT" sz="2800" dirty="0">
                <a:latin typeface="Arial Rounded MT Bold" panose="020F0704030504030204" pitchFamily="34" charset="0"/>
              </a:rPr>
              <a:t>UNA POSSIBILE SOLUZIONE   E’ INCENTIVARE L’USO DELLE ENERGIE RINNOVABILI.</a:t>
            </a:r>
          </a:p>
        </p:txBody>
      </p:sp>
      <p:sp>
        <p:nvSpPr>
          <p:cNvPr id="5" name="Segnaposto contenuto 2">
            <a:extLst>
              <a:ext uri="{FF2B5EF4-FFF2-40B4-BE49-F238E27FC236}">
                <a16:creationId xmlns:a16="http://schemas.microsoft.com/office/drawing/2014/main" id="{57EC4AD4-185F-4611-AEC3-B63E9F016025}"/>
              </a:ext>
            </a:extLst>
          </p:cNvPr>
          <p:cNvSpPr>
            <a:spLocks noGrp="1"/>
          </p:cNvSpPr>
          <p:nvPr>
            <p:ph sz="half" idx="1"/>
          </p:nvPr>
        </p:nvSpPr>
        <p:spPr>
          <a:xfrm>
            <a:off x="346790" y="1875452"/>
            <a:ext cx="6697822" cy="4254760"/>
          </a:xfrm>
        </p:spPr>
        <p:txBody>
          <a:bodyPr>
            <a:normAutofit/>
          </a:bodyPr>
          <a:lstStyle/>
          <a:p>
            <a:pPr marL="0" lvl="0" indent="0" algn="just">
              <a:buNone/>
            </a:pPr>
            <a:r>
              <a:rPr lang="it-IT" sz="2000" dirty="0">
                <a:solidFill>
                  <a:schemeClr val="tx1"/>
                </a:solidFill>
                <a:latin typeface="Arial Rounded MT Bold" panose="020F0704030504030204" pitchFamily="34" charset="0"/>
              </a:rPr>
              <a:t>Si definisce </a:t>
            </a:r>
            <a:r>
              <a:rPr lang="it-IT" sz="2000" b="1" dirty="0">
                <a:solidFill>
                  <a:schemeClr val="tx1"/>
                </a:solidFill>
                <a:latin typeface="Arial Rounded MT Bold" panose="020F0704030504030204" pitchFamily="34" charset="0"/>
              </a:rPr>
              <a:t>energia rinnovabile</a:t>
            </a:r>
            <a:r>
              <a:rPr lang="it-IT" sz="2000" dirty="0">
                <a:solidFill>
                  <a:schemeClr val="tx1"/>
                </a:solidFill>
                <a:latin typeface="Arial Rounded MT Bold" panose="020F0704030504030204" pitchFamily="34" charset="0"/>
              </a:rPr>
              <a:t> "una qualsiasi fonte energetica che si rigenera almeno alla stessa velocità con cui si utilizza". In accordo con l'Agenzia Internazionale dell'</a:t>
            </a:r>
            <a:r>
              <a:rPr lang="it-IT" sz="2000" b="1" dirty="0">
                <a:solidFill>
                  <a:schemeClr val="tx1"/>
                </a:solidFill>
                <a:latin typeface="Arial Rounded MT Bold" panose="020F0704030504030204" pitchFamily="34" charset="0"/>
              </a:rPr>
              <a:t>Energia</a:t>
            </a:r>
            <a:r>
              <a:rPr lang="it-IT" sz="2000" dirty="0">
                <a:solidFill>
                  <a:schemeClr val="tx1"/>
                </a:solidFill>
                <a:latin typeface="Arial Rounded MT Bold" panose="020F0704030504030204" pitchFamily="34" charset="0"/>
              </a:rPr>
              <a:t> - International Energy </a:t>
            </a:r>
            <a:r>
              <a:rPr lang="it-IT" sz="2000" dirty="0" err="1">
                <a:solidFill>
                  <a:schemeClr val="tx1"/>
                </a:solidFill>
                <a:latin typeface="Arial Rounded MT Bold" panose="020F0704030504030204" pitchFamily="34" charset="0"/>
              </a:rPr>
              <a:t>Agency</a:t>
            </a:r>
            <a:r>
              <a:rPr lang="it-IT" sz="2000" dirty="0">
                <a:solidFill>
                  <a:schemeClr val="tx1"/>
                </a:solidFill>
                <a:latin typeface="Arial Rounded MT Bold" panose="020F0704030504030204" pitchFamily="34" charset="0"/>
              </a:rPr>
              <a:t> (IEA) - rientrano in questa categoria</a:t>
            </a:r>
            <a:r>
              <a:rPr lang="it-IT" sz="3200" dirty="0">
                <a:solidFill>
                  <a:schemeClr val="tx1"/>
                </a:solidFill>
                <a:latin typeface="Arial Rounded MT Bold" panose="020F0704030504030204" pitchFamily="34" charset="0"/>
              </a:rPr>
              <a:t>: </a:t>
            </a:r>
          </a:p>
          <a:p>
            <a:pPr lvl="0"/>
            <a:r>
              <a:rPr lang="pt-BR" sz="2000" dirty="0">
                <a:solidFill>
                  <a:srgbClr val="FFC000"/>
                </a:solidFill>
                <a:latin typeface="Arial Rounded MT Bold" panose="020F0704030504030204" pitchFamily="34" charset="0"/>
              </a:rPr>
              <a:t>energia eolica</a:t>
            </a:r>
          </a:p>
          <a:p>
            <a:pPr lvl="0"/>
            <a:r>
              <a:rPr lang="pt-BR" sz="2000" dirty="0">
                <a:solidFill>
                  <a:srgbClr val="FFC000"/>
                </a:solidFill>
                <a:latin typeface="Arial Rounded MT Bold" panose="020F0704030504030204" pitchFamily="34" charset="0"/>
              </a:rPr>
              <a:t>energia solare</a:t>
            </a:r>
          </a:p>
          <a:p>
            <a:pPr lvl="0"/>
            <a:r>
              <a:rPr lang="pt-BR" sz="2000" dirty="0">
                <a:solidFill>
                  <a:srgbClr val="FFC000"/>
                </a:solidFill>
                <a:latin typeface="Arial Rounded MT Bold" panose="020F0704030504030204" pitchFamily="34" charset="0"/>
              </a:rPr>
              <a:t>energia geotermica</a:t>
            </a:r>
          </a:p>
          <a:p>
            <a:pPr lvl="0"/>
            <a:r>
              <a:rPr lang="pt-BR" sz="2000" dirty="0">
                <a:solidFill>
                  <a:srgbClr val="FFC000"/>
                </a:solidFill>
                <a:latin typeface="Arial Rounded MT Bold" panose="020F0704030504030204" pitchFamily="34" charset="0"/>
              </a:rPr>
              <a:t>energia da biomassa</a:t>
            </a:r>
          </a:p>
          <a:p>
            <a:pPr lvl="0"/>
            <a:r>
              <a:rPr lang="pt-BR" sz="2000" dirty="0">
                <a:solidFill>
                  <a:srgbClr val="FFC000"/>
                </a:solidFill>
                <a:latin typeface="Arial Rounded MT Bold" panose="020F0704030504030204" pitchFamily="34" charset="0"/>
              </a:rPr>
              <a:t>energia idroelettrica</a:t>
            </a:r>
          </a:p>
          <a:p>
            <a:endParaRPr lang="it-IT" sz="2400" dirty="0">
              <a:latin typeface="Arial Rounded MT Bold" panose="020F0704030504030204" pitchFamily="34" charset="0"/>
            </a:endParaRPr>
          </a:p>
        </p:txBody>
      </p:sp>
      <p:pic>
        <p:nvPicPr>
          <p:cNvPr id="6" name="Segnaposto contenuto 4" descr="immagin.png">
            <a:extLst>
              <a:ext uri="{FF2B5EF4-FFF2-40B4-BE49-F238E27FC236}">
                <a16:creationId xmlns:a16="http://schemas.microsoft.com/office/drawing/2014/main" id="{84376C57-D6E0-4FA6-AC46-E3BBB98B698C}"/>
              </a:ext>
            </a:extLst>
          </p:cNvPr>
          <p:cNvPicPr>
            <a:picLocks noChangeAspect="1"/>
          </p:cNvPicPr>
          <p:nvPr/>
        </p:nvPicPr>
        <p:blipFill>
          <a:blip r:embed="rId3" cstate="print"/>
          <a:stretch>
            <a:fillRect/>
          </a:stretch>
        </p:blipFill>
        <p:spPr>
          <a:xfrm>
            <a:off x="7250749" y="2252942"/>
            <a:ext cx="4594461" cy="3877270"/>
          </a:xfrm>
          <a:prstGeom prst="rect">
            <a:avLst/>
          </a:prstGeom>
        </p:spPr>
      </p:pic>
    </p:spTree>
    <p:extLst>
      <p:ext uri="{BB962C8B-B14F-4D97-AF65-F5344CB8AC3E}">
        <p14:creationId xmlns:p14="http://schemas.microsoft.com/office/powerpoint/2010/main" val="184898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APPLICATE</a:t>
            </a:r>
          </a:p>
        </p:txBody>
      </p:sp>
      <p:sp>
        <p:nvSpPr>
          <p:cNvPr id="3" name="Titolo 1">
            <a:extLst>
              <a:ext uri="{FF2B5EF4-FFF2-40B4-BE49-F238E27FC236}">
                <a16:creationId xmlns:a16="http://schemas.microsoft.com/office/drawing/2014/main" id="{40CC461C-9F8C-49F0-8906-2EEACFD1A1F1}"/>
              </a:ext>
            </a:extLst>
          </p:cNvPr>
          <p:cNvSpPr>
            <a:spLocks noGrp="1"/>
          </p:cNvSpPr>
          <p:nvPr>
            <p:ph type="title"/>
          </p:nvPr>
        </p:nvSpPr>
        <p:spPr>
          <a:xfrm>
            <a:off x="3293807" y="775049"/>
            <a:ext cx="4842588" cy="720080"/>
          </a:xfrm>
        </p:spPr>
        <p:txBody>
          <a:bodyPr>
            <a:noAutofit/>
          </a:bodyPr>
          <a:lstStyle/>
          <a:p>
            <a:r>
              <a:rPr lang="it-IT" sz="3200" dirty="0">
                <a:solidFill>
                  <a:schemeClr val="tx1"/>
                </a:solidFill>
                <a:latin typeface="Arial Rounded MT Bold" panose="020F0704030504030204" pitchFamily="34" charset="0"/>
              </a:rPr>
              <a:t>Distribuzione regionale</a:t>
            </a:r>
          </a:p>
        </p:txBody>
      </p:sp>
      <p:pic>
        <p:nvPicPr>
          <p:cNvPr id="5" name="Segnaposto contenuto 12" descr="Cattura.PNG">
            <a:extLst>
              <a:ext uri="{FF2B5EF4-FFF2-40B4-BE49-F238E27FC236}">
                <a16:creationId xmlns:a16="http://schemas.microsoft.com/office/drawing/2014/main" id="{0F05FFC9-520F-4D7F-AB7E-1CFD3B546AE5}"/>
              </a:ext>
            </a:extLst>
          </p:cNvPr>
          <p:cNvPicPr>
            <a:picLocks noChangeAspect="1"/>
          </p:cNvPicPr>
          <p:nvPr/>
        </p:nvPicPr>
        <p:blipFill>
          <a:blip r:embed="rId3" cstate="print"/>
          <a:stretch>
            <a:fillRect/>
          </a:stretch>
        </p:blipFill>
        <p:spPr>
          <a:xfrm>
            <a:off x="2057095" y="1495129"/>
            <a:ext cx="7704856" cy="3096344"/>
          </a:xfrm>
          <a:prstGeom prst="rect">
            <a:avLst/>
          </a:prstGeom>
        </p:spPr>
      </p:pic>
      <p:graphicFrame>
        <p:nvGraphicFramePr>
          <p:cNvPr id="6" name="Segnaposto contenuto 6">
            <a:extLst>
              <a:ext uri="{FF2B5EF4-FFF2-40B4-BE49-F238E27FC236}">
                <a16:creationId xmlns:a16="http://schemas.microsoft.com/office/drawing/2014/main" id="{AFB6BD13-FF77-48C7-BFA7-2EE4561464EC}"/>
              </a:ext>
            </a:extLst>
          </p:cNvPr>
          <p:cNvGraphicFramePr>
            <a:graphicFrameLocks/>
          </p:cNvGraphicFramePr>
          <p:nvPr>
            <p:extLst>
              <p:ext uri="{D42A27DB-BD31-4B8C-83A1-F6EECF244321}">
                <p14:modId xmlns:p14="http://schemas.microsoft.com/office/powerpoint/2010/main" val="3571474276"/>
              </p:ext>
            </p:extLst>
          </p:nvPr>
        </p:nvGraphicFramePr>
        <p:xfrm>
          <a:off x="2867439" y="4915813"/>
          <a:ext cx="6084168" cy="1538224"/>
        </p:xfrm>
        <a:graphic>
          <a:graphicData uri="http://schemas.openxmlformats.org/drawingml/2006/table">
            <a:tbl>
              <a:tblPr firstRow="1" bandRow="1">
                <a:tableStyleId>{5C22544A-7EE6-4342-B048-85BDC9FD1C3A}</a:tableStyleId>
              </a:tblPr>
              <a:tblGrid>
                <a:gridCol w="3042084">
                  <a:extLst>
                    <a:ext uri="{9D8B030D-6E8A-4147-A177-3AD203B41FA5}">
                      <a16:colId xmlns:a16="http://schemas.microsoft.com/office/drawing/2014/main" val="20000"/>
                    </a:ext>
                  </a:extLst>
                </a:gridCol>
                <a:gridCol w="3042084">
                  <a:extLst>
                    <a:ext uri="{9D8B030D-6E8A-4147-A177-3AD203B41FA5}">
                      <a16:colId xmlns:a16="http://schemas.microsoft.com/office/drawing/2014/main" val="20001"/>
                    </a:ext>
                  </a:extLst>
                </a:gridCol>
              </a:tblGrid>
              <a:tr h="376496">
                <a:tc>
                  <a:txBody>
                    <a:bodyPr/>
                    <a:lstStyle/>
                    <a:p>
                      <a:pPr>
                        <a:lnSpc>
                          <a:spcPct val="114000"/>
                        </a:lnSpc>
                      </a:pPr>
                      <a:r>
                        <a:rPr lang="it-IT" b="1" dirty="0">
                          <a:solidFill>
                            <a:srgbClr val="000000"/>
                          </a:solidFill>
                          <a:latin typeface="Arial"/>
                          <a:ea typeface="Times New Roman"/>
                          <a:cs typeface="Times New Roman"/>
                        </a:rPr>
                        <a:t>nord</a:t>
                      </a:r>
                      <a:r>
                        <a:rPr lang="it-IT" dirty="0">
                          <a:solidFill>
                            <a:srgbClr val="000000"/>
                          </a:solidFill>
                          <a:latin typeface="Arial"/>
                          <a:ea typeface="Times New Roman"/>
                          <a:cs typeface="Times New Roman"/>
                        </a:rPr>
                        <a:t> </a:t>
                      </a:r>
                      <a:endParaRPr lang="it-IT" dirty="0">
                        <a:latin typeface="Calibri"/>
                        <a:cs typeface="Times New Roman"/>
                      </a:endParaRPr>
                    </a:p>
                  </a:txBody>
                  <a:tcPr marL="51236" marR="51236"/>
                </a:tc>
                <a:tc>
                  <a:txBody>
                    <a:bodyPr/>
                    <a:lstStyle/>
                    <a:p>
                      <a:pPr>
                        <a:lnSpc>
                          <a:spcPct val="114000"/>
                        </a:lnSpc>
                      </a:pPr>
                      <a:r>
                        <a:rPr lang="it-IT" dirty="0">
                          <a:solidFill>
                            <a:srgbClr val="000000"/>
                          </a:solidFill>
                          <a:latin typeface="Arial"/>
                          <a:ea typeface="Times New Roman"/>
                          <a:cs typeface="Times New Roman"/>
                        </a:rPr>
                        <a:t>4.836 </a:t>
                      </a:r>
                      <a:r>
                        <a:rPr lang="it-IT" dirty="0" err="1">
                          <a:solidFill>
                            <a:srgbClr val="000000"/>
                          </a:solidFill>
                          <a:latin typeface="Arial"/>
                          <a:ea typeface="Times New Roman"/>
                          <a:cs typeface="Times New Roman"/>
                        </a:rPr>
                        <a:t>MWh</a:t>
                      </a:r>
                      <a:endParaRPr lang="it-IT" dirty="0">
                        <a:latin typeface="Calibri"/>
                        <a:cs typeface="Times New Roman"/>
                      </a:endParaRPr>
                    </a:p>
                  </a:txBody>
                  <a:tcPr marL="51236" marR="51236"/>
                </a:tc>
                <a:extLst>
                  <a:ext uri="{0D108BD9-81ED-4DB2-BD59-A6C34878D82A}">
                    <a16:rowId xmlns:a16="http://schemas.microsoft.com/office/drawing/2014/main" val="10000"/>
                  </a:ext>
                </a:extLst>
              </a:tr>
              <a:tr h="376496">
                <a:tc>
                  <a:txBody>
                    <a:bodyPr/>
                    <a:lstStyle/>
                    <a:p>
                      <a:pPr>
                        <a:lnSpc>
                          <a:spcPct val="114000"/>
                        </a:lnSpc>
                      </a:pPr>
                      <a:r>
                        <a:rPr lang="it-IT" b="1" dirty="0">
                          <a:solidFill>
                            <a:srgbClr val="000000"/>
                          </a:solidFill>
                          <a:latin typeface="Arial"/>
                          <a:ea typeface="Times New Roman"/>
                          <a:cs typeface="Times New Roman"/>
                        </a:rPr>
                        <a:t>centro-nord</a:t>
                      </a:r>
                      <a:r>
                        <a:rPr lang="it-IT" dirty="0">
                          <a:solidFill>
                            <a:srgbClr val="000000"/>
                          </a:solidFill>
                          <a:latin typeface="Arial"/>
                          <a:ea typeface="Times New Roman"/>
                          <a:cs typeface="Times New Roman"/>
                        </a:rPr>
                        <a:t> </a:t>
                      </a:r>
                      <a:endParaRPr lang="it-IT" dirty="0">
                        <a:latin typeface="Calibri"/>
                        <a:cs typeface="Times New Roman"/>
                      </a:endParaRPr>
                    </a:p>
                  </a:txBody>
                  <a:tcPr marL="51236" marR="51236"/>
                </a:tc>
                <a:tc>
                  <a:txBody>
                    <a:bodyPr/>
                    <a:lstStyle/>
                    <a:p>
                      <a:pPr>
                        <a:lnSpc>
                          <a:spcPct val="114000"/>
                        </a:lnSpc>
                      </a:pPr>
                      <a:r>
                        <a:rPr lang="it-IT" dirty="0">
                          <a:solidFill>
                            <a:srgbClr val="000000"/>
                          </a:solidFill>
                          <a:latin typeface="Arial"/>
                          <a:ea typeface="Times New Roman"/>
                          <a:cs typeface="Times New Roman"/>
                        </a:rPr>
                        <a:t>1.271 </a:t>
                      </a:r>
                      <a:r>
                        <a:rPr lang="it-IT" dirty="0" err="1">
                          <a:solidFill>
                            <a:srgbClr val="000000"/>
                          </a:solidFill>
                          <a:latin typeface="Arial"/>
                          <a:ea typeface="Times New Roman"/>
                          <a:cs typeface="Times New Roman"/>
                        </a:rPr>
                        <a:t>MWh</a:t>
                      </a:r>
                      <a:endParaRPr lang="it-IT" dirty="0">
                        <a:latin typeface="Calibri"/>
                        <a:cs typeface="Times New Roman"/>
                      </a:endParaRPr>
                    </a:p>
                  </a:txBody>
                  <a:tcPr marL="51236" marR="51236"/>
                </a:tc>
                <a:extLst>
                  <a:ext uri="{0D108BD9-81ED-4DB2-BD59-A6C34878D82A}">
                    <a16:rowId xmlns:a16="http://schemas.microsoft.com/office/drawing/2014/main" val="10001"/>
                  </a:ext>
                </a:extLst>
              </a:tr>
              <a:tr h="376496">
                <a:tc>
                  <a:txBody>
                    <a:bodyPr/>
                    <a:lstStyle/>
                    <a:p>
                      <a:pPr>
                        <a:lnSpc>
                          <a:spcPct val="114000"/>
                        </a:lnSpc>
                      </a:pPr>
                      <a:r>
                        <a:rPr lang="it-IT" b="1" dirty="0">
                          <a:solidFill>
                            <a:srgbClr val="000000"/>
                          </a:solidFill>
                          <a:latin typeface="Arial"/>
                          <a:ea typeface="Times New Roman"/>
                          <a:cs typeface="Times New Roman"/>
                        </a:rPr>
                        <a:t>centro-sud</a:t>
                      </a:r>
                      <a:r>
                        <a:rPr lang="it-IT" dirty="0">
                          <a:solidFill>
                            <a:srgbClr val="000000"/>
                          </a:solidFill>
                          <a:latin typeface="Arial"/>
                          <a:ea typeface="Times New Roman"/>
                          <a:cs typeface="Times New Roman"/>
                        </a:rPr>
                        <a:t> </a:t>
                      </a:r>
                      <a:endParaRPr lang="it-IT" dirty="0">
                        <a:latin typeface="Calibri"/>
                        <a:cs typeface="Times New Roman"/>
                      </a:endParaRPr>
                    </a:p>
                  </a:txBody>
                  <a:tcPr marL="51236" marR="51236"/>
                </a:tc>
                <a:tc>
                  <a:txBody>
                    <a:bodyPr/>
                    <a:lstStyle/>
                    <a:p>
                      <a:pPr>
                        <a:lnSpc>
                          <a:spcPct val="114000"/>
                        </a:lnSpc>
                      </a:pPr>
                      <a:r>
                        <a:rPr lang="it-IT" dirty="0">
                          <a:solidFill>
                            <a:srgbClr val="000000"/>
                          </a:solidFill>
                          <a:latin typeface="Arial"/>
                          <a:ea typeface="Times New Roman"/>
                          <a:cs typeface="Times New Roman"/>
                        </a:rPr>
                        <a:t>1.301 </a:t>
                      </a:r>
                      <a:r>
                        <a:rPr lang="it-IT" dirty="0" err="1">
                          <a:solidFill>
                            <a:srgbClr val="000000"/>
                          </a:solidFill>
                          <a:latin typeface="Arial"/>
                          <a:ea typeface="Times New Roman"/>
                          <a:cs typeface="Times New Roman"/>
                        </a:rPr>
                        <a:t>MWh</a:t>
                      </a:r>
                      <a:endParaRPr lang="it-IT" dirty="0">
                        <a:latin typeface="Calibri"/>
                        <a:cs typeface="Times New Roman"/>
                      </a:endParaRPr>
                    </a:p>
                  </a:txBody>
                  <a:tcPr marL="51236" marR="51236"/>
                </a:tc>
                <a:extLst>
                  <a:ext uri="{0D108BD9-81ED-4DB2-BD59-A6C34878D82A}">
                    <a16:rowId xmlns:a16="http://schemas.microsoft.com/office/drawing/2014/main" val="10002"/>
                  </a:ext>
                </a:extLst>
              </a:tr>
              <a:tr h="376496">
                <a:tc>
                  <a:txBody>
                    <a:bodyPr/>
                    <a:lstStyle/>
                    <a:p>
                      <a:pPr>
                        <a:lnSpc>
                          <a:spcPct val="114000"/>
                        </a:lnSpc>
                      </a:pPr>
                      <a:r>
                        <a:rPr lang="it-IT" b="1" dirty="0">
                          <a:solidFill>
                            <a:srgbClr val="000000"/>
                          </a:solidFill>
                          <a:latin typeface="Arial"/>
                          <a:ea typeface="Times New Roman"/>
                          <a:cs typeface="Times New Roman"/>
                        </a:rPr>
                        <a:t>sud</a:t>
                      </a:r>
                      <a:endParaRPr lang="it-IT" dirty="0">
                        <a:latin typeface="Calibri"/>
                        <a:cs typeface="Times New Roman"/>
                      </a:endParaRPr>
                    </a:p>
                  </a:txBody>
                  <a:tcPr marL="51236" marR="51236"/>
                </a:tc>
                <a:tc>
                  <a:txBody>
                    <a:bodyPr/>
                    <a:lstStyle/>
                    <a:p>
                      <a:pPr>
                        <a:lnSpc>
                          <a:spcPct val="114000"/>
                        </a:lnSpc>
                      </a:pPr>
                      <a:r>
                        <a:rPr lang="it-IT" dirty="0">
                          <a:solidFill>
                            <a:srgbClr val="000000"/>
                          </a:solidFill>
                          <a:latin typeface="Arial"/>
                          <a:ea typeface="Times New Roman"/>
                          <a:cs typeface="Times New Roman"/>
                        </a:rPr>
                        <a:t>1443 </a:t>
                      </a:r>
                      <a:r>
                        <a:rPr lang="it-IT" dirty="0" err="1">
                          <a:solidFill>
                            <a:srgbClr val="000000"/>
                          </a:solidFill>
                          <a:latin typeface="Arial"/>
                          <a:ea typeface="Times New Roman"/>
                          <a:cs typeface="Times New Roman"/>
                        </a:rPr>
                        <a:t>MWh</a:t>
                      </a:r>
                      <a:endParaRPr lang="it-IT" dirty="0">
                        <a:latin typeface="Calibri"/>
                        <a:cs typeface="Times New Roman"/>
                      </a:endParaRPr>
                    </a:p>
                  </a:txBody>
                  <a:tcPr marL="51236" marR="51236"/>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37456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APPLICATE</a:t>
            </a:r>
          </a:p>
        </p:txBody>
      </p:sp>
      <p:pic>
        <p:nvPicPr>
          <p:cNvPr id="3" name="Segnaposto contenuto 6" descr="Picture1.png">
            <a:extLst>
              <a:ext uri="{FF2B5EF4-FFF2-40B4-BE49-F238E27FC236}">
                <a16:creationId xmlns:a16="http://schemas.microsoft.com/office/drawing/2014/main" id="{979F838F-31E2-4C09-8E7F-77AF2890D187}"/>
              </a:ext>
            </a:extLst>
          </p:cNvPr>
          <p:cNvPicPr>
            <a:picLocks noGrp="1" noChangeAspect="1"/>
          </p:cNvPicPr>
          <p:nvPr>
            <p:ph sz="quarter" idx="1"/>
          </p:nvPr>
        </p:nvPicPr>
        <p:blipFill>
          <a:blip r:embed="rId3" cstate="print"/>
          <a:stretch>
            <a:fillRect/>
          </a:stretch>
        </p:blipFill>
        <p:spPr>
          <a:xfrm>
            <a:off x="796148" y="2446941"/>
            <a:ext cx="8504238" cy="3447664"/>
          </a:xfrm>
        </p:spPr>
      </p:pic>
      <p:sp>
        <p:nvSpPr>
          <p:cNvPr id="6" name="Titolo 1">
            <a:extLst>
              <a:ext uri="{FF2B5EF4-FFF2-40B4-BE49-F238E27FC236}">
                <a16:creationId xmlns:a16="http://schemas.microsoft.com/office/drawing/2014/main" id="{9FABDE5B-3119-4D8E-B7AC-24900FC201DD}"/>
              </a:ext>
            </a:extLst>
          </p:cNvPr>
          <p:cNvSpPr>
            <a:spLocks noGrp="1"/>
          </p:cNvSpPr>
          <p:nvPr>
            <p:ph type="title"/>
          </p:nvPr>
        </p:nvSpPr>
        <p:spPr>
          <a:xfrm>
            <a:off x="936233" y="538223"/>
            <a:ext cx="8504238" cy="1628800"/>
          </a:xfrm>
        </p:spPr>
        <p:txBody>
          <a:bodyPr>
            <a:normAutofit fontScale="90000"/>
          </a:bodyPr>
          <a:lstStyle/>
          <a:p>
            <a:pPr algn="ctr"/>
            <a:r>
              <a:rPr lang="it-IT" dirty="0">
                <a:solidFill>
                  <a:schemeClr val="tx1"/>
                </a:solidFill>
                <a:latin typeface="Arial Rounded MT Bold" panose="020F0704030504030204" pitchFamily="34" charset="0"/>
              </a:rPr>
              <a:t>SCHEMA DI UN IMPIANTO FOTOVOLTAICO</a:t>
            </a:r>
            <a:br>
              <a:rPr lang="it-IT" dirty="0">
                <a:solidFill>
                  <a:schemeClr val="tx1"/>
                </a:solidFill>
                <a:latin typeface="Arial Rounded MT Bold" panose="020F0704030504030204" pitchFamily="34" charset="0"/>
              </a:rPr>
            </a:br>
            <a:r>
              <a:rPr lang="it-IT" dirty="0">
                <a:solidFill>
                  <a:schemeClr val="tx1"/>
                </a:solidFill>
                <a:latin typeface="Arial Rounded MT Bold" panose="020F0704030504030204" pitchFamily="34" charset="0"/>
              </a:rPr>
              <a:t>  TIPOLOGIA GRID – CONNECTED</a:t>
            </a:r>
            <a:br>
              <a:rPr lang="it-IT" dirty="0">
                <a:solidFill>
                  <a:schemeClr val="tx1"/>
                </a:solidFill>
                <a:latin typeface="Arial Rounded MT Bold" panose="020F0704030504030204" pitchFamily="34" charset="0"/>
              </a:rPr>
            </a:br>
            <a:endParaRPr lang="it-IT"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57046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APPLICATE</a:t>
            </a:r>
          </a:p>
        </p:txBody>
      </p:sp>
      <p:pic>
        <p:nvPicPr>
          <p:cNvPr id="3" name="Segnaposto contenuto 3" descr="Picture2.png">
            <a:extLst>
              <a:ext uri="{FF2B5EF4-FFF2-40B4-BE49-F238E27FC236}">
                <a16:creationId xmlns:a16="http://schemas.microsoft.com/office/drawing/2014/main" id="{C8E9E13E-99BA-4329-8F5A-F1D61AB5E895}"/>
              </a:ext>
            </a:extLst>
          </p:cNvPr>
          <p:cNvPicPr>
            <a:picLocks noGrp="1" noChangeAspect="1"/>
          </p:cNvPicPr>
          <p:nvPr>
            <p:ph sz="quarter" idx="1"/>
          </p:nvPr>
        </p:nvPicPr>
        <p:blipFill>
          <a:blip r:embed="rId3" cstate="print"/>
          <a:stretch>
            <a:fillRect/>
          </a:stretch>
        </p:blipFill>
        <p:spPr>
          <a:xfrm>
            <a:off x="5956519" y="1543882"/>
            <a:ext cx="5762730" cy="3969880"/>
          </a:xfrm>
        </p:spPr>
      </p:pic>
      <p:sp>
        <p:nvSpPr>
          <p:cNvPr id="2" name="Rettangolo 1">
            <a:extLst>
              <a:ext uri="{FF2B5EF4-FFF2-40B4-BE49-F238E27FC236}">
                <a16:creationId xmlns:a16="http://schemas.microsoft.com/office/drawing/2014/main" id="{58B33B41-ED85-416E-8F93-6FD4C4F79458}"/>
              </a:ext>
            </a:extLst>
          </p:cNvPr>
          <p:cNvSpPr/>
          <p:nvPr/>
        </p:nvSpPr>
        <p:spPr>
          <a:xfrm>
            <a:off x="740891" y="2882491"/>
            <a:ext cx="4853957" cy="646331"/>
          </a:xfrm>
          <a:prstGeom prst="rect">
            <a:avLst/>
          </a:prstGeom>
        </p:spPr>
        <p:txBody>
          <a:bodyPr wrap="none">
            <a:spAutoFit/>
          </a:bodyPr>
          <a:lstStyle/>
          <a:p>
            <a:r>
              <a:rPr lang="it-IT" sz="3600" dirty="0">
                <a:latin typeface="Arial Rounded MT Bold" panose="020F0704030504030204" pitchFamily="34" charset="0"/>
              </a:rPr>
              <a:t>TIPOLOGIA A ISOLA </a:t>
            </a:r>
          </a:p>
        </p:txBody>
      </p:sp>
    </p:spTree>
    <p:extLst>
      <p:ext uri="{BB962C8B-B14F-4D97-AF65-F5344CB8AC3E}">
        <p14:creationId xmlns:p14="http://schemas.microsoft.com/office/powerpoint/2010/main" val="286421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anim calcmode="lin" valueType="num">
                                      <p:cBhvr>
                                        <p:cTn id="14" dur="2000" fill="hold"/>
                                        <p:tgtEl>
                                          <p:spTgt spid="3"/>
                                        </p:tgtEl>
                                        <p:attrNameLst>
                                          <p:attrName>ppt_w</p:attrName>
                                        </p:attrNameLst>
                                      </p:cBhvr>
                                      <p:tavLst>
                                        <p:tav tm="0" fmla="#ppt_w*sin(2.5*pi*$)">
                                          <p:val>
                                            <p:fltVal val="0"/>
                                          </p:val>
                                        </p:tav>
                                        <p:tav tm="100000">
                                          <p:val>
                                            <p:fltVal val="1"/>
                                          </p:val>
                                        </p:tav>
                                      </p:tavLst>
                                    </p:anim>
                                    <p:anim calcmode="lin" valueType="num">
                                      <p:cBhvr>
                                        <p:cTn id="15"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APPLICATE</a:t>
            </a:r>
          </a:p>
        </p:txBody>
      </p:sp>
      <p:sp>
        <p:nvSpPr>
          <p:cNvPr id="2" name="Rettangolo 1">
            <a:extLst>
              <a:ext uri="{FF2B5EF4-FFF2-40B4-BE49-F238E27FC236}">
                <a16:creationId xmlns:a16="http://schemas.microsoft.com/office/drawing/2014/main" id="{A85A6EDA-45BF-4A94-8D63-7DA977B512B2}"/>
              </a:ext>
            </a:extLst>
          </p:cNvPr>
          <p:cNvSpPr/>
          <p:nvPr/>
        </p:nvSpPr>
        <p:spPr>
          <a:xfrm>
            <a:off x="1259632" y="980728"/>
            <a:ext cx="4874219" cy="584775"/>
          </a:xfrm>
          <a:prstGeom prst="rect">
            <a:avLst/>
          </a:prstGeom>
        </p:spPr>
        <p:txBody>
          <a:bodyPr wrap="none">
            <a:spAutoFit/>
          </a:bodyPr>
          <a:lstStyle/>
          <a:p>
            <a:r>
              <a:rPr lang="it-IT" sz="3200" dirty="0">
                <a:latin typeface="Arial Rounded MT Bold" panose="020F0704030504030204" pitchFamily="34" charset="0"/>
              </a:rPr>
              <a:t>DIMENSIONI PANNELLI</a:t>
            </a:r>
          </a:p>
        </p:txBody>
      </p:sp>
      <p:graphicFrame>
        <p:nvGraphicFramePr>
          <p:cNvPr id="5" name="Segnaposto contenuto 3">
            <a:extLst>
              <a:ext uri="{FF2B5EF4-FFF2-40B4-BE49-F238E27FC236}">
                <a16:creationId xmlns:a16="http://schemas.microsoft.com/office/drawing/2014/main" id="{433A438E-3534-4544-9C61-B4FB61B6005E}"/>
              </a:ext>
            </a:extLst>
          </p:cNvPr>
          <p:cNvGraphicFramePr>
            <a:graphicFrameLocks noGrp="1"/>
          </p:cNvGraphicFramePr>
          <p:nvPr>
            <p:ph sz="half" idx="1"/>
            <p:extLst>
              <p:ext uri="{D42A27DB-BD31-4B8C-83A1-F6EECF244321}">
                <p14:modId xmlns:p14="http://schemas.microsoft.com/office/powerpoint/2010/main" val="3439715025"/>
              </p:ext>
            </p:extLst>
          </p:nvPr>
        </p:nvGraphicFramePr>
        <p:xfrm>
          <a:off x="1259632" y="1916832"/>
          <a:ext cx="6336705" cy="1780097"/>
        </p:xfrm>
        <a:graphic>
          <a:graphicData uri="http://schemas.openxmlformats.org/drawingml/2006/table">
            <a:tbl>
              <a:tblPr firstRow="1" bandRow="1">
                <a:tableStyleId>{5C22544A-7EE6-4342-B048-85BDC9FD1C3A}</a:tableStyleId>
              </a:tblPr>
              <a:tblGrid>
                <a:gridCol w="2112235">
                  <a:extLst>
                    <a:ext uri="{9D8B030D-6E8A-4147-A177-3AD203B41FA5}">
                      <a16:colId xmlns:a16="http://schemas.microsoft.com/office/drawing/2014/main" val="20000"/>
                    </a:ext>
                  </a:extLst>
                </a:gridCol>
                <a:gridCol w="2112235">
                  <a:extLst>
                    <a:ext uri="{9D8B030D-6E8A-4147-A177-3AD203B41FA5}">
                      <a16:colId xmlns:a16="http://schemas.microsoft.com/office/drawing/2014/main" val="20001"/>
                    </a:ext>
                  </a:extLst>
                </a:gridCol>
                <a:gridCol w="2112235">
                  <a:extLst>
                    <a:ext uri="{9D8B030D-6E8A-4147-A177-3AD203B41FA5}">
                      <a16:colId xmlns:a16="http://schemas.microsoft.com/office/drawing/2014/main" val="20002"/>
                    </a:ext>
                  </a:extLst>
                </a:gridCol>
              </a:tblGrid>
              <a:tr h="370840">
                <a:tc>
                  <a:txBody>
                    <a:bodyPr/>
                    <a:lstStyle/>
                    <a:p>
                      <a:pPr>
                        <a:lnSpc>
                          <a:spcPct val="114000"/>
                        </a:lnSpc>
                      </a:pPr>
                      <a:endParaRPr lang="it-IT" dirty="0">
                        <a:latin typeface="Calibri"/>
                        <a:cs typeface="Times New Roman"/>
                      </a:endParaRPr>
                    </a:p>
                  </a:txBody>
                  <a:tcPr marL="44873" marR="44873" anchor="ctr"/>
                </a:tc>
                <a:tc>
                  <a:txBody>
                    <a:bodyPr/>
                    <a:lstStyle/>
                    <a:p>
                      <a:pPr>
                        <a:lnSpc>
                          <a:spcPct val="114000"/>
                        </a:lnSpc>
                      </a:pPr>
                      <a:r>
                        <a:rPr lang="it-IT" b="1" dirty="0">
                          <a:solidFill>
                            <a:srgbClr val="000000"/>
                          </a:solidFill>
                          <a:latin typeface="Times New Roman"/>
                          <a:cs typeface="Times New Roman"/>
                        </a:rPr>
                        <a:t>Silicio policristallino</a:t>
                      </a:r>
                      <a:endParaRPr lang="it-IT" dirty="0">
                        <a:latin typeface="Calibri"/>
                        <a:cs typeface="Times New Roman"/>
                      </a:endParaRPr>
                    </a:p>
                  </a:txBody>
                  <a:tcPr marL="44873" marR="44873" anchor="ctr"/>
                </a:tc>
                <a:tc>
                  <a:txBody>
                    <a:bodyPr/>
                    <a:lstStyle/>
                    <a:p>
                      <a:pPr>
                        <a:lnSpc>
                          <a:spcPct val="114000"/>
                        </a:lnSpc>
                      </a:pPr>
                      <a:r>
                        <a:rPr lang="it-IT" b="1" dirty="0">
                          <a:solidFill>
                            <a:srgbClr val="000000"/>
                          </a:solidFill>
                          <a:latin typeface="Times New Roman"/>
                          <a:cs typeface="Times New Roman"/>
                        </a:rPr>
                        <a:t>Silicio monocristallino ad alto rendimento</a:t>
                      </a:r>
                      <a:endParaRPr lang="it-IT" dirty="0">
                        <a:latin typeface="Calibri"/>
                        <a:cs typeface="Times New Roman"/>
                      </a:endParaRPr>
                    </a:p>
                  </a:txBody>
                  <a:tcPr marL="44873" marR="44873" anchor="ctr"/>
                </a:tc>
                <a:extLst>
                  <a:ext uri="{0D108BD9-81ED-4DB2-BD59-A6C34878D82A}">
                    <a16:rowId xmlns:a16="http://schemas.microsoft.com/office/drawing/2014/main" val="10000"/>
                  </a:ext>
                </a:extLst>
              </a:tr>
              <a:tr h="370840">
                <a:tc>
                  <a:txBody>
                    <a:bodyPr/>
                    <a:lstStyle/>
                    <a:p>
                      <a:pPr>
                        <a:lnSpc>
                          <a:spcPct val="114000"/>
                        </a:lnSpc>
                      </a:pPr>
                      <a:r>
                        <a:rPr lang="it-IT" dirty="0">
                          <a:latin typeface="Times New Roman"/>
                          <a:cs typeface="Times New Roman"/>
                        </a:rPr>
                        <a:t>Altezza x Larghezza</a:t>
                      </a:r>
                      <a:endParaRPr lang="it-IT" dirty="0">
                        <a:latin typeface="Calibri"/>
                        <a:cs typeface="Times New Roman"/>
                      </a:endParaRPr>
                    </a:p>
                  </a:txBody>
                  <a:tcPr marL="44873" marR="44873" anchor="ctr"/>
                </a:tc>
                <a:tc>
                  <a:txBody>
                    <a:bodyPr/>
                    <a:lstStyle/>
                    <a:p>
                      <a:pPr>
                        <a:lnSpc>
                          <a:spcPct val="114000"/>
                        </a:lnSpc>
                      </a:pPr>
                      <a:r>
                        <a:rPr lang="it-IT" b="1">
                          <a:latin typeface="Times New Roman"/>
                          <a:cs typeface="Times New Roman"/>
                        </a:rPr>
                        <a:t>1663mm</a:t>
                      </a:r>
                      <a:r>
                        <a:rPr lang="it-IT">
                          <a:latin typeface="Times New Roman"/>
                          <a:cs typeface="Times New Roman"/>
                        </a:rPr>
                        <a:t> x </a:t>
                      </a:r>
                      <a:r>
                        <a:rPr lang="it-IT" b="1">
                          <a:latin typeface="Times New Roman"/>
                          <a:cs typeface="Times New Roman"/>
                        </a:rPr>
                        <a:t>998mm</a:t>
                      </a:r>
                      <a:endParaRPr lang="it-IT">
                        <a:latin typeface="Calibri"/>
                        <a:cs typeface="Times New Roman"/>
                      </a:endParaRPr>
                    </a:p>
                  </a:txBody>
                  <a:tcPr marL="44873" marR="44873" anchor="ctr"/>
                </a:tc>
                <a:tc>
                  <a:txBody>
                    <a:bodyPr/>
                    <a:lstStyle/>
                    <a:p>
                      <a:pPr>
                        <a:lnSpc>
                          <a:spcPct val="114000"/>
                        </a:lnSpc>
                      </a:pPr>
                      <a:r>
                        <a:rPr lang="it-IT" b="1">
                          <a:latin typeface="Times New Roman"/>
                          <a:cs typeface="Times New Roman"/>
                        </a:rPr>
                        <a:t>1046mm</a:t>
                      </a:r>
                      <a:r>
                        <a:rPr lang="it-IT">
                          <a:latin typeface="Times New Roman"/>
                          <a:cs typeface="Times New Roman"/>
                        </a:rPr>
                        <a:t> x </a:t>
                      </a:r>
                      <a:r>
                        <a:rPr lang="it-IT" b="1">
                          <a:latin typeface="Times New Roman"/>
                          <a:cs typeface="Times New Roman"/>
                        </a:rPr>
                        <a:t>1559mm</a:t>
                      </a:r>
                      <a:endParaRPr lang="it-IT">
                        <a:latin typeface="Calibri"/>
                        <a:cs typeface="Times New Roman"/>
                      </a:endParaRPr>
                    </a:p>
                  </a:txBody>
                  <a:tcPr marL="44873" marR="44873" anchor="ctr"/>
                </a:tc>
                <a:extLst>
                  <a:ext uri="{0D108BD9-81ED-4DB2-BD59-A6C34878D82A}">
                    <a16:rowId xmlns:a16="http://schemas.microsoft.com/office/drawing/2014/main" val="10001"/>
                  </a:ext>
                </a:extLst>
              </a:tr>
              <a:tr h="370840">
                <a:tc>
                  <a:txBody>
                    <a:bodyPr/>
                    <a:lstStyle/>
                    <a:p>
                      <a:pPr>
                        <a:lnSpc>
                          <a:spcPct val="114000"/>
                        </a:lnSpc>
                      </a:pPr>
                      <a:r>
                        <a:rPr lang="it-IT">
                          <a:latin typeface="Times New Roman"/>
                          <a:cs typeface="Times New Roman"/>
                        </a:rPr>
                        <a:t>Spessore</a:t>
                      </a:r>
                      <a:endParaRPr lang="it-IT">
                        <a:latin typeface="Calibri"/>
                        <a:cs typeface="Times New Roman"/>
                      </a:endParaRPr>
                    </a:p>
                  </a:txBody>
                  <a:tcPr marL="44873" marR="44873" anchor="ctr"/>
                </a:tc>
                <a:tc>
                  <a:txBody>
                    <a:bodyPr/>
                    <a:lstStyle/>
                    <a:p>
                      <a:pPr>
                        <a:lnSpc>
                          <a:spcPct val="114000"/>
                        </a:lnSpc>
                      </a:pPr>
                      <a:r>
                        <a:rPr lang="it-IT" b="1">
                          <a:latin typeface="Times New Roman"/>
                          <a:cs typeface="Times New Roman"/>
                        </a:rPr>
                        <a:t>38mm</a:t>
                      </a:r>
                      <a:endParaRPr lang="it-IT">
                        <a:latin typeface="Calibri"/>
                        <a:cs typeface="Times New Roman"/>
                      </a:endParaRPr>
                    </a:p>
                  </a:txBody>
                  <a:tcPr marL="44873" marR="44873" anchor="ctr"/>
                </a:tc>
                <a:tc>
                  <a:txBody>
                    <a:bodyPr/>
                    <a:lstStyle/>
                    <a:p>
                      <a:pPr>
                        <a:lnSpc>
                          <a:spcPct val="114000"/>
                        </a:lnSpc>
                      </a:pPr>
                      <a:r>
                        <a:rPr lang="it-IT" b="1" dirty="0">
                          <a:latin typeface="Times New Roman"/>
                          <a:cs typeface="Times New Roman"/>
                        </a:rPr>
                        <a:t>46mm</a:t>
                      </a:r>
                      <a:endParaRPr lang="it-IT" dirty="0">
                        <a:latin typeface="Calibri"/>
                        <a:cs typeface="Times New Roman"/>
                      </a:endParaRPr>
                    </a:p>
                  </a:txBody>
                  <a:tcPr marL="44873" marR="44873" anchor="ctr"/>
                </a:tc>
                <a:extLst>
                  <a:ext uri="{0D108BD9-81ED-4DB2-BD59-A6C34878D82A}">
                    <a16:rowId xmlns:a16="http://schemas.microsoft.com/office/drawing/2014/main" val="10002"/>
                  </a:ext>
                </a:extLst>
              </a:tr>
            </a:tbl>
          </a:graphicData>
        </a:graphic>
      </p:graphicFrame>
      <p:graphicFrame>
        <p:nvGraphicFramePr>
          <p:cNvPr id="6" name="Segnaposto contenuto 5">
            <a:extLst>
              <a:ext uri="{FF2B5EF4-FFF2-40B4-BE49-F238E27FC236}">
                <a16:creationId xmlns:a16="http://schemas.microsoft.com/office/drawing/2014/main" id="{5C9EA0ED-6650-4522-A749-2CE9C9D2BEE4}"/>
              </a:ext>
            </a:extLst>
          </p:cNvPr>
          <p:cNvGraphicFramePr>
            <a:graphicFrameLocks/>
          </p:cNvGraphicFramePr>
          <p:nvPr/>
        </p:nvGraphicFramePr>
        <p:xfrm>
          <a:off x="1475656" y="3861048"/>
          <a:ext cx="5184576" cy="2016224"/>
        </p:xfrm>
        <a:graphic>
          <a:graphicData uri="http://schemas.openxmlformats.org/drawingml/2006/table">
            <a:tbl>
              <a:tblPr firstRow="1" bandRow="1">
                <a:tableStyleId>{5C22544A-7EE6-4342-B048-85BDC9FD1C3A}</a:tableStyleId>
              </a:tblPr>
              <a:tblGrid>
                <a:gridCol w="1728192">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tblGrid>
              <a:tr h="800956">
                <a:tc>
                  <a:txBody>
                    <a:bodyPr/>
                    <a:lstStyle/>
                    <a:p>
                      <a:pPr>
                        <a:lnSpc>
                          <a:spcPct val="114000"/>
                        </a:lnSpc>
                      </a:pPr>
                      <a:r>
                        <a:rPr lang="it-IT" dirty="0">
                          <a:latin typeface="Times New Roman"/>
                          <a:cs typeface="Times New Roman"/>
                        </a:rPr>
                        <a:t>Potenza di picco</a:t>
                      </a:r>
                      <a:endParaRPr lang="it-IT" dirty="0">
                        <a:latin typeface="Calibri"/>
                        <a:cs typeface="Times New Roman"/>
                      </a:endParaRPr>
                    </a:p>
                  </a:txBody>
                  <a:tcPr anchor="ctr"/>
                </a:tc>
                <a:tc>
                  <a:txBody>
                    <a:bodyPr/>
                    <a:lstStyle/>
                    <a:p>
                      <a:pPr>
                        <a:lnSpc>
                          <a:spcPct val="114000"/>
                        </a:lnSpc>
                      </a:pPr>
                      <a:r>
                        <a:rPr lang="it-IT" b="1" dirty="0">
                          <a:latin typeface="Times New Roman"/>
                          <a:cs typeface="Times New Roman"/>
                        </a:rPr>
                        <a:t>250 W</a:t>
                      </a:r>
                      <a:endParaRPr lang="it-IT" dirty="0">
                        <a:latin typeface="Calibri"/>
                        <a:cs typeface="Times New Roman"/>
                      </a:endParaRPr>
                    </a:p>
                  </a:txBody>
                  <a:tcPr anchor="ctr"/>
                </a:tc>
                <a:tc>
                  <a:txBody>
                    <a:bodyPr/>
                    <a:lstStyle/>
                    <a:p>
                      <a:pPr>
                        <a:lnSpc>
                          <a:spcPct val="114000"/>
                        </a:lnSpc>
                      </a:pPr>
                      <a:r>
                        <a:rPr lang="it-IT" b="1">
                          <a:latin typeface="Times New Roman"/>
                          <a:cs typeface="Times New Roman"/>
                        </a:rPr>
                        <a:t>360 W</a:t>
                      </a:r>
                      <a:endParaRPr lang="it-IT">
                        <a:latin typeface="Calibri"/>
                        <a:cs typeface="Times New Roman"/>
                      </a:endParaRPr>
                    </a:p>
                  </a:txBody>
                  <a:tcPr anchor="ctr"/>
                </a:tc>
                <a:extLst>
                  <a:ext uri="{0D108BD9-81ED-4DB2-BD59-A6C34878D82A}">
                    <a16:rowId xmlns:a16="http://schemas.microsoft.com/office/drawing/2014/main" val="10000"/>
                  </a:ext>
                </a:extLst>
              </a:tr>
              <a:tr h="800956">
                <a:tc>
                  <a:txBody>
                    <a:bodyPr/>
                    <a:lstStyle/>
                    <a:p>
                      <a:pPr>
                        <a:lnSpc>
                          <a:spcPct val="114000"/>
                        </a:lnSpc>
                      </a:pPr>
                      <a:r>
                        <a:rPr lang="it-IT">
                          <a:latin typeface="Times New Roman"/>
                          <a:cs typeface="Times New Roman"/>
                        </a:rPr>
                        <a:t>Mq/modulo installato</a:t>
                      </a:r>
                      <a:endParaRPr lang="it-IT">
                        <a:latin typeface="Calibri"/>
                        <a:cs typeface="Times New Roman"/>
                      </a:endParaRPr>
                    </a:p>
                  </a:txBody>
                  <a:tcPr anchor="ctr"/>
                </a:tc>
                <a:tc>
                  <a:txBody>
                    <a:bodyPr/>
                    <a:lstStyle/>
                    <a:p>
                      <a:pPr>
                        <a:lnSpc>
                          <a:spcPct val="114000"/>
                        </a:lnSpc>
                      </a:pPr>
                      <a:r>
                        <a:rPr lang="it-IT" b="1">
                          <a:latin typeface="Times New Roman"/>
                          <a:cs typeface="Times New Roman"/>
                        </a:rPr>
                        <a:t>1,76</a:t>
                      </a:r>
                      <a:endParaRPr lang="it-IT">
                        <a:latin typeface="Calibri"/>
                        <a:cs typeface="Times New Roman"/>
                      </a:endParaRPr>
                    </a:p>
                  </a:txBody>
                  <a:tcPr anchor="ctr"/>
                </a:tc>
                <a:tc>
                  <a:txBody>
                    <a:bodyPr/>
                    <a:lstStyle/>
                    <a:p>
                      <a:pPr>
                        <a:lnSpc>
                          <a:spcPct val="114000"/>
                        </a:lnSpc>
                      </a:pPr>
                      <a:r>
                        <a:rPr lang="it-IT" b="1" dirty="0">
                          <a:latin typeface="Times New Roman"/>
                          <a:cs typeface="Times New Roman"/>
                        </a:rPr>
                        <a:t>1,73</a:t>
                      </a:r>
                      <a:endParaRPr lang="it-IT" dirty="0">
                        <a:latin typeface="Calibri"/>
                        <a:cs typeface="Times New Roman"/>
                      </a:endParaRPr>
                    </a:p>
                  </a:txBody>
                  <a:tcPr anchor="ctr"/>
                </a:tc>
                <a:extLst>
                  <a:ext uri="{0D108BD9-81ED-4DB2-BD59-A6C34878D82A}">
                    <a16:rowId xmlns:a16="http://schemas.microsoft.com/office/drawing/2014/main" val="10001"/>
                  </a:ext>
                </a:extLst>
              </a:tr>
              <a:tr h="414312">
                <a:tc>
                  <a:txBody>
                    <a:bodyPr/>
                    <a:lstStyle/>
                    <a:p>
                      <a:endParaRPr lang="it-IT" dirty="0"/>
                    </a:p>
                  </a:txBody>
                  <a:tcPr/>
                </a:tc>
                <a:tc>
                  <a:txBody>
                    <a:bodyPr/>
                    <a:lstStyle/>
                    <a:p>
                      <a:endParaRPr lang="it-IT"/>
                    </a:p>
                  </a:txBody>
                  <a:tcPr/>
                </a:tc>
                <a:tc>
                  <a:txBody>
                    <a:bodyPr/>
                    <a:lstStyle/>
                    <a:p>
                      <a:endParaRPr lang="it-IT" dirty="0"/>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2242395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APPLICATE</a:t>
            </a:r>
          </a:p>
        </p:txBody>
      </p:sp>
      <p:graphicFrame>
        <p:nvGraphicFramePr>
          <p:cNvPr id="3" name="Segnaposto contenuto 6">
            <a:extLst>
              <a:ext uri="{FF2B5EF4-FFF2-40B4-BE49-F238E27FC236}">
                <a16:creationId xmlns:a16="http://schemas.microsoft.com/office/drawing/2014/main" id="{85A767D3-8C4A-4C12-B4A8-109EAA67AA6D}"/>
              </a:ext>
            </a:extLst>
          </p:cNvPr>
          <p:cNvGraphicFramePr>
            <a:graphicFrameLocks noGrp="1"/>
          </p:cNvGraphicFramePr>
          <p:nvPr>
            <p:ph sz="half" idx="1"/>
            <p:extLst>
              <p:ext uri="{D42A27DB-BD31-4B8C-83A1-F6EECF244321}">
                <p14:modId xmlns:p14="http://schemas.microsoft.com/office/powerpoint/2010/main" val="56920063"/>
              </p:ext>
            </p:extLst>
          </p:nvPr>
        </p:nvGraphicFramePr>
        <p:xfrm>
          <a:off x="407706" y="1300402"/>
          <a:ext cx="7560840" cy="2227454"/>
        </p:xfrm>
        <a:graphic>
          <a:graphicData uri="http://schemas.openxmlformats.org/drawingml/2006/table">
            <a:tbl>
              <a:tblPr firstRow="1" bandRow="1">
                <a:tableStyleId>{5C22544A-7EE6-4342-B048-85BDC9FD1C3A}</a:tableStyleId>
              </a:tblPr>
              <a:tblGrid>
                <a:gridCol w="2520280">
                  <a:extLst>
                    <a:ext uri="{9D8B030D-6E8A-4147-A177-3AD203B41FA5}">
                      <a16:colId xmlns:a16="http://schemas.microsoft.com/office/drawing/2014/main" val="20000"/>
                    </a:ext>
                  </a:extLst>
                </a:gridCol>
                <a:gridCol w="2520280">
                  <a:extLst>
                    <a:ext uri="{9D8B030D-6E8A-4147-A177-3AD203B41FA5}">
                      <a16:colId xmlns:a16="http://schemas.microsoft.com/office/drawing/2014/main" val="20001"/>
                    </a:ext>
                  </a:extLst>
                </a:gridCol>
                <a:gridCol w="2520280">
                  <a:extLst>
                    <a:ext uri="{9D8B030D-6E8A-4147-A177-3AD203B41FA5}">
                      <a16:colId xmlns:a16="http://schemas.microsoft.com/office/drawing/2014/main" val="20002"/>
                    </a:ext>
                  </a:extLst>
                </a:gridCol>
              </a:tblGrid>
              <a:tr h="370840">
                <a:tc>
                  <a:txBody>
                    <a:bodyPr/>
                    <a:lstStyle/>
                    <a:p>
                      <a:pPr>
                        <a:lnSpc>
                          <a:spcPct val="114000"/>
                        </a:lnSpc>
                      </a:pPr>
                      <a:r>
                        <a:rPr lang="it-IT" b="1" dirty="0">
                          <a:latin typeface="Times New Roman"/>
                          <a:cs typeface="Times New Roman"/>
                        </a:rPr>
                        <a:t>Altezza x Larghezza</a:t>
                      </a:r>
                      <a:endParaRPr lang="it-IT" dirty="0">
                        <a:latin typeface="Calibri"/>
                        <a:cs typeface="Times New Roman"/>
                      </a:endParaRPr>
                    </a:p>
                  </a:txBody>
                  <a:tcPr marL="44873" marR="44873"/>
                </a:tc>
                <a:tc>
                  <a:txBody>
                    <a:bodyPr/>
                    <a:lstStyle/>
                    <a:p>
                      <a:pPr>
                        <a:lnSpc>
                          <a:spcPct val="114000"/>
                        </a:lnSpc>
                      </a:pPr>
                      <a:r>
                        <a:rPr lang="it-IT" b="1" dirty="0">
                          <a:latin typeface="Times New Roman"/>
                          <a:cs typeface="Times New Roman"/>
                        </a:rPr>
                        <a:t>1663mm</a:t>
                      </a:r>
                      <a:r>
                        <a:rPr lang="it-IT" dirty="0">
                          <a:latin typeface="Times New Roman"/>
                          <a:cs typeface="Times New Roman"/>
                        </a:rPr>
                        <a:t> x </a:t>
                      </a:r>
                      <a:r>
                        <a:rPr lang="it-IT" b="1" dirty="0">
                          <a:latin typeface="Times New Roman"/>
                          <a:cs typeface="Times New Roman"/>
                        </a:rPr>
                        <a:t>998mm</a:t>
                      </a:r>
                      <a:endParaRPr lang="it-IT" dirty="0">
                        <a:latin typeface="Calibri"/>
                        <a:cs typeface="Times New Roman"/>
                      </a:endParaRPr>
                    </a:p>
                  </a:txBody>
                  <a:tcPr marL="44873" marR="44873"/>
                </a:tc>
                <a:tc>
                  <a:txBody>
                    <a:bodyPr/>
                    <a:lstStyle/>
                    <a:p>
                      <a:pPr>
                        <a:lnSpc>
                          <a:spcPct val="114000"/>
                        </a:lnSpc>
                      </a:pPr>
                      <a:r>
                        <a:rPr lang="it-IT" b="1">
                          <a:latin typeface="Times New Roman"/>
                          <a:cs typeface="Times New Roman"/>
                        </a:rPr>
                        <a:t>1046mm</a:t>
                      </a:r>
                      <a:r>
                        <a:rPr lang="it-IT">
                          <a:latin typeface="Times New Roman"/>
                          <a:cs typeface="Times New Roman"/>
                        </a:rPr>
                        <a:t> x </a:t>
                      </a:r>
                      <a:r>
                        <a:rPr lang="it-IT" b="1">
                          <a:latin typeface="Times New Roman"/>
                          <a:cs typeface="Times New Roman"/>
                        </a:rPr>
                        <a:t>1559mm</a:t>
                      </a:r>
                      <a:endParaRPr lang="it-IT">
                        <a:latin typeface="Calibri"/>
                        <a:cs typeface="Times New Roman"/>
                      </a:endParaRPr>
                    </a:p>
                  </a:txBody>
                  <a:tcPr marL="44873" marR="44873"/>
                </a:tc>
                <a:extLst>
                  <a:ext uri="{0D108BD9-81ED-4DB2-BD59-A6C34878D82A}">
                    <a16:rowId xmlns:a16="http://schemas.microsoft.com/office/drawing/2014/main" val="10000"/>
                  </a:ext>
                </a:extLst>
              </a:tr>
              <a:tr h="370840">
                <a:tc>
                  <a:txBody>
                    <a:bodyPr/>
                    <a:lstStyle/>
                    <a:p>
                      <a:pPr>
                        <a:lnSpc>
                          <a:spcPct val="114000"/>
                        </a:lnSpc>
                      </a:pPr>
                      <a:r>
                        <a:rPr lang="it-IT" b="1">
                          <a:latin typeface="Times New Roman"/>
                          <a:cs typeface="Times New Roman"/>
                        </a:rPr>
                        <a:t>Spessore</a:t>
                      </a:r>
                      <a:endParaRPr lang="it-IT">
                        <a:latin typeface="Calibri"/>
                        <a:cs typeface="Times New Roman"/>
                      </a:endParaRPr>
                    </a:p>
                  </a:txBody>
                  <a:tcPr marL="44873" marR="44873"/>
                </a:tc>
                <a:tc>
                  <a:txBody>
                    <a:bodyPr/>
                    <a:lstStyle/>
                    <a:p>
                      <a:pPr>
                        <a:lnSpc>
                          <a:spcPct val="114000"/>
                        </a:lnSpc>
                      </a:pPr>
                      <a:r>
                        <a:rPr lang="it-IT" b="1">
                          <a:latin typeface="Calibri"/>
                          <a:cs typeface="Times New Roman"/>
                        </a:rPr>
                        <a:t>38 mm</a:t>
                      </a:r>
                      <a:endParaRPr lang="it-IT">
                        <a:latin typeface="Calibri"/>
                        <a:cs typeface="Times New Roman"/>
                      </a:endParaRPr>
                    </a:p>
                  </a:txBody>
                  <a:tcPr marL="44873" marR="44873"/>
                </a:tc>
                <a:tc>
                  <a:txBody>
                    <a:bodyPr/>
                    <a:lstStyle/>
                    <a:p>
                      <a:pPr>
                        <a:lnSpc>
                          <a:spcPct val="114000"/>
                        </a:lnSpc>
                      </a:pPr>
                      <a:r>
                        <a:rPr lang="it-IT" b="1">
                          <a:latin typeface="Times New Roman"/>
                          <a:cs typeface="Times New Roman"/>
                        </a:rPr>
                        <a:t>46mm</a:t>
                      </a:r>
                      <a:endParaRPr lang="it-IT">
                        <a:latin typeface="Calibri"/>
                        <a:cs typeface="Times New Roman"/>
                      </a:endParaRPr>
                    </a:p>
                  </a:txBody>
                  <a:tcPr marL="44873" marR="44873"/>
                </a:tc>
                <a:extLst>
                  <a:ext uri="{0D108BD9-81ED-4DB2-BD59-A6C34878D82A}">
                    <a16:rowId xmlns:a16="http://schemas.microsoft.com/office/drawing/2014/main" val="10001"/>
                  </a:ext>
                </a:extLst>
              </a:tr>
              <a:tr h="370840">
                <a:tc>
                  <a:txBody>
                    <a:bodyPr/>
                    <a:lstStyle/>
                    <a:p>
                      <a:pPr>
                        <a:lnSpc>
                          <a:spcPct val="114000"/>
                        </a:lnSpc>
                      </a:pPr>
                      <a:r>
                        <a:rPr lang="it-IT" b="1" dirty="0">
                          <a:latin typeface="Times New Roman"/>
                          <a:cs typeface="Times New Roman"/>
                        </a:rPr>
                        <a:t>Potenza di picco a mq</a:t>
                      </a:r>
                      <a:endParaRPr lang="it-IT" dirty="0">
                        <a:latin typeface="Calibri"/>
                        <a:cs typeface="Times New Roman"/>
                      </a:endParaRPr>
                    </a:p>
                  </a:txBody>
                  <a:tcPr marL="44873" marR="44873"/>
                </a:tc>
                <a:tc>
                  <a:txBody>
                    <a:bodyPr/>
                    <a:lstStyle/>
                    <a:p>
                      <a:pPr>
                        <a:lnSpc>
                          <a:spcPct val="114000"/>
                        </a:lnSpc>
                      </a:pPr>
                      <a:r>
                        <a:rPr lang="it-IT" b="1">
                          <a:latin typeface="Calibri"/>
                          <a:cs typeface="Times New Roman"/>
                        </a:rPr>
                        <a:t>250 W</a:t>
                      </a:r>
                      <a:endParaRPr lang="it-IT">
                        <a:latin typeface="Calibri"/>
                        <a:cs typeface="Times New Roman"/>
                      </a:endParaRPr>
                    </a:p>
                  </a:txBody>
                  <a:tcPr marL="44873" marR="44873"/>
                </a:tc>
                <a:tc>
                  <a:txBody>
                    <a:bodyPr/>
                    <a:lstStyle/>
                    <a:p>
                      <a:pPr>
                        <a:lnSpc>
                          <a:spcPct val="114000"/>
                        </a:lnSpc>
                      </a:pPr>
                      <a:r>
                        <a:rPr lang="it-IT" b="1">
                          <a:latin typeface="Calibri"/>
                          <a:cs typeface="Times New Roman"/>
                        </a:rPr>
                        <a:t>360 W</a:t>
                      </a:r>
                      <a:endParaRPr lang="it-IT">
                        <a:latin typeface="Calibri"/>
                        <a:cs typeface="Times New Roman"/>
                      </a:endParaRPr>
                    </a:p>
                  </a:txBody>
                  <a:tcPr marL="44873" marR="44873"/>
                </a:tc>
                <a:extLst>
                  <a:ext uri="{0D108BD9-81ED-4DB2-BD59-A6C34878D82A}">
                    <a16:rowId xmlns:a16="http://schemas.microsoft.com/office/drawing/2014/main" val="10002"/>
                  </a:ext>
                </a:extLst>
              </a:tr>
              <a:tr h="370840">
                <a:tc>
                  <a:txBody>
                    <a:bodyPr/>
                    <a:lstStyle/>
                    <a:p>
                      <a:pPr>
                        <a:lnSpc>
                          <a:spcPct val="114000"/>
                        </a:lnSpc>
                      </a:pPr>
                      <a:r>
                        <a:rPr lang="it-IT" b="1">
                          <a:latin typeface="Calibri"/>
                          <a:cs typeface="Times New Roman"/>
                        </a:rPr>
                        <a:t>Mq occupato da ogni modulo</a:t>
                      </a:r>
                      <a:endParaRPr lang="it-IT">
                        <a:latin typeface="Calibri"/>
                        <a:cs typeface="Times New Roman"/>
                      </a:endParaRPr>
                    </a:p>
                  </a:txBody>
                  <a:tcPr marL="44873" marR="44873"/>
                </a:tc>
                <a:tc>
                  <a:txBody>
                    <a:bodyPr/>
                    <a:lstStyle/>
                    <a:p>
                      <a:pPr>
                        <a:lnSpc>
                          <a:spcPct val="114000"/>
                        </a:lnSpc>
                      </a:pPr>
                      <a:r>
                        <a:rPr lang="it-IT" b="1" dirty="0">
                          <a:latin typeface="Calibri"/>
                          <a:cs typeface="Times New Roman"/>
                        </a:rPr>
                        <a:t>1,76</a:t>
                      </a:r>
                      <a:endParaRPr lang="it-IT" dirty="0">
                        <a:latin typeface="Calibri"/>
                        <a:cs typeface="Times New Roman"/>
                      </a:endParaRPr>
                    </a:p>
                  </a:txBody>
                  <a:tcPr marL="44873" marR="44873"/>
                </a:tc>
                <a:tc>
                  <a:txBody>
                    <a:bodyPr/>
                    <a:lstStyle/>
                    <a:p>
                      <a:pPr>
                        <a:lnSpc>
                          <a:spcPct val="114000"/>
                        </a:lnSpc>
                      </a:pPr>
                      <a:r>
                        <a:rPr lang="it-IT" b="1" dirty="0">
                          <a:latin typeface="Calibri"/>
                          <a:cs typeface="Times New Roman"/>
                        </a:rPr>
                        <a:t>1,73</a:t>
                      </a:r>
                      <a:endParaRPr lang="it-IT" dirty="0">
                        <a:latin typeface="Calibri"/>
                        <a:cs typeface="Times New Roman"/>
                      </a:endParaRPr>
                    </a:p>
                  </a:txBody>
                  <a:tcPr marL="44873" marR="44873"/>
                </a:tc>
                <a:extLst>
                  <a:ext uri="{0D108BD9-81ED-4DB2-BD59-A6C34878D82A}">
                    <a16:rowId xmlns:a16="http://schemas.microsoft.com/office/drawing/2014/main" val="10003"/>
                  </a:ext>
                </a:extLst>
              </a:tr>
              <a:tr h="370840">
                <a:tc>
                  <a:txBody>
                    <a:bodyPr/>
                    <a:lstStyle/>
                    <a:p>
                      <a:endParaRPr lang="it-IT"/>
                    </a:p>
                  </a:txBody>
                  <a:tcPr marL="44873" marR="44873"/>
                </a:tc>
                <a:tc>
                  <a:txBody>
                    <a:bodyPr/>
                    <a:lstStyle/>
                    <a:p>
                      <a:endParaRPr lang="it-IT"/>
                    </a:p>
                  </a:txBody>
                  <a:tcPr marL="44873" marR="44873"/>
                </a:tc>
                <a:tc>
                  <a:txBody>
                    <a:bodyPr/>
                    <a:lstStyle/>
                    <a:p>
                      <a:endParaRPr lang="it-IT" dirty="0"/>
                    </a:p>
                  </a:txBody>
                  <a:tcPr marL="44873" marR="44873"/>
                </a:tc>
                <a:extLst>
                  <a:ext uri="{0D108BD9-81ED-4DB2-BD59-A6C34878D82A}">
                    <a16:rowId xmlns:a16="http://schemas.microsoft.com/office/drawing/2014/main" val="10004"/>
                  </a:ext>
                </a:extLst>
              </a:tr>
            </a:tbl>
          </a:graphicData>
        </a:graphic>
      </p:graphicFrame>
      <p:graphicFrame>
        <p:nvGraphicFramePr>
          <p:cNvPr id="5" name="Segnaposto contenuto 11">
            <a:extLst>
              <a:ext uri="{FF2B5EF4-FFF2-40B4-BE49-F238E27FC236}">
                <a16:creationId xmlns:a16="http://schemas.microsoft.com/office/drawing/2014/main" id="{ECEEDB0B-D2D4-44B2-887C-4FB7048EC7D6}"/>
              </a:ext>
            </a:extLst>
          </p:cNvPr>
          <p:cNvGraphicFramePr>
            <a:graphicFrameLocks/>
          </p:cNvGraphicFramePr>
          <p:nvPr>
            <p:extLst>
              <p:ext uri="{D42A27DB-BD31-4B8C-83A1-F6EECF244321}">
                <p14:modId xmlns:p14="http://schemas.microsoft.com/office/powerpoint/2010/main" val="1626327454"/>
              </p:ext>
            </p:extLst>
          </p:nvPr>
        </p:nvGraphicFramePr>
        <p:xfrm>
          <a:off x="2855978" y="4016626"/>
          <a:ext cx="5112568" cy="2222816"/>
        </p:xfrm>
        <a:graphic>
          <a:graphicData uri="http://schemas.openxmlformats.org/drawingml/2006/table">
            <a:tbl>
              <a:tblPr firstRow="1" bandRow="1">
                <a:tableStyleId>{5C22544A-7EE6-4342-B048-85BDC9FD1C3A}</a:tableStyleId>
              </a:tblPr>
              <a:tblGrid>
                <a:gridCol w="2556284">
                  <a:extLst>
                    <a:ext uri="{9D8B030D-6E8A-4147-A177-3AD203B41FA5}">
                      <a16:colId xmlns:a16="http://schemas.microsoft.com/office/drawing/2014/main" val="20000"/>
                    </a:ext>
                  </a:extLst>
                </a:gridCol>
                <a:gridCol w="2556284">
                  <a:extLst>
                    <a:ext uri="{9D8B030D-6E8A-4147-A177-3AD203B41FA5}">
                      <a16:colId xmlns:a16="http://schemas.microsoft.com/office/drawing/2014/main" val="20001"/>
                    </a:ext>
                  </a:extLst>
                </a:gridCol>
              </a:tblGrid>
              <a:tr h="514856">
                <a:tc>
                  <a:txBody>
                    <a:bodyPr/>
                    <a:lstStyle/>
                    <a:p>
                      <a:endParaRPr lang="it-IT" dirty="0"/>
                    </a:p>
                  </a:txBody>
                  <a:tcPr/>
                </a:tc>
                <a:tc>
                  <a:txBody>
                    <a:bodyPr/>
                    <a:lstStyle/>
                    <a:p>
                      <a:endParaRPr lang="it-IT"/>
                    </a:p>
                  </a:txBody>
                  <a:tcPr/>
                </a:tc>
                <a:extLst>
                  <a:ext uri="{0D108BD9-81ED-4DB2-BD59-A6C34878D82A}">
                    <a16:rowId xmlns:a16="http://schemas.microsoft.com/office/drawing/2014/main" val="10000"/>
                  </a:ext>
                </a:extLst>
              </a:tr>
              <a:tr h="370840">
                <a:tc>
                  <a:txBody>
                    <a:bodyPr/>
                    <a:lstStyle/>
                    <a:p>
                      <a:pPr algn="ctr">
                        <a:lnSpc>
                          <a:spcPct val="114000"/>
                        </a:lnSpc>
                      </a:pPr>
                      <a:r>
                        <a:rPr lang="it-IT" dirty="0">
                          <a:solidFill>
                            <a:srgbClr val="333333"/>
                          </a:solidFill>
                          <a:latin typeface="Times New Roman"/>
                          <a:cs typeface="Times New Roman"/>
                        </a:rPr>
                        <a:t>IMPIANTO FOTOVOLTAICO  DA 3 KW</a:t>
                      </a:r>
                      <a:endParaRPr lang="it-IT" dirty="0">
                        <a:latin typeface="Calibri"/>
                        <a:cs typeface="Times New Roman"/>
                      </a:endParaRPr>
                    </a:p>
                  </a:txBody>
                  <a:tcPr anchor="ctr"/>
                </a:tc>
                <a:tc>
                  <a:txBody>
                    <a:bodyPr/>
                    <a:lstStyle/>
                    <a:p>
                      <a:pPr algn="ctr">
                        <a:lnSpc>
                          <a:spcPct val="114000"/>
                        </a:lnSpc>
                      </a:pPr>
                      <a:r>
                        <a:rPr lang="it-IT">
                          <a:solidFill>
                            <a:srgbClr val="333333"/>
                          </a:solidFill>
                          <a:latin typeface="Times New Roman"/>
                          <a:cs typeface="Times New Roman"/>
                        </a:rPr>
                        <a:t>IMPIANTO FOTOVOLTAICO INDUSTRIALE</a:t>
                      </a:r>
                      <a:endParaRPr lang="it-IT">
                        <a:latin typeface="Calibri"/>
                        <a:cs typeface="Times New Roman"/>
                      </a:endParaRPr>
                    </a:p>
                  </a:txBody>
                  <a:tcPr anchor="ctr"/>
                </a:tc>
                <a:extLst>
                  <a:ext uri="{0D108BD9-81ED-4DB2-BD59-A6C34878D82A}">
                    <a16:rowId xmlns:a16="http://schemas.microsoft.com/office/drawing/2014/main" val="10001"/>
                  </a:ext>
                </a:extLst>
              </a:tr>
              <a:tr h="370840">
                <a:tc>
                  <a:txBody>
                    <a:bodyPr/>
                    <a:lstStyle/>
                    <a:p>
                      <a:pPr algn="ctr">
                        <a:lnSpc>
                          <a:spcPct val="114000"/>
                        </a:lnSpc>
                      </a:pPr>
                      <a:r>
                        <a:rPr lang="pl-PL">
                          <a:solidFill>
                            <a:srgbClr val="333333"/>
                          </a:solidFill>
                          <a:latin typeface="Times New Roman"/>
                          <a:cs typeface="Times New Roman"/>
                        </a:rPr>
                        <a:t>3.000 EURO a KW = 9.000 EURO</a:t>
                      </a:r>
                      <a:endParaRPr lang="pl-PL">
                        <a:latin typeface="Calibri"/>
                        <a:cs typeface="Times New Roman"/>
                      </a:endParaRPr>
                    </a:p>
                  </a:txBody>
                  <a:tcPr anchor="ctr"/>
                </a:tc>
                <a:tc>
                  <a:txBody>
                    <a:bodyPr/>
                    <a:lstStyle/>
                    <a:p>
                      <a:pPr algn="ctr">
                        <a:lnSpc>
                          <a:spcPct val="114000"/>
                        </a:lnSpc>
                      </a:pPr>
                      <a:r>
                        <a:rPr lang="it-IT" dirty="0">
                          <a:solidFill>
                            <a:srgbClr val="333333"/>
                          </a:solidFill>
                          <a:latin typeface="Times New Roman"/>
                          <a:cs typeface="Times New Roman"/>
                        </a:rPr>
                        <a:t>5.000 EURO a KW</a:t>
                      </a:r>
                      <a:endParaRPr lang="it-IT" dirty="0">
                        <a:latin typeface="Calibri"/>
                        <a:cs typeface="Times New Roman"/>
                      </a:endParaRPr>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0058848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5346A13D-FF5B-4DE8-8E92-1784E1D37B51}"/>
              </a:ext>
            </a:extLst>
          </p:cNvPr>
          <p:cNvSpPr txBox="1">
            <a:spLocks/>
          </p:cNvSpPr>
          <p:nvPr/>
        </p:nvSpPr>
        <p:spPr>
          <a:xfrm>
            <a:off x="0" y="0"/>
            <a:ext cx="8938727" cy="53822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000" dirty="0">
                <a:latin typeface="Arial Rounded MT Bold" panose="020F0704030504030204" pitchFamily="34" charset="0"/>
              </a:rPr>
              <a:t>Educazione alla cittadinanza globale | Disciplina : </a:t>
            </a:r>
            <a:r>
              <a:rPr lang="it-IT" sz="2000" dirty="0">
                <a:solidFill>
                  <a:srgbClr val="FFC000"/>
                </a:solidFill>
                <a:latin typeface="Arial Rounded MT Bold" panose="020F0704030504030204" pitchFamily="34" charset="0"/>
              </a:rPr>
              <a:t>SCIENZE APPLICATE</a:t>
            </a:r>
          </a:p>
        </p:txBody>
      </p:sp>
      <p:pic>
        <p:nvPicPr>
          <p:cNvPr id="3" name="Segnaposto contenuto 6" descr="Picture3.png">
            <a:extLst>
              <a:ext uri="{FF2B5EF4-FFF2-40B4-BE49-F238E27FC236}">
                <a16:creationId xmlns:a16="http://schemas.microsoft.com/office/drawing/2014/main" id="{CC4F7AB5-B11E-4B8A-B334-2E3EE9D85E3E}"/>
              </a:ext>
            </a:extLst>
          </p:cNvPr>
          <p:cNvPicPr>
            <a:picLocks noGrp="1" noChangeAspect="1"/>
          </p:cNvPicPr>
          <p:nvPr>
            <p:ph sz="quarter" idx="1"/>
          </p:nvPr>
        </p:nvPicPr>
        <p:blipFill>
          <a:blip r:embed="rId3" cstate="print"/>
          <a:stretch>
            <a:fillRect/>
          </a:stretch>
        </p:blipFill>
        <p:spPr>
          <a:xfrm>
            <a:off x="1707250" y="860647"/>
            <a:ext cx="6793190" cy="5433467"/>
          </a:xfrm>
        </p:spPr>
      </p:pic>
    </p:spTree>
    <p:extLst>
      <p:ext uri="{BB962C8B-B14F-4D97-AF65-F5344CB8AC3E}">
        <p14:creationId xmlns:p14="http://schemas.microsoft.com/office/powerpoint/2010/main" val="103901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9B7993-6AC7-47B0-978C-D86E392FEC2E}"/>
              </a:ext>
            </a:extLst>
          </p:cNvPr>
          <p:cNvSpPr>
            <a:spLocks noGrp="1"/>
          </p:cNvSpPr>
          <p:nvPr>
            <p:ph type="ctrTitle"/>
          </p:nvPr>
        </p:nvSpPr>
        <p:spPr>
          <a:xfrm>
            <a:off x="1936101" y="3122465"/>
            <a:ext cx="7446338" cy="2599306"/>
          </a:xfrm>
        </p:spPr>
        <p:txBody>
          <a:bodyPr/>
          <a:lstStyle/>
          <a:p>
            <a:pPr algn="ctr"/>
            <a:r>
              <a:rPr lang="it-IT" sz="6600" dirty="0">
                <a:latin typeface="Arial Rounded MT Bold" panose="020F0704030504030204" pitchFamily="34" charset="0"/>
              </a:rPr>
              <a:t>Fine…..</a:t>
            </a:r>
            <a:br>
              <a:rPr lang="it-IT" sz="6600" dirty="0">
                <a:latin typeface="Arial Rounded MT Bold" panose="020F0704030504030204" pitchFamily="34" charset="0"/>
              </a:rPr>
            </a:br>
            <a:r>
              <a:rPr lang="it-IT" sz="6600" dirty="0">
                <a:latin typeface="Arial Rounded MT Bold" panose="020F0704030504030204" pitchFamily="34" charset="0"/>
              </a:rPr>
              <a:t>Grazie per la vostra attenzione. </a:t>
            </a:r>
          </a:p>
        </p:txBody>
      </p:sp>
      <p:pic>
        <p:nvPicPr>
          <p:cNvPr id="4" name="Immagine 3">
            <a:extLst>
              <a:ext uri="{FF2B5EF4-FFF2-40B4-BE49-F238E27FC236}">
                <a16:creationId xmlns:a16="http://schemas.microsoft.com/office/drawing/2014/main" id="{40CCA9A8-FB30-4AD5-A7FA-1ECC08D38B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321" y="276816"/>
            <a:ext cx="2127718" cy="2127718"/>
          </a:xfrm>
          <a:prstGeom prst="ellipse">
            <a:avLst/>
          </a:prstGeom>
          <a:ln w="63500" cap="rnd">
            <a:solidFill>
              <a:schemeClr val="bg1"/>
            </a:solidFill>
          </a:ln>
          <a:effectLst>
            <a:glow rad="228600">
              <a:schemeClr val="accent2">
                <a:satMod val="175000"/>
                <a:alpha val="40000"/>
              </a:schemeClr>
            </a:glow>
            <a:outerShdw blurRad="63500" sx="102000" sy="102000" algn="ctr" rotWithShape="0">
              <a:prstClr val="black">
                <a:alpha val="40000"/>
              </a:prstClr>
            </a:outerShdw>
            <a:softEdge rad="0"/>
          </a:effectLst>
          <a:scene3d>
            <a:camera prst="orthographicFront"/>
            <a:lightRig rig="contrasting" dir="t">
              <a:rot lat="0" lon="0" rev="3000000"/>
            </a:lightRig>
          </a:scene3d>
          <a:sp3d contourW="7620">
            <a:bevelT w="95250" h="31750"/>
            <a:contourClr>
              <a:srgbClr val="333333"/>
            </a:contourClr>
          </a:sp3d>
        </p:spPr>
      </p:pic>
      <p:sp>
        <p:nvSpPr>
          <p:cNvPr id="5" name="CasellaDiTesto 4">
            <a:extLst>
              <a:ext uri="{FF2B5EF4-FFF2-40B4-BE49-F238E27FC236}">
                <a16:creationId xmlns:a16="http://schemas.microsoft.com/office/drawing/2014/main" id="{0B1921BD-5F91-40D0-9E52-0C039F3FDA73}"/>
              </a:ext>
            </a:extLst>
          </p:cNvPr>
          <p:cNvSpPr txBox="1"/>
          <p:nvPr/>
        </p:nvSpPr>
        <p:spPr>
          <a:xfrm>
            <a:off x="3592367" y="925176"/>
            <a:ext cx="5007265" cy="830997"/>
          </a:xfrm>
          <a:prstGeom prst="rect">
            <a:avLst/>
          </a:prstGeom>
          <a:noFill/>
        </p:spPr>
        <p:txBody>
          <a:bodyPr wrap="square" rtlCol="0">
            <a:spAutoFit/>
          </a:bodyPr>
          <a:lstStyle/>
          <a:p>
            <a:pPr algn="just"/>
            <a:r>
              <a:rPr lang="it-IT" sz="2400" b="1" dirty="0">
                <a:latin typeface="+mj-lt"/>
              </a:rPr>
              <a:t>I</a:t>
            </a:r>
            <a:r>
              <a:rPr lang="it-IT" sz="2400" dirty="0">
                <a:latin typeface="+mj-lt"/>
              </a:rPr>
              <a:t>stituto </a:t>
            </a:r>
            <a:r>
              <a:rPr lang="it-IT" sz="2400" b="1" dirty="0">
                <a:latin typeface="+mj-lt"/>
              </a:rPr>
              <a:t>T</a:t>
            </a:r>
            <a:r>
              <a:rPr lang="it-IT" sz="2400" dirty="0">
                <a:latin typeface="+mj-lt"/>
              </a:rPr>
              <a:t>ecnico </a:t>
            </a:r>
            <a:r>
              <a:rPr lang="it-IT" sz="2400" b="1" dirty="0">
                <a:latin typeface="+mj-lt"/>
              </a:rPr>
              <a:t>I</a:t>
            </a:r>
            <a:r>
              <a:rPr lang="it-IT" sz="2400" dirty="0">
                <a:latin typeface="+mj-lt"/>
              </a:rPr>
              <a:t>ndustriale </a:t>
            </a:r>
            <a:r>
              <a:rPr lang="it-IT" sz="2400" b="1" dirty="0">
                <a:latin typeface="+mj-lt"/>
              </a:rPr>
              <a:t>S</a:t>
            </a:r>
            <a:r>
              <a:rPr lang="it-IT" sz="2400" dirty="0">
                <a:latin typeface="+mj-lt"/>
              </a:rPr>
              <a:t>tatale</a:t>
            </a:r>
          </a:p>
          <a:p>
            <a:pPr algn="just"/>
            <a:r>
              <a:rPr lang="it-IT" sz="2400" b="1" i="1" dirty="0">
                <a:latin typeface="+mj-lt"/>
              </a:rPr>
              <a:t>LEONARDO DA VINCI </a:t>
            </a:r>
            <a:r>
              <a:rPr lang="it-IT" sz="2400" dirty="0">
                <a:latin typeface="+mj-lt"/>
              </a:rPr>
              <a:t>di Napoli</a:t>
            </a:r>
          </a:p>
        </p:txBody>
      </p:sp>
      <p:sp>
        <p:nvSpPr>
          <p:cNvPr id="8" name="CasellaDiTesto 7">
            <a:extLst>
              <a:ext uri="{FF2B5EF4-FFF2-40B4-BE49-F238E27FC236}">
                <a16:creationId xmlns:a16="http://schemas.microsoft.com/office/drawing/2014/main" id="{A22F21A8-E349-42DE-B0C3-17E31C7899EC}"/>
              </a:ext>
            </a:extLst>
          </p:cNvPr>
          <p:cNvSpPr txBox="1"/>
          <p:nvPr/>
        </p:nvSpPr>
        <p:spPr>
          <a:xfrm>
            <a:off x="8981240" y="6440332"/>
            <a:ext cx="3210760" cy="338554"/>
          </a:xfrm>
          <a:prstGeom prst="rect">
            <a:avLst/>
          </a:prstGeom>
          <a:noFill/>
        </p:spPr>
        <p:txBody>
          <a:bodyPr wrap="square" rtlCol="0">
            <a:spAutoFit/>
          </a:bodyPr>
          <a:lstStyle/>
          <a:p>
            <a:pPr algn="just"/>
            <a:r>
              <a:rPr lang="it-IT" sz="1600" dirty="0">
                <a:latin typeface="+mj-lt"/>
              </a:rPr>
              <a:t>Progetto grafico: prof. Franzese</a:t>
            </a:r>
          </a:p>
        </p:txBody>
      </p:sp>
      <p:sp>
        <p:nvSpPr>
          <p:cNvPr id="9" name="CasellaDiTesto 8">
            <a:extLst>
              <a:ext uri="{FF2B5EF4-FFF2-40B4-BE49-F238E27FC236}">
                <a16:creationId xmlns:a16="http://schemas.microsoft.com/office/drawing/2014/main" id="{9A8DFC9B-DFD3-464A-8E85-84BD8EDAC5FA}"/>
              </a:ext>
            </a:extLst>
          </p:cNvPr>
          <p:cNvSpPr txBox="1"/>
          <p:nvPr/>
        </p:nvSpPr>
        <p:spPr>
          <a:xfrm>
            <a:off x="1" y="6411907"/>
            <a:ext cx="4954554" cy="338554"/>
          </a:xfrm>
          <a:prstGeom prst="rect">
            <a:avLst/>
          </a:prstGeom>
          <a:noFill/>
        </p:spPr>
        <p:txBody>
          <a:bodyPr wrap="square" rtlCol="0">
            <a:spAutoFit/>
          </a:bodyPr>
          <a:lstStyle/>
          <a:p>
            <a:pPr algn="just"/>
            <a:r>
              <a:rPr lang="it-IT" sz="1600" dirty="0">
                <a:latin typeface="+mj-lt"/>
              </a:rPr>
              <a:t>Coordinatrice di classe: </a:t>
            </a:r>
            <a:r>
              <a:rPr lang="it-IT" sz="1600" dirty="0" err="1">
                <a:latin typeface="+mj-lt"/>
              </a:rPr>
              <a:t>prof.essa</a:t>
            </a:r>
            <a:r>
              <a:rPr lang="it-IT" sz="1600" dirty="0">
                <a:latin typeface="+mj-lt"/>
              </a:rPr>
              <a:t> Toscano</a:t>
            </a:r>
          </a:p>
        </p:txBody>
      </p:sp>
    </p:spTree>
    <p:extLst>
      <p:ext uri="{BB962C8B-B14F-4D97-AF65-F5344CB8AC3E}">
        <p14:creationId xmlns:p14="http://schemas.microsoft.com/office/powerpoint/2010/main" val="167876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227" fill="hold">
                                          <p:stCondLst>
                                            <p:cond delay="0"/>
                                          </p:stCondLst>
                                        </p:cTn>
                                        <p:tgtEl>
                                          <p:spTgt spid="2"/>
                                        </p:tgtEl>
                                        <p:attrNameLst>
                                          <p:attrName>style.rotation</p:attrName>
                                        </p:attrNameLst>
                                      </p:cBhvr>
                                      <p:to>
                                        <p:strVal val="-45.0"/>
                                      </p:to>
                                    </p:set>
                                    <p:anim calcmode="lin" valueType="num">
                                      <p:cBhvr>
                                        <p:cTn id="8" dur="227" fill="hold">
                                          <p:stCondLst>
                                            <p:cond delay="227"/>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0.025 -0.06597 L 0.57278 -0.09143 L 0.68099 -0.02106 L 0.73359 0.10857 L 0.75455 0.22245 C 0.75481 0.22639 0.75494 0.23032 0.7552 0.23403 C 0.75534 0.23542 0.75599 0.23796 0.75599 0.23796 L 0.7582 0.3919 C 0.75729 0.40718 0.75742 0.40023 0.75742 0.41227 L 0.7444 0.50069 L 0.74088 0.51111 L 0.7069 0.58657 L 0.70039 0.59815 L 0.66145 0.64051 C 0.65937 0.6419 0.65716 0.64306 0.65494 0.64444 C 0.65052 0.64676 0.65351 0.64444 0.65065 0.64699 L 0.57422 0.67384 C 0.56237 0.68032 0.57122 0.67593 0.56341 0.67894 C 0.5625 0.6794 0.56145 0.67986 0.56054 0.68032 C 0.55859 0.68079 0.55481 0.68148 0.55481 0.68148 L 0.47044 0.69954 C 0.46145 0.70116 0.46601 0.70069 0.45664 0.70069 L 0.38606 0.70324 C 0.3694 0.70602 0.38073 0.70463 0.35208 0.70463 L 0.28437 0.70208 C 0.275 0.7037 0.27955 0.70324 0.27057 0.70324 L 0.22513 0.70602 L 0.19922 0.70602 L 0.13645 0.69051 C 0.12968 0.68819 0.13007 0.68866 0.12422 0.68542 C 0.12278 0.68449 0.12135 0.68357 0.11992 0.68287 C 0.11875 0.68218 0.11627 0.68148 0.11627 0.68148 L 0.05494 0.65069 C 0.0526 0.65 0.05013 0.64931 0.04778 0.64815 C 0.04583 0.64722 0.0444 0.64491 0.0427 0.64306 C 0.04231 0.64259 0.04179 0.64213 0.04127 0.6419 L -0.0099 0.56991 C -0.01602 0.56458 -0.0142 0.56759 -0.01641 0.56366 L -0.03802 0.51875 C -0.03985 0.50208 -0.03946 0.51019 -0.03946 0.49444 L -0.03295 0.40463 C -0.0306 0.39306 -0.03086 0.39792 -0.03086 0.39051 L -0.01706 0.32778 C -0.0155 0.32431 -0.01368 0.32083 -0.01211 0.31736 C -0.01133 0.31574 -0.0099 0.31227 -0.0099 0.31227 L 0.02903 0.2662 C 0.03528 0.25787 0.03268 0.26042 0.03619 0.25718 L 0.06731 0.23796 C 0.06914 0.23657 0.07109 0.23519 0.07304 0.23403 C 0.07395 0.23357 0.075 0.23357 0.07591 0.23287 C 0.07669 0.23218 0.07734 0.23102 0.07812 0.23032 C 0.07929 0.22917 0.08164 0.22778 0.08164 0.22778 L 0.11054 0.20857 L 0.11705 0.20324 L 0.17617 0.17778 C 0.18893 0.17338 0.18372 0.17384 0.19127 0.17384 L 0.28645 0.15324 L 0.3427 0.15324 C 0.35091 0.15486 0.34752 0.15463 0.35286 0.15463 L 0.39401 0.1662 C 0.40377 0.16921 0.39922 0.16875 0.40768 0.16875 L 0.45169 0.17778 L 0.46028 0.18032 L 0.49127 0.1919 L 0.51588 0.20718 C 0.51797 0.2088 0.52005 0.21088 0.52226 0.21227 C 0.52369 0.21319 0.52669 0.21366 0.52669 0.21366 L 0.55547 0.23032 L 0.57643 0.25324 L 0.58151 0.25972 L 0.59726 0.27639 L 0.60312 0.28657 L 0.61028 0.29444 L 0.61458 0.30324 L 0.62981 0.32894 L 0.63411 0.33796 L 0.65429 0.37894 L 0.67369 0.42778 L 0.6875 0.46875 L 0.68958 0.48032 L 0.69609 0.50579 L 0.70039 0.56482 " pathEditMode="relative" ptsTypes="AAAAAAAAAAAAAAAAAAAAAAAAAAAAAAAAAAAAAAAAAAAAAAAAAAAAAAAAAAAAAAAAAAAAAAAAAAAAAAAAAA">
                                      <p:cBhvr>
                                        <p:cTn id="15"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40CCA9A8-FB30-4AD5-A7FA-1ECC08D38B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0625" y="387995"/>
            <a:ext cx="2160481" cy="2160481"/>
          </a:xfrm>
          <a:prstGeom prst="ellipse">
            <a:avLst/>
          </a:prstGeom>
          <a:ln w="63500" cap="rnd">
            <a:solidFill>
              <a:schemeClr val="bg1"/>
            </a:solidFill>
          </a:ln>
          <a:effectLst>
            <a:glow rad="228600">
              <a:schemeClr val="accent2">
                <a:satMod val="175000"/>
                <a:alpha val="40000"/>
              </a:schemeClr>
            </a:glow>
            <a:outerShdw blurRad="63500" sx="102000" sy="102000" algn="ctr" rotWithShape="0">
              <a:prstClr val="black">
                <a:alpha val="40000"/>
              </a:prstClr>
            </a:outerShdw>
            <a:softEdge rad="0"/>
          </a:effectLst>
          <a:scene3d>
            <a:camera prst="orthographicFront"/>
            <a:lightRig rig="contrasting" dir="t">
              <a:rot lat="0" lon="0" rev="3000000"/>
            </a:lightRig>
          </a:scene3d>
          <a:sp3d contourW="7620">
            <a:bevelT w="95250" h="31750"/>
            <a:contourClr>
              <a:srgbClr val="333333"/>
            </a:contourClr>
          </a:sp3d>
        </p:spPr>
      </p:pic>
      <p:sp>
        <p:nvSpPr>
          <p:cNvPr id="5" name="CasellaDiTesto 4">
            <a:extLst>
              <a:ext uri="{FF2B5EF4-FFF2-40B4-BE49-F238E27FC236}">
                <a16:creationId xmlns:a16="http://schemas.microsoft.com/office/drawing/2014/main" id="{0B1921BD-5F91-40D0-9E52-0C039F3FDA73}"/>
              </a:ext>
            </a:extLst>
          </p:cNvPr>
          <p:cNvSpPr txBox="1"/>
          <p:nvPr/>
        </p:nvSpPr>
        <p:spPr>
          <a:xfrm>
            <a:off x="557234" y="2551906"/>
            <a:ext cx="5007265" cy="707886"/>
          </a:xfrm>
          <a:prstGeom prst="rect">
            <a:avLst/>
          </a:prstGeom>
          <a:noFill/>
        </p:spPr>
        <p:txBody>
          <a:bodyPr wrap="square" rtlCol="0">
            <a:spAutoFit/>
          </a:bodyPr>
          <a:lstStyle/>
          <a:p>
            <a:pPr algn="ctr"/>
            <a:r>
              <a:rPr lang="it-IT" sz="2000" b="1" dirty="0">
                <a:latin typeface="+mj-lt"/>
              </a:rPr>
              <a:t>I</a:t>
            </a:r>
            <a:r>
              <a:rPr lang="it-IT" sz="2000" dirty="0">
                <a:latin typeface="+mj-lt"/>
              </a:rPr>
              <a:t>stituto </a:t>
            </a:r>
            <a:r>
              <a:rPr lang="it-IT" sz="2000" b="1" dirty="0">
                <a:latin typeface="+mj-lt"/>
              </a:rPr>
              <a:t>T</a:t>
            </a:r>
            <a:r>
              <a:rPr lang="it-IT" sz="2000" dirty="0">
                <a:latin typeface="+mj-lt"/>
              </a:rPr>
              <a:t>ecnico </a:t>
            </a:r>
            <a:r>
              <a:rPr lang="it-IT" sz="2000" b="1" dirty="0">
                <a:latin typeface="+mj-lt"/>
              </a:rPr>
              <a:t>I</a:t>
            </a:r>
            <a:r>
              <a:rPr lang="it-IT" sz="2000" dirty="0">
                <a:latin typeface="+mj-lt"/>
              </a:rPr>
              <a:t>ndustriale </a:t>
            </a:r>
            <a:r>
              <a:rPr lang="it-IT" sz="2000" b="1" dirty="0">
                <a:latin typeface="+mj-lt"/>
              </a:rPr>
              <a:t>S</a:t>
            </a:r>
            <a:r>
              <a:rPr lang="it-IT" sz="2000" dirty="0">
                <a:latin typeface="+mj-lt"/>
              </a:rPr>
              <a:t>tatale</a:t>
            </a:r>
          </a:p>
          <a:p>
            <a:pPr algn="ctr"/>
            <a:r>
              <a:rPr lang="it-IT" sz="2000" b="1" i="1" dirty="0">
                <a:latin typeface="+mj-lt"/>
              </a:rPr>
              <a:t>LEONARDO DA VINCI </a:t>
            </a:r>
            <a:r>
              <a:rPr lang="it-IT" sz="2000" dirty="0">
                <a:latin typeface="+mj-lt"/>
              </a:rPr>
              <a:t>di Napoli</a:t>
            </a:r>
          </a:p>
        </p:txBody>
      </p:sp>
      <p:sp>
        <p:nvSpPr>
          <p:cNvPr id="3" name="CasellaDiTesto 2">
            <a:extLst>
              <a:ext uri="{FF2B5EF4-FFF2-40B4-BE49-F238E27FC236}">
                <a16:creationId xmlns:a16="http://schemas.microsoft.com/office/drawing/2014/main" id="{4D728E29-C6F1-40ED-92B0-A5A3DBF04F92}"/>
              </a:ext>
            </a:extLst>
          </p:cNvPr>
          <p:cNvSpPr txBox="1"/>
          <p:nvPr/>
        </p:nvSpPr>
        <p:spPr>
          <a:xfrm>
            <a:off x="5865946" y="1274791"/>
            <a:ext cx="6070266" cy="4670509"/>
          </a:xfrm>
          <a:prstGeom prst="rect">
            <a:avLst/>
          </a:prstGeom>
          <a:noFill/>
        </p:spPr>
        <p:txBody>
          <a:bodyPr wrap="square" rtlCol="0">
            <a:spAutoFit/>
          </a:bodyPr>
          <a:lstStyle/>
          <a:p>
            <a:pPr>
              <a:lnSpc>
                <a:spcPct val="150000"/>
              </a:lnSpc>
            </a:pPr>
            <a:r>
              <a:rPr lang="it-IT" sz="2000" u="sng" dirty="0">
                <a:latin typeface="Monotype Corsiva" panose="03010101010201010101" pitchFamily="66" charset="0"/>
              </a:rPr>
              <a:t>Prof. Franzese S.                                           GRAFICA  ( 2-3)</a:t>
            </a:r>
          </a:p>
          <a:p>
            <a:pPr>
              <a:lnSpc>
                <a:spcPct val="150000"/>
              </a:lnSpc>
            </a:pPr>
            <a:r>
              <a:rPr lang="it-IT" sz="2000" u="sng" dirty="0">
                <a:latin typeface="Monotype Corsiva" panose="03010101010201010101" pitchFamily="66" charset="0"/>
              </a:rPr>
              <a:t>Prof. essa Toscano R.                                  ITALIANO  (4-21)</a:t>
            </a:r>
          </a:p>
          <a:p>
            <a:pPr>
              <a:lnSpc>
                <a:spcPct val="150000"/>
              </a:lnSpc>
            </a:pPr>
            <a:r>
              <a:rPr lang="it-IT" sz="2000" u="sng" dirty="0">
                <a:latin typeface="Monotype Corsiva" panose="03010101010201010101" pitchFamily="66" charset="0"/>
              </a:rPr>
              <a:t>Prof. essa </a:t>
            </a:r>
            <a:r>
              <a:rPr lang="it-IT" sz="2000" u="sng" dirty="0" err="1">
                <a:latin typeface="Monotype Corsiva" panose="03010101010201010101" pitchFamily="66" charset="0"/>
              </a:rPr>
              <a:t>Matranga</a:t>
            </a:r>
            <a:r>
              <a:rPr lang="it-IT" sz="2000" u="sng" dirty="0">
                <a:latin typeface="Monotype Corsiva" panose="03010101010201010101" pitchFamily="66" charset="0"/>
              </a:rPr>
              <a:t>  M.G.                        INGLESE  (22-26)</a:t>
            </a:r>
          </a:p>
          <a:p>
            <a:pPr>
              <a:lnSpc>
                <a:spcPct val="150000"/>
              </a:lnSpc>
            </a:pPr>
            <a:r>
              <a:rPr lang="it-IT" sz="2000" u="sng" dirty="0">
                <a:latin typeface="Monotype Corsiva" panose="03010101010201010101" pitchFamily="66" charset="0"/>
              </a:rPr>
              <a:t>Prof. essa Esposito R.                                 CHIMICA  (27-38)</a:t>
            </a:r>
          </a:p>
          <a:p>
            <a:pPr>
              <a:lnSpc>
                <a:spcPct val="150000"/>
              </a:lnSpc>
            </a:pPr>
            <a:r>
              <a:rPr lang="it-IT" sz="2000" u="sng" dirty="0">
                <a:latin typeface="Monotype Corsiva" panose="03010101010201010101" pitchFamily="66" charset="0"/>
              </a:rPr>
              <a:t>Prof. </a:t>
            </a:r>
            <a:r>
              <a:rPr lang="it-IT" sz="2000" u="sng" dirty="0" err="1">
                <a:latin typeface="Monotype Corsiva" panose="03010101010201010101" pitchFamily="66" charset="0"/>
              </a:rPr>
              <a:t>Arcone</a:t>
            </a:r>
            <a:r>
              <a:rPr lang="it-IT" sz="2000" u="sng" dirty="0">
                <a:latin typeface="Monotype Corsiva" panose="03010101010201010101" pitchFamily="66" charset="0"/>
              </a:rPr>
              <a:t> E.                                            DIRITTO  (39-46)</a:t>
            </a:r>
          </a:p>
          <a:p>
            <a:pPr>
              <a:lnSpc>
                <a:spcPct val="150000"/>
              </a:lnSpc>
            </a:pPr>
            <a:r>
              <a:rPr lang="it-IT" sz="2000" u="sng" dirty="0">
                <a:latin typeface="Monotype Corsiva" panose="03010101010201010101" pitchFamily="66" charset="0"/>
              </a:rPr>
              <a:t>Prof. D’Angelo S.                              MATEMATICA  (47-54)</a:t>
            </a:r>
          </a:p>
          <a:p>
            <a:pPr>
              <a:lnSpc>
                <a:spcPct val="150000"/>
              </a:lnSpc>
            </a:pPr>
            <a:r>
              <a:rPr lang="it-IT" sz="2000" u="sng" dirty="0">
                <a:latin typeface="Monotype Corsiva" panose="03010101010201010101" pitchFamily="66" charset="0"/>
              </a:rPr>
              <a:t>Prof. Scialò L.                                                 FISICA  (55-59)</a:t>
            </a:r>
          </a:p>
          <a:p>
            <a:pPr>
              <a:lnSpc>
                <a:spcPct val="150000"/>
              </a:lnSpc>
            </a:pPr>
            <a:r>
              <a:rPr lang="it-IT" sz="2000" u="sng" dirty="0">
                <a:latin typeface="Monotype Corsiva" panose="03010101010201010101" pitchFamily="66" charset="0"/>
              </a:rPr>
              <a:t>Prof. essa </a:t>
            </a:r>
            <a:r>
              <a:rPr lang="it-IT" sz="2000" u="sng" dirty="0" err="1">
                <a:latin typeface="Monotype Corsiva" panose="03010101010201010101" pitchFamily="66" charset="0"/>
              </a:rPr>
              <a:t>Mastranza</a:t>
            </a:r>
            <a:r>
              <a:rPr lang="it-IT" sz="2000" u="sng" dirty="0">
                <a:latin typeface="Monotype Corsiva" panose="03010101010201010101" pitchFamily="66" charset="0"/>
              </a:rPr>
              <a:t> R.                           BIOLOGIA ( 60-67)</a:t>
            </a:r>
          </a:p>
          <a:p>
            <a:pPr>
              <a:lnSpc>
                <a:spcPct val="150000"/>
              </a:lnSpc>
            </a:pPr>
            <a:r>
              <a:rPr lang="it-IT" sz="2000" u="sng" dirty="0">
                <a:latin typeface="Monotype Corsiva" panose="03010101010201010101" pitchFamily="66" charset="0"/>
              </a:rPr>
              <a:t>Prof. Cannellini  A.                   SCIENZE MOTORIE (68-72)</a:t>
            </a:r>
          </a:p>
          <a:p>
            <a:pPr>
              <a:lnSpc>
                <a:spcPct val="150000"/>
              </a:lnSpc>
            </a:pPr>
            <a:r>
              <a:rPr lang="it-IT" sz="2000" u="sng" dirty="0">
                <a:latin typeface="Monotype Corsiva" panose="03010101010201010101" pitchFamily="66" charset="0"/>
              </a:rPr>
              <a:t>Prof. Borrelli D.                     SCIENZE APPLICATE (73-83)</a:t>
            </a:r>
          </a:p>
        </p:txBody>
      </p:sp>
      <p:sp>
        <p:nvSpPr>
          <p:cNvPr id="10" name="CasellaDiTesto 9">
            <a:extLst>
              <a:ext uri="{FF2B5EF4-FFF2-40B4-BE49-F238E27FC236}">
                <a16:creationId xmlns:a16="http://schemas.microsoft.com/office/drawing/2014/main" id="{8B8BAF9B-B033-4C38-BBD8-225D2BB5C38A}"/>
              </a:ext>
            </a:extLst>
          </p:cNvPr>
          <p:cNvSpPr txBox="1"/>
          <p:nvPr/>
        </p:nvSpPr>
        <p:spPr>
          <a:xfrm>
            <a:off x="8166381" y="912700"/>
            <a:ext cx="4256396" cy="414216"/>
          </a:xfrm>
          <a:prstGeom prst="rect">
            <a:avLst/>
          </a:prstGeom>
          <a:noFill/>
        </p:spPr>
        <p:txBody>
          <a:bodyPr wrap="square" rtlCol="0">
            <a:spAutoFit/>
          </a:bodyPr>
          <a:lstStyle>
            <a:defPPr>
              <a:defRPr lang="en-US"/>
            </a:defPPr>
            <a:lvl1pPr algn="ctr">
              <a:lnSpc>
                <a:spcPct val="150000"/>
              </a:lnSpc>
              <a:defRPr sz="1600">
                <a:latin typeface="Arial Rounded MT Bold" panose="020F0704030504030204" pitchFamily="34" charset="0"/>
              </a:defRPr>
            </a:lvl1pPr>
          </a:lstStyle>
          <a:p>
            <a:pPr algn="l"/>
            <a:r>
              <a:rPr lang="it-IT" dirty="0"/>
              <a:t>Elenco docenti e  numero di slide  </a:t>
            </a:r>
          </a:p>
        </p:txBody>
      </p:sp>
      <p:sp>
        <p:nvSpPr>
          <p:cNvPr id="11" name="CasellaDiTesto 10">
            <a:extLst>
              <a:ext uri="{FF2B5EF4-FFF2-40B4-BE49-F238E27FC236}">
                <a16:creationId xmlns:a16="http://schemas.microsoft.com/office/drawing/2014/main" id="{7C59E737-792B-4A61-95AA-3061F0E4925B}"/>
              </a:ext>
            </a:extLst>
          </p:cNvPr>
          <p:cNvSpPr txBox="1"/>
          <p:nvPr/>
        </p:nvSpPr>
        <p:spPr>
          <a:xfrm>
            <a:off x="557234" y="3911961"/>
            <a:ext cx="5007265" cy="1199046"/>
          </a:xfrm>
          <a:prstGeom prst="rect">
            <a:avLst/>
          </a:prstGeom>
          <a:noFill/>
        </p:spPr>
        <p:txBody>
          <a:bodyPr wrap="square" rtlCol="0">
            <a:spAutoFit/>
          </a:bodyPr>
          <a:lstStyle/>
          <a:p>
            <a:pPr algn="ctr">
              <a:lnSpc>
                <a:spcPct val="150000"/>
              </a:lnSpc>
            </a:pPr>
            <a:r>
              <a:rPr lang="it-IT" sz="1600" dirty="0">
                <a:latin typeface="Arial Rounded MT Bold" panose="020F0704030504030204" pitchFamily="34" charset="0"/>
              </a:rPr>
              <a:t>Ringraziamenti </a:t>
            </a:r>
            <a:r>
              <a:rPr lang="it-IT" dirty="0">
                <a:latin typeface="Arial Rounded MT Bold" panose="020F0704030504030204" pitchFamily="34" charset="0"/>
              </a:rPr>
              <a:t>vanno</a:t>
            </a:r>
            <a:r>
              <a:rPr lang="it-IT" sz="1600" dirty="0">
                <a:latin typeface="Arial Rounded MT Bold" panose="020F0704030504030204" pitchFamily="34" charset="0"/>
              </a:rPr>
              <a:t> alla Presidente del GMA di Napoli ed ai Dirigenti dell’ITIS  che hanno presenziato a questo progetto scolastico.</a:t>
            </a:r>
          </a:p>
        </p:txBody>
      </p:sp>
    </p:spTree>
    <p:extLst>
      <p:ext uri="{BB962C8B-B14F-4D97-AF65-F5344CB8AC3E}">
        <p14:creationId xmlns:p14="http://schemas.microsoft.com/office/powerpoint/2010/main" val="7562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25 -0.06597 L 0.57279 -0.09144 L 0.68099 -0.02106 L 0.7336 0.10856 L 0.75456 0.22245 C 0.75482 0.22616 0.75495 0.23009 0.75521 0.23403 C 0.75534 0.23519 0.75599 0.23796 0.75599 0.23819 L 0.75821 0.39167 C 0.7573 0.40718 0.75743 0.40023 0.75743 0.41227 L 0.7444 0.50069 L 0.74089 0.51088 L 0.7069 0.58657 L 0.70039 0.59792 L 0.66146 0.64051 C 0.65938 0.64167 0.65717 0.64306 0.65495 0.64421 C 0.65052 0.64653 0.65352 0.64421 0.65065 0.64699 L 0.57422 0.67361 C 0.56237 0.68009 0.57123 0.67569 0.56342 0.6787 C 0.5625 0.67917 0.56146 0.67963 0.56055 0.68009 C 0.5586 0.68056 0.55482 0.68125 0.55482 0.68171 L 0.47045 0.69931 C 0.46146 0.70116 0.46602 0.70069 0.45664 0.70069 L 0.38607 0.70324 C 0.3694 0.70579 0.38073 0.70463 0.35209 0.70463 L 0.28438 0.70185 C 0.275 0.7037 0.27956 0.70324 0.27058 0.70324 L 0.22513 0.70579 L 0.19922 0.70579 L 0.13646 0.69028 C 0.12969 0.68819 0.13008 0.68866 0.12422 0.68519 C 0.12279 0.68426 0.12136 0.68333 0.11993 0.68264 C 0.11875 0.68218 0.11628 0.68125 0.11628 0.68171 L 0.05495 0.65069 C 0.05261 0.65 0.05013 0.64907 0.04779 0.64815 C 0.04584 0.64699 0.0444 0.64468 0.04271 0.64306 C 0.04232 0.64259 0.0418 0.64213 0.04128 0.64167 L -0.00989 0.56991 C -0.01601 0.56435 -0.01419 0.56736 -0.0164 0.56343 L -0.03802 0.51875 C -0.03984 0.50185 -0.03945 0.51019 -0.03945 0.49421 L -0.03294 0.40463 C -0.0306 0.39306 -0.03086 0.39769 -0.03086 0.39051 L -0.01705 0.32755 C -0.01549 0.32431 -0.01367 0.32083 -0.01211 0.31736 C -0.01132 0.31574 -0.00989 0.31204 -0.00989 0.3125 L 0.02904 0.26597 C 0.03529 0.25764 0.03269 0.26019 0.0362 0.25694 L 0.06732 0.23796 C 0.06914 0.23634 0.0711 0.23519 0.07305 0.23403 C 0.07396 0.23333 0.075 0.23333 0.07592 0.23264 C 0.0767 0.23218 0.07735 0.23102 0.07813 0.23009 C 0.0793 0.22917 0.08164 0.22778 0.08164 0.22801 L 0.11055 0.20833 L 0.11706 0.20324 L 0.17618 0.17755 C 0.18894 0.17338 0.18373 0.17384 0.19128 0.17384 L 0.28646 0.15301 L 0.34271 0.15301 C 0.35092 0.15486 0.34753 0.15463 0.35287 0.15463 L 0.39401 0.16597 C 0.40378 0.16898 0.39922 0.16852 0.40769 0.16852 L 0.4517 0.17755 L 0.46029 0.18032 L 0.49128 0.1919 L 0.51589 0.20718 C 0.51797 0.20856 0.52006 0.21088 0.52227 0.21204 C 0.5237 0.21319 0.5267 0.21366 0.5267 0.21389 L 0.55547 0.23009 L 0.57644 0.25324 L 0.58151 0.25949 L 0.59727 0.27616 L 0.60313 0.28657 L 0.61029 0.29421 L 0.61459 0.30301 L 0.62982 0.32894 L 0.63412 0.33773 L 0.6543 0.37894 L 0.6737 0.42778 L 0.6875 0.46875 L 0.68959 0.48032 L 0.6961 0.50579 L 0.70039 0.56481 " pathEditMode="relative" rAng="0" ptsTypes="AAAAAAAAAAAAAAAAAAAAAAAAAAAAAAAAAAAAAAAAAAAAAAAAAAAAAAAAAAAAAAAAAAAAAAAAAAAAAAAAAA">
                                      <p:cBhvr>
                                        <p:cTn id="6" dur="2000" fill="hold"/>
                                        <p:tgtEl>
                                          <p:spTgt spid="4"/>
                                        </p:tgtEl>
                                        <p:attrNameLst>
                                          <p:attrName>ppt_x</p:attrName>
                                          <p:attrName>ppt_y</p:attrName>
                                        </p:attrNameLst>
                                      </p:cBhvr>
                                      <p:rCtr x="38424" y="373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faccettatur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1014</TotalTime>
  <Words>4997</Words>
  <Application>Microsoft Office PowerPoint</Application>
  <PresentationFormat>Widescreen</PresentationFormat>
  <Paragraphs>606</Paragraphs>
  <Slides>85</Slides>
  <Notes>67</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85</vt:i4>
      </vt:variant>
    </vt:vector>
  </HeadingPairs>
  <TitlesOfParts>
    <vt:vector size="93" baseType="lpstr">
      <vt:lpstr>Arial</vt:lpstr>
      <vt:lpstr>Arial Rounded MT Bold</vt:lpstr>
      <vt:lpstr>Calibri</vt:lpstr>
      <vt:lpstr>Monotype Corsiva</vt:lpstr>
      <vt:lpstr>Times New Roman</vt:lpstr>
      <vt:lpstr>Trebuchet MS</vt:lpstr>
      <vt:lpstr>Wingdings 3</vt:lpstr>
      <vt:lpstr>Sfaccettatura</vt:lpstr>
      <vt:lpstr>Educazione alla cittadinanza globale</vt:lpstr>
      <vt:lpstr>Presentazione standard di PowerPoint</vt:lpstr>
      <vt:lpstr>Presentazione standard di PowerPoint</vt:lpstr>
      <vt:lpstr>Presentazione standard di PowerPoint</vt:lpstr>
      <vt:lpstr>Presentazione standard di PowerPoint</vt:lpstr>
      <vt:lpstr>ASSOCIAZIONE VOLONTARIATO GMA NAPOLI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Chi è il volontario  </vt:lpstr>
      <vt:lpstr>Presentazione standard di PowerPoint</vt:lpstr>
      <vt:lpstr>MA CHI SONO I VOLONTARI ITALIANI? QUANTE PERSONE SI IMPEGNANO NEL MONDO DELLA COOPERAZIONE INTERNAZIONALE?  </vt:lpstr>
      <vt:lpstr>Secondo gli ultimi dati ISTAT, 9% della popolazione si dedica ad attività di volontariato per un totale di 5.500.000 persone. Un numero di cui andare orgogliosi,  ma ancora lontano dalle cifre registrate in altri paesi europei. Per esempio, dati provenienti dal Regno Unito confermano che circa il 27% della popolazione svolge attività di volontariato almeno una volta al mese. </vt:lpstr>
      <vt:lpstr>In Italia, infatti, sono soprattutto gli over 55 ad offrire il loro tempo e la loro esperienza per le cause in cui credono. E i giovani? Purtroppo sono la categoria meno coinvolta, nonostante la quantità di servizi a loro disposizione per trovare un programma di volontariato che rispecchi le loro esigenze ed i loro interessi. </vt:lpstr>
      <vt:lpstr>Tra tutti i volontari italiani, l’ISTAT registra solamente un 1.9% coinvolto in attività di Solidarietà e Cooperazione Internazionale, per un totale di circa 100.000 persone. Possono sembrare pochi, ma bisogna considerare che, negli ultimi 15 anni è stato registrato un aumento del 35%! </vt:lpstr>
      <vt:lpstr>Presentazione standard di PowerPoint</vt:lpstr>
      <vt:lpstr>Presentazione standard di PowerPoint</vt:lpstr>
      <vt:lpstr>Presentazione standard di PowerPoint</vt:lpstr>
      <vt:lpstr>Presentazione standard di PowerPoint</vt:lpstr>
      <vt:lpstr>Presentazione standard di PowerPoint</vt:lpstr>
      <vt:lpstr>Denutrizione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Dichiarazione Universale dei Diritti dell’Uomo articolo 25 comma 1 </vt:lpstr>
      <vt:lpstr>LA FAME NEL MONDO </vt:lpstr>
      <vt:lpstr>LO SPRECO</vt:lpstr>
      <vt:lpstr> Pochi medici, molte malattie: dove la salute è un privilegio</vt:lpstr>
      <vt:lpstr>Numero di medici 100 volte sotto la media occidentale</vt:lpstr>
      <vt:lpstr>META’ POPOLAZIONE HA MENO DI DUE DOLLARI AL GIORNO</vt:lpstr>
      <vt:lpstr>LA POLITICA IN QUESTI PAESI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MORTI  PREMATURE  ALL’ANNO PER INQUINAMENTO ATMOSFERICO NEI    PRINCIPALI  PAESI  EUROPEI   </vt:lpstr>
      <vt:lpstr>Presentazione standard di PowerPoint</vt:lpstr>
      <vt:lpstr>Presentazione standard di PowerPoint</vt:lpstr>
      <vt:lpstr>Distribuzione regionale</vt:lpstr>
      <vt:lpstr>SCHEMA DI UN IMPIANTO FOTOVOLTAICO   TIPOLOGIA GRID – CONNECTED </vt:lpstr>
      <vt:lpstr>Presentazione standard di PowerPoint</vt:lpstr>
      <vt:lpstr>Presentazione standard di PowerPoint</vt:lpstr>
      <vt:lpstr>Presentazione standard di PowerPoint</vt:lpstr>
      <vt:lpstr>Presentazione standard di PowerPoint</vt:lpstr>
      <vt:lpstr>Fine….. Grazie per la vostra attenzione. </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Educazione alla cittadinanza globale</dc:title>
  <dc:creator>STUDIOEFFE</dc:creator>
  <cp:lastModifiedBy>Docente</cp:lastModifiedBy>
  <cp:revision>199</cp:revision>
  <dcterms:created xsi:type="dcterms:W3CDTF">2019-03-11T16:52:23Z</dcterms:created>
  <dcterms:modified xsi:type="dcterms:W3CDTF">2019-03-28T09:45:50Z</dcterms:modified>
</cp:coreProperties>
</file>