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1"/>
  </p:notesMasterIdLst>
  <p:sldIdLst>
    <p:sldId id="306" r:id="rId2"/>
    <p:sldId id="256" r:id="rId3"/>
    <p:sldId id="257" r:id="rId4"/>
    <p:sldId id="258" r:id="rId5"/>
    <p:sldId id="259" r:id="rId6"/>
    <p:sldId id="260" r:id="rId7"/>
    <p:sldId id="261" r:id="rId8"/>
    <p:sldId id="326" r:id="rId9"/>
    <p:sldId id="327" r:id="rId10"/>
    <p:sldId id="328" r:id="rId11"/>
    <p:sldId id="329" r:id="rId12"/>
    <p:sldId id="330" r:id="rId13"/>
    <p:sldId id="331" r:id="rId14"/>
    <p:sldId id="332" r:id="rId15"/>
    <p:sldId id="333" r:id="rId16"/>
    <p:sldId id="334" r:id="rId17"/>
    <p:sldId id="335" r:id="rId18"/>
    <p:sldId id="336"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75" r:id="rId32"/>
    <p:sldId id="276" r:id="rId33"/>
    <p:sldId id="277" r:id="rId34"/>
    <p:sldId id="278" r:id="rId35"/>
    <p:sldId id="279" r:id="rId36"/>
    <p:sldId id="280" r:id="rId37"/>
    <p:sldId id="281" r:id="rId38"/>
    <p:sldId id="282" r:id="rId39"/>
    <p:sldId id="283" r:id="rId40"/>
    <p:sldId id="284" r:id="rId41"/>
    <p:sldId id="285" r:id="rId42"/>
    <p:sldId id="286" r:id="rId43"/>
    <p:sldId id="287" r:id="rId44"/>
    <p:sldId id="288" r:id="rId45"/>
    <p:sldId id="289" r:id="rId46"/>
    <p:sldId id="290" r:id="rId47"/>
    <p:sldId id="291" r:id="rId48"/>
    <p:sldId id="292" r:id="rId49"/>
    <p:sldId id="293" r:id="rId50"/>
    <p:sldId id="294" r:id="rId51"/>
    <p:sldId id="295" r:id="rId52"/>
    <p:sldId id="296" r:id="rId53"/>
    <p:sldId id="297" r:id="rId54"/>
    <p:sldId id="298" r:id="rId55"/>
    <p:sldId id="317" r:id="rId56"/>
    <p:sldId id="318" r:id="rId57"/>
    <p:sldId id="319" r:id="rId58"/>
    <p:sldId id="341" r:id="rId59"/>
    <p:sldId id="342" r:id="rId60"/>
    <p:sldId id="343" r:id="rId61"/>
    <p:sldId id="344" r:id="rId62"/>
    <p:sldId id="345" r:id="rId63"/>
    <p:sldId id="315" r:id="rId64"/>
    <p:sldId id="307" r:id="rId65"/>
    <p:sldId id="308" r:id="rId66"/>
    <p:sldId id="309" r:id="rId67"/>
    <p:sldId id="310" r:id="rId68"/>
    <p:sldId id="311" r:id="rId69"/>
    <p:sldId id="312" r:id="rId70"/>
    <p:sldId id="313" r:id="rId71"/>
    <p:sldId id="299" r:id="rId72"/>
    <p:sldId id="300" r:id="rId73"/>
    <p:sldId id="301" r:id="rId74"/>
    <p:sldId id="302" r:id="rId75"/>
    <p:sldId id="340" r:id="rId76"/>
    <p:sldId id="337" r:id="rId77"/>
    <p:sldId id="338" r:id="rId78"/>
    <p:sldId id="339" r:id="rId79"/>
    <p:sldId id="325" r:id="rId8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77" d="100"/>
          <a:sy n="77" d="100"/>
        </p:scale>
        <p:origin x="-806" y="-8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586F57-910C-49EC-A1B5-5F91BC149886}" type="datetimeFigureOut">
              <a:rPr lang="it-IT" smtClean="0"/>
              <a:pPr/>
              <a:t>13/03/2019</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FDD099-B29A-4742-946A-1581681DD8E6}" type="slidenum">
              <a:rPr lang="it-IT" smtClean="0"/>
              <a:pPr/>
              <a:t>‹N›</a:t>
            </a:fld>
            <a:endParaRPr lang="it-IT"/>
          </a:p>
        </p:txBody>
      </p:sp>
    </p:spTree>
    <p:extLst>
      <p:ext uri="{BB962C8B-B14F-4D97-AF65-F5344CB8AC3E}">
        <p14:creationId xmlns:p14="http://schemas.microsoft.com/office/powerpoint/2010/main" xmlns="" val="3655640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xmlns="" val="3780077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xmlns="" id="{19CFF0E2-E4BA-4BAE-AE7E-C20CD6C1E5B5}"/>
              </a:ext>
            </a:extLst>
          </p:cNvPr>
          <p:cNvSpPr>
            <a:spLocks noGrp="1" noRot="1" noChangeAspect="1" noTextEdit="1"/>
          </p:cNvSpPr>
          <p:nvPr>
            <p:ph type="sldImg"/>
          </p:nvPr>
        </p:nvSpPr>
        <p:spPr>
          <a:xfrm>
            <a:off x="139700" y="766763"/>
            <a:ext cx="6819900" cy="3836987"/>
          </a:xfrm>
          <a:ln/>
        </p:spPr>
      </p:sp>
      <p:sp>
        <p:nvSpPr>
          <p:cNvPr id="35843" name="Notes Placeholder 2">
            <a:extLst>
              <a:ext uri="{FF2B5EF4-FFF2-40B4-BE49-F238E27FC236}">
                <a16:creationId xmlns:a16="http://schemas.microsoft.com/office/drawing/2014/main" xmlns="" id="{32C0F57D-12A8-417B-AC48-3DDB08A0E07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it-IT" altLang="en-US">
              <a:cs typeface="Times New Roman" panose="02020603050405020304" pitchFamily="18" charset="0"/>
            </a:endParaRPr>
          </a:p>
        </p:txBody>
      </p:sp>
      <p:sp>
        <p:nvSpPr>
          <p:cNvPr id="35844" name="Slide Number Placeholder 3">
            <a:extLst>
              <a:ext uri="{FF2B5EF4-FFF2-40B4-BE49-F238E27FC236}">
                <a16:creationId xmlns:a16="http://schemas.microsoft.com/office/drawing/2014/main" xmlns="" id="{B18DCA53-531A-4315-9E78-2367B3A8EE4B}"/>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600"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defTabSz="99060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defTabSz="990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defTabSz="990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defTabSz="990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eaLnBrk="1" hangingPunct="1"/>
            <a:fld id="{A3B90954-D82A-446C-AC71-9063475AD5FA}" type="slidenum">
              <a:rPr lang="zh-TW" altLang="en-US" sz="1300"/>
              <a:pPr eaLnBrk="1" hangingPunct="1"/>
              <a:t>36</a:t>
            </a:fld>
            <a:endParaRPr lang="en-US" altLang="zh-TW" sz="1300"/>
          </a:p>
        </p:txBody>
      </p:sp>
    </p:spTree>
    <p:extLst>
      <p:ext uri="{BB962C8B-B14F-4D97-AF65-F5344CB8AC3E}">
        <p14:creationId xmlns:p14="http://schemas.microsoft.com/office/powerpoint/2010/main" xmlns="" val="3126754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600" eaLnBrk="0" hangingPunct="0">
              <a:defRPr kumimoji="1" sz="2400">
                <a:solidFill>
                  <a:schemeClr val="tx1"/>
                </a:solidFill>
                <a:latin typeface="Times New Roman" panose="02020603050405020304" pitchFamily="18" charset="0"/>
                <a:ea typeface="PMingLiU" pitchFamily="18" charset="-120"/>
              </a:defRPr>
            </a:lvl1pPr>
            <a:lvl2pPr marL="742950" indent="-285750" defTabSz="990600" eaLnBrk="0" hangingPunct="0">
              <a:defRPr kumimoji="1" sz="2400">
                <a:solidFill>
                  <a:schemeClr val="tx1"/>
                </a:solidFill>
                <a:latin typeface="Times New Roman" panose="02020603050405020304" pitchFamily="18" charset="0"/>
                <a:ea typeface="PMingLiU" pitchFamily="18" charset="-120"/>
              </a:defRPr>
            </a:lvl2pPr>
            <a:lvl3pPr marL="1143000" indent="-228600" defTabSz="990600" eaLnBrk="0" hangingPunct="0">
              <a:defRPr kumimoji="1" sz="2400">
                <a:solidFill>
                  <a:schemeClr val="tx1"/>
                </a:solidFill>
                <a:latin typeface="Times New Roman" panose="02020603050405020304" pitchFamily="18" charset="0"/>
                <a:ea typeface="PMingLiU" pitchFamily="18" charset="-120"/>
              </a:defRPr>
            </a:lvl3pPr>
            <a:lvl4pPr marL="1600200" indent="-228600" defTabSz="990600" eaLnBrk="0" hangingPunct="0">
              <a:defRPr kumimoji="1" sz="2400">
                <a:solidFill>
                  <a:schemeClr val="tx1"/>
                </a:solidFill>
                <a:latin typeface="Times New Roman" panose="02020603050405020304" pitchFamily="18" charset="0"/>
                <a:ea typeface="PMingLiU" pitchFamily="18" charset="-120"/>
              </a:defRPr>
            </a:lvl4pPr>
            <a:lvl5pPr marL="2057400" indent="-228600" defTabSz="990600" eaLnBrk="0" hangingPunct="0">
              <a:defRPr kumimoji="1" sz="2400">
                <a:solidFill>
                  <a:schemeClr val="tx1"/>
                </a:solidFill>
                <a:latin typeface="Times New Roman" panose="02020603050405020304" pitchFamily="18" charset="0"/>
                <a:ea typeface="PMingLiU" pitchFamily="18" charset="-120"/>
              </a:defRPr>
            </a:lvl5pPr>
            <a:lvl6pPr marL="25146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eaLnBrk="1" hangingPunct="1"/>
            <a:fld id="{548EB1B2-9A4F-48AE-BD32-7406E2D38B36}" type="slidenum">
              <a:rPr lang="zh-TW" altLang="en-US" sz="1300"/>
              <a:pPr eaLnBrk="1" hangingPunct="1"/>
              <a:t>37</a:t>
            </a:fld>
            <a:endParaRPr lang="en-US" altLang="zh-TW" sz="1300"/>
          </a:p>
        </p:txBody>
      </p:sp>
      <p:sp>
        <p:nvSpPr>
          <p:cNvPr id="36867" name="Rectangle 2"/>
          <p:cNvSpPr>
            <a:spLocks noGrp="1" noRot="1" noChangeAspect="1" noChangeArrowheads="1" noTextEdit="1"/>
          </p:cNvSpPr>
          <p:nvPr>
            <p:ph type="sldImg"/>
          </p:nvPr>
        </p:nvSpPr>
        <p:spPr>
          <a:xfrm>
            <a:off x="139700" y="766763"/>
            <a:ext cx="6819900" cy="3836987"/>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altLang="zh-TW" smtClean="0"/>
          </a:p>
        </p:txBody>
      </p:sp>
    </p:spTree>
    <p:extLst>
      <p:ext uri="{BB962C8B-B14F-4D97-AF65-F5344CB8AC3E}">
        <p14:creationId xmlns:p14="http://schemas.microsoft.com/office/powerpoint/2010/main" xmlns="" val="914255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600" eaLnBrk="0" hangingPunct="0">
              <a:defRPr kumimoji="1" sz="2400">
                <a:solidFill>
                  <a:schemeClr val="tx1"/>
                </a:solidFill>
                <a:latin typeface="Times New Roman" panose="02020603050405020304" pitchFamily="18" charset="0"/>
                <a:ea typeface="PMingLiU" pitchFamily="18" charset="-120"/>
              </a:defRPr>
            </a:lvl1pPr>
            <a:lvl2pPr marL="742950" indent="-285750" defTabSz="990600" eaLnBrk="0" hangingPunct="0">
              <a:defRPr kumimoji="1" sz="2400">
                <a:solidFill>
                  <a:schemeClr val="tx1"/>
                </a:solidFill>
                <a:latin typeface="Times New Roman" panose="02020603050405020304" pitchFamily="18" charset="0"/>
                <a:ea typeface="PMingLiU" pitchFamily="18" charset="-120"/>
              </a:defRPr>
            </a:lvl2pPr>
            <a:lvl3pPr marL="1143000" indent="-228600" defTabSz="990600" eaLnBrk="0" hangingPunct="0">
              <a:defRPr kumimoji="1" sz="2400">
                <a:solidFill>
                  <a:schemeClr val="tx1"/>
                </a:solidFill>
                <a:latin typeface="Times New Roman" panose="02020603050405020304" pitchFamily="18" charset="0"/>
                <a:ea typeface="PMingLiU" pitchFamily="18" charset="-120"/>
              </a:defRPr>
            </a:lvl3pPr>
            <a:lvl4pPr marL="1600200" indent="-228600" defTabSz="990600" eaLnBrk="0" hangingPunct="0">
              <a:defRPr kumimoji="1" sz="2400">
                <a:solidFill>
                  <a:schemeClr val="tx1"/>
                </a:solidFill>
                <a:latin typeface="Times New Roman" panose="02020603050405020304" pitchFamily="18" charset="0"/>
                <a:ea typeface="PMingLiU" pitchFamily="18" charset="-120"/>
              </a:defRPr>
            </a:lvl4pPr>
            <a:lvl5pPr marL="2057400" indent="-228600" defTabSz="990600" eaLnBrk="0" hangingPunct="0">
              <a:defRPr kumimoji="1" sz="2400">
                <a:solidFill>
                  <a:schemeClr val="tx1"/>
                </a:solidFill>
                <a:latin typeface="Times New Roman" panose="02020603050405020304" pitchFamily="18" charset="0"/>
                <a:ea typeface="PMingLiU" pitchFamily="18" charset="-120"/>
              </a:defRPr>
            </a:lvl5pPr>
            <a:lvl6pPr marL="25146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eaLnBrk="1" hangingPunct="1"/>
            <a:fld id="{548EB1B2-9A4F-48AE-BD32-7406E2D38B36}" type="slidenum">
              <a:rPr lang="zh-TW" altLang="en-US" sz="1300"/>
              <a:pPr eaLnBrk="1" hangingPunct="1"/>
              <a:t>41</a:t>
            </a:fld>
            <a:endParaRPr lang="en-US" altLang="zh-TW" sz="1300"/>
          </a:p>
        </p:txBody>
      </p:sp>
      <p:sp>
        <p:nvSpPr>
          <p:cNvPr id="36867" name="Rectangle 2"/>
          <p:cNvSpPr>
            <a:spLocks noGrp="1" noRot="1" noChangeAspect="1" noChangeArrowheads="1" noTextEdit="1"/>
          </p:cNvSpPr>
          <p:nvPr>
            <p:ph type="sldImg"/>
          </p:nvPr>
        </p:nvSpPr>
        <p:spPr>
          <a:xfrm>
            <a:off x="139700" y="766763"/>
            <a:ext cx="6819900" cy="3836987"/>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altLang="zh-TW" smtClean="0"/>
          </a:p>
        </p:txBody>
      </p:sp>
    </p:spTree>
    <p:extLst>
      <p:ext uri="{BB962C8B-B14F-4D97-AF65-F5344CB8AC3E}">
        <p14:creationId xmlns:p14="http://schemas.microsoft.com/office/powerpoint/2010/main" xmlns="" val="1369921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600" eaLnBrk="0" hangingPunct="0">
              <a:defRPr kumimoji="1" sz="2400">
                <a:solidFill>
                  <a:schemeClr val="tx1"/>
                </a:solidFill>
                <a:latin typeface="Times New Roman" panose="02020603050405020304" pitchFamily="18" charset="0"/>
                <a:ea typeface="PMingLiU" pitchFamily="18" charset="-120"/>
              </a:defRPr>
            </a:lvl1pPr>
            <a:lvl2pPr marL="742950" indent="-285750" defTabSz="990600" eaLnBrk="0" hangingPunct="0">
              <a:defRPr kumimoji="1" sz="2400">
                <a:solidFill>
                  <a:schemeClr val="tx1"/>
                </a:solidFill>
                <a:latin typeface="Times New Roman" panose="02020603050405020304" pitchFamily="18" charset="0"/>
                <a:ea typeface="PMingLiU" pitchFamily="18" charset="-120"/>
              </a:defRPr>
            </a:lvl2pPr>
            <a:lvl3pPr marL="1143000" indent="-228600" defTabSz="990600" eaLnBrk="0" hangingPunct="0">
              <a:defRPr kumimoji="1" sz="2400">
                <a:solidFill>
                  <a:schemeClr val="tx1"/>
                </a:solidFill>
                <a:latin typeface="Times New Roman" panose="02020603050405020304" pitchFamily="18" charset="0"/>
                <a:ea typeface="PMingLiU" pitchFamily="18" charset="-120"/>
              </a:defRPr>
            </a:lvl3pPr>
            <a:lvl4pPr marL="1600200" indent="-228600" defTabSz="990600" eaLnBrk="0" hangingPunct="0">
              <a:defRPr kumimoji="1" sz="2400">
                <a:solidFill>
                  <a:schemeClr val="tx1"/>
                </a:solidFill>
                <a:latin typeface="Times New Roman" panose="02020603050405020304" pitchFamily="18" charset="0"/>
                <a:ea typeface="PMingLiU" pitchFamily="18" charset="-120"/>
              </a:defRPr>
            </a:lvl4pPr>
            <a:lvl5pPr marL="2057400" indent="-228600" defTabSz="990600" eaLnBrk="0" hangingPunct="0">
              <a:defRPr kumimoji="1" sz="2400">
                <a:solidFill>
                  <a:schemeClr val="tx1"/>
                </a:solidFill>
                <a:latin typeface="Times New Roman" panose="02020603050405020304" pitchFamily="18" charset="0"/>
                <a:ea typeface="PMingLiU" pitchFamily="18" charset="-120"/>
              </a:defRPr>
            </a:lvl5pPr>
            <a:lvl6pPr marL="25146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eaLnBrk="1" hangingPunct="1"/>
            <a:fld id="{548EB1B2-9A4F-48AE-BD32-7406E2D38B36}" type="slidenum">
              <a:rPr lang="zh-TW" altLang="en-US" sz="1300"/>
              <a:pPr eaLnBrk="1" hangingPunct="1"/>
              <a:t>42</a:t>
            </a:fld>
            <a:endParaRPr lang="en-US" altLang="zh-TW" sz="1300"/>
          </a:p>
        </p:txBody>
      </p:sp>
      <p:sp>
        <p:nvSpPr>
          <p:cNvPr id="36867" name="Rectangle 2"/>
          <p:cNvSpPr>
            <a:spLocks noGrp="1" noRot="1" noChangeAspect="1" noChangeArrowheads="1" noTextEdit="1"/>
          </p:cNvSpPr>
          <p:nvPr>
            <p:ph type="sldImg"/>
          </p:nvPr>
        </p:nvSpPr>
        <p:spPr>
          <a:xfrm>
            <a:off x="139700" y="766763"/>
            <a:ext cx="6819900" cy="3836987"/>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altLang="zh-TW" smtClean="0"/>
          </a:p>
        </p:txBody>
      </p:sp>
    </p:spTree>
    <p:extLst>
      <p:ext uri="{BB962C8B-B14F-4D97-AF65-F5344CB8AC3E}">
        <p14:creationId xmlns:p14="http://schemas.microsoft.com/office/powerpoint/2010/main" xmlns="" val="345515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600" eaLnBrk="0" hangingPunct="0">
              <a:defRPr kumimoji="1" sz="2400">
                <a:solidFill>
                  <a:schemeClr val="tx1"/>
                </a:solidFill>
                <a:latin typeface="Times New Roman" panose="02020603050405020304" pitchFamily="18" charset="0"/>
                <a:ea typeface="PMingLiU" pitchFamily="18" charset="-120"/>
              </a:defRPr>
            </a:lvl1pPr>
            <a:lvl2pPr marL="742950" indent="-285750" defTabSz="990600" eaLnBrk="0" hangingPunct="0">
              <a:defRPr kumimoji="1" sz="2400">
                <a:solidFill>
                  <a:schemeClr val="tx1"/>
                </a:solidFill>
                <a:latin typeface="Times New Roman" panose="02020603050405020304" pitchFamily="18" charset="0"/>
                <a:ea typeface="PMingLiU" pitchFamily="18" charset="-120"/>
              </a:defRPr>
            </a:lvl2pPr>
            <a:lvl3pPr marL="1143000" indent="-228600" defTabSz="990600" eaLnBrk="0" hangingPunct="0">
              <a:defRPr kumimoji="1" sz="2400">
                <a:solidFill>
                  <a:schemeClr val="tx1"/>
                </a:solidFill>
                <a:latin typeface="Times New Roman" panose="02020603050405020304" pitchFamily="18" charset="0"/>
                <a:ea typeface="PMingLiU" pitchFamily="18" charset="-120"/>
              </a:defRPr>
            </a:lvl3pPr>
            <a:lvl4pPr marL="1600200" indent="-228600" defTabSz="990600" eaLnBrk="0" hangingPunct="0">
              <a:defRPr kumimoji="1" sz="2400">
                <a:solidFill>
                  <a:schemeClr val="tx1"/>
                </a:solidFill>
                <a:latin typeface="Times New Roman" panose="02020603050405020304" pitchFamily="18" charset="0"/>
                <a:ea typeface="PMingLiU" pitchFamily="18" charset="-120"/>
              </a:defRPr>
            </a:lvl4pPr>
            <a:lvl5pPr marL="2057400" indent="-228600" defTabSz="990600" eaLnBrk="0" hangingPunct="0">
              <a:defRPr kumimoji="1" sz="2400">
                <a:solidFill>
                  <a:schemeClr val="tx1"/>
                </a:solidFill>
                <a:latin typeface="Times New Roman" panose="02020603050405020304" pitchFamily="18" charset="0"/>
                <a:ea typeface="PMingLiU" pitchFamily="18" charset="-120"/>
              </a:defRPr>
            </a:lvl5pPr>
            <a:lvl6pPr marL="25146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eaLnBrk="1" hangingPunct="1"/>
            <a:fld id="{548EB1B2-9A4F-48AE-BD32-7406E2D38B36}" type="slidenum">
              <a:rPr lang="zh-TW" altLang="en-US" sz="1300"/>
              <a:pPr eaLnBrk="1" hangingPunct="1"/>
              <a:t>43</a:t>
            </a:fld>
            <a:endParaRPr lang="en-US" altLang="zh-TW" sz="1300"/>
          </a:p>
        </p:txBody>
      </p:sp>
      <p:sp>
        <p:nvSpPr>
          <p:cNvPr id="36867" name="Rectangle 2"/>
          <p:cNvSpPr>
            <a:spLocks noGrp="1" noRot="1" noChangeAspect="1" noChangeArrowheads="1" noTextEdit="1"/>
          </p:cNvSpPr>
          <p:nvPr>
            <p:ph type="sldImg"/>
          </p:nvPr>
        </p:nvSpPr>
        <p:spPr>
          <a:xfrm>
            <a:off x="139700" y="766763"/>
            <a:ext cx="6819900" cy="3836987"/>
          </a:xfrm>
          <a:solidFill>
            <a:srgbClr val="FFFFFF"/>
          </a:solidFill>
          <a:ln/>
        </p:spPr>
      </p:sp>
      <p:sp>
        <p:nvSpPr>
          <p:cNvPr id="3686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it-IT" altLang="zh-TW" smtClean="0"/>
          </a:p>
        </p:txBody>
      </p:sp>
    </p:spTree>
    <p:extLst>
      <p:ext uri="{BB962C8B-B14F-4D97-AF65-F5344CB8AC3E}">
        <p14:creationId xmlns:p14="http://schemas.microsoft.com/office/powerpoint/2010/main" xmlns="" val="3011484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xmlns="" id="{8A74E743-6DA3-4E11-85AB-2A41A57B1098}"/>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90600"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defTabSz="99060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defTabSz="990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defTabSz="990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defTabSz="990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defTabSz="990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eaLnBrk="1" hangingPunct="1"/>
            <a:fld id="{F4BA93DB-1787-4B21-97A6-3B0B78E8F403}" type="slidenum">
              <a:rPr lang="zh-TW" altLang="en-US" sz="1300"/>
              <a:pPr eaLnBrk="1" hangingPunct="1"/>
              <a:t>46</a:t>
            </a:fld>
            <a:endParaRPr lang="en-US" altLang="zh-TW" sz="1300"/>
          </a:p>
        </p:txBody>
      </p:sp>
      <p:sp>
        <p:nvSpPr>
          <p:cNvPr id="36867" name="Rectangle 2">
            <a:extLst>
              <a:ext uri="{FF2B5EF4-FFF2-40B4-BE49-F238E27FC236}">
                <a16:creationId xmlns:a16="http://schemas.microsoft.com/office/drawing/2014/main" xmlns="" id="{4F14F652-D4D1-4441-B89D-4CB5FD209F5A}"/>
              </a:ext>
            </a:extLst>
          </p:cNvPr>
          <p:cNvSpPr>
            <a:spLocks noGrp="1" noRot="1" noChangeAspect="1" noChangeArrowheads="1" noTextEdit="1"/>
          </p:cNvSpPr>
          <p:nvPr>
            <p:ph type="sldImg"/>
          </p:nvPr>
        </p:nvSpPr>
        <p:spPr>
          <a:xfrm>
            <a:off x="139700" y="766763"/>
            <a:ext cx="6819900" cy="3836987"/>
          </a:xfrm>
          <a:solidFill>
            <a:srgbClr val="FFFFFF"/>
          </a:solidFill>
          <a:ln/>
        </p:spPr>
      </p:sp>
      <p:sp>
        <p:nvSpPr>
          <p:cNvPr id="36868" name="Rectangle 3">
            <a:extLst>
              <a:ext uri="{FF2B5EF4-FFF2-40B4-BE49-F238E27FC236}">
                <a16:creationId xmlns:a16="http://schemas.microsoft.com/office/drawing/2014/main" xmlns="" id="{ABCCB1A6-7822-47FF-9965-238B75D9C3E5}"/>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it-IT" altLang="zh-TW"/>
          </a:p>
        </p:txBody>
      </p:sp>
    </p:spTree>
    <p:extLst>
      <p:ext uri="{BB962C8B-B14F-4D97-AF65-F5344CB8AC3E}">
        <p14:creationId xmlns:p14="http://schemas.microsoft.com/office/powerpoint/2010/main" xmlns="" val="4250065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6EFDD099-B29A-4742-946A-1581681DD8E6}" type="slidenum">
              <a:rPr lang="it-IT" smtClean="0"/>
              <a:pPr/>
              <a:t>58</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endParaRPr lang="it-IT"/>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p:cNvSpPr>
            <a:spLocks noGrp="1"/>
          </p:cNvSpPr>
          <p:nvPr>
            <p:ph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Date Placeholder 4">
            <a:extLst>
              <a:ext uri="{FF2B5EF4-FFF2-40B4-BE49-F238E27FC236}">
                <a16:creationId xmlns:a16="http://schemas.microsoft.com/office/drawing/2014/main" xmlns="" id="{D3E13FEC-BDD1-47B3-9F5A-EF4C3E5FC018}"/>
              </a:ext>
            </a:extLst>
          </p:cNvPr>
          <p:cNvSpPr>
            <a:spLocks noGrp="1"/>
          </p:cNvSpPr>
          <p:nvPr>
            <p:ph type="dt" sz="half" idx="10"/>
          </p:nvPr>
        </p:nvSpPr>
        <p:spPr>
          <a:xfrm>
            <a:off x="914400" y="6248400"/>
            <a:ext cx="2540000" cy="457200"/>
          </a:xfrm>
        </p:spPr>
        <p:txBody>
          <a:bodyPr/>
          <a:lstStyle>
            <a:lvl1pPr>
              <a:defRPr/>
            </a:lvl1pPr>
          </a:lstStyle>
          <a:p>
            <a:pPr>
              <a:defRPr/>
            </a:pPr>
            <a:endParaRPr lang="en-US" altLang="zh-TW"/>
          </a:p>
        </p:txBody>
      </p:sp>
      <p:sp>
        <p:nvSpPr>
          <p:cNvPr id="6" name="Footer Placeholder 5">
            <a:extLst>
              <a:ext uri="{FF2B5EF4-FFF2-40B4-BE49-F238E27FC236}">
                <a16:creationId xmlns:a16="http://schemas.microsoft.com/office/drawing/2014/main" xmlns="" id="{BC49A9A0-9B61-4C0A-AAE2-EFA4B4A741DB}"/>
              </a:ext>
            </a:extLst>
          </p:cNvPr>
          <p:cNvSpPr>
            <a:spLocks noGrp="1"/>
          </p:cNvSpPr>
          <p:nvPr>
            <p:ph type="ftr" sz="quarter" idx="11"/>
          </p:nvPr>
        </p:nvSpPr>
        <p:spPr>
          <a:xfrm>
            <a:off x="4165600" y="6248400"/>
            <a:ext cx="3860800" cy="457200"/>
          </a:xfrm>
        </p:spPr>
        <p:txBody>
          <a:bodyPr/>
          <a:lstStyle>
            <a:lvl1pPr>
              <a:defRPr/>
            </a:lvl1pPr>
          </a:lstStyle>
          <a:p>
            <a:pPr>
              <a:defRPr/>
            </a:pPr>
            <a:endParaRPr lang="en-US" altLang="zh-TW"/>
          </a:p>
        </p:txBody>
      </p:sp>
      <p:sp>
        <p:nvSpPr>
          <p:cNvPr id="7" name="Slide Number Placeholder 6">
            <a:extLst>
              <a:ext uri="{FF2B5EF4-FFF2-40B4-BE49-F238E27FC236}">
                <a16:creationId xmlns:a16="http://schemas.microsoft.com/office/drawing/2014/main" xmlns="" id="{18CA547F-939F-42F7-90AD-67403B88CCB9}"/>
              </a:ext>
            </a:extLst>
          </p:cNvPr>
          <p:cNvSpPr>
            <a:spLocks noGrp="1"/>
          </p:cNvSpPr>
          <p:nvPr>
            <p:ph type="sldNum" sz="quarter" idx="12"/>
          </p:nvPr>
        </p:nvSpPr>
        <p:spPr>
          <a:xfrm>
            <a:off x="8737600" y="6248400"/>
            <a:ext cx="2540000" cy="457200"/>
          </a:xfrm>
        </p:spPr>
        <p:txBody>
          <a:bodyPr/>
          <a:lstStyle>
            <a:lvl1pPr>
              <a:defRPr/>
            </a:lvl1pPr>
          </a:lstStyle>
          <a:p>
            <a:fld id="{32E74797-EC27-4F7B-BE87-EE0BEFB99498}" type="slidenum">
              <a:rPr lang="zh-TW" altLang="en-US"/>
              <a:pPr/>
              <a:t>‹N›</a:t>
            </a:fld>
            <a:endParaRPr lang="en-US" altLang="zh-TW"/>
          </a:p>
        </p:txBody>
      </p:sp>
    </p:spTree>
    <p:extLst>
      <p:ext uri="{BB962C8B-B14F-4D97-AF65-F5344CB8AC3E}">
        <p14:creationId xmlns:p14="http://schemas.microsoft.com/office/powerpoint/2010/main" xmlns="" val="3466898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3/13/2019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 id="2147483665"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38.png"/><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53.jpeg"/></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55.jpeg"/><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56.jpeg"/></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49.jpe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60.jpeg"/></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hyperlink" Target="https://portalegiovani.comune.re.it/wp-content/uploads/2016/04/IMG_0021-1.jpg"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https://portalegiovani.comune.re.it/wp-content/uploads/2016/04/IMG_0003.jpg"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246243" y="665923"/>
            <a:ext cx="9149039" cy="3932554"/>
          </a:xfrm>
        </p:spPr>
        <p:txBody>
          <a:bodyPr>
            <a:normAutofit fontScale="90000"/>
          </a:bodyPr>
          <a:lstStyle/>
          <a:p>
            <a:r>
              <a:rPr lang="it-IT" sz="3100" b="1" dirty="0" smtClean="0"/>
              <a:t>ITIS “</a:t>
            </a:r>
            <a:r>
              <a:rPr lang="it-IT" sz="3100" b="1" i="1" dirty="0" smtClean="0"/>
              <a:t>Leonardo da Vinci</a:t>
            </a:r>
            <a:r>
              <a:rPr lang="it-IT" sz="3100" b="1" dirty="0" smtClean="0"/>
              <a:t>”</a:t>
            </a:r>
            <a:br>
              <a:rPr lang="it-IT" sz="3100" b="1" dirty="0" smtClean="0"/>
            </a:br>
            <a:r>
              <a:rPr lang="it-IT" sz="3100" b="1" dirty="0" smtClean="0"/>
              <a:t>Area di Progetto Classe 2D</a:t>
            </a:r>
            <a:br>
              <a:rPr lang="it-IT" sz="3100" b="1" dirty="0" smtClean="0"/>
            </a:br>
            <a:r>
              <a:rPr lang="it-IT" sz="2200" b="1" dirty="0" smtClean="0"/>
              <a:t>Anno Scolastico 2018/2019</a:t>
            </a:r>
            <a:r>
              <a:rPr lang="it-IT" sz="3100" b="1" dirty="0" smtClean="0"/>
              <a:t/>
            </a:r>
            <a:br>
              <a:rPr lang="it-IT" sz="3100" b="1" dirty="0" smtClean="0"/>
            </a:br>
            <a:r>
              <a:rPr lang="it-IT" sz="3100" b="1" dirty="0" smtClean="0"/>
              <a:t/>
            </a:r>
            <a:br>
              <a:rPr lang="it-IT" sz="3100" b="1" dirty="0" smtClean="0"/>
            </a:br>
            <a:r>
              <a:rPr lang="it-IT" b="1" i="1" dirty="0" smtClean="0">
                <a:solidFill>
                  <a:srgbClr val="002060"/>
                </a:solidFill>
              </a:rPr>
              <a:t>Educazione </a:t>
            </a:r>
            <a:br>
              <a:rPr lang="it-IT" b="1" i="1" dirty="0" smtClean="0">
                <a:solidFill>
                  <a:srgbClr val="002060"/>
                </a:solidFill>
              </a:rPr>
            </a:br>
            <a:r>
              <a:rPr lang="it-IT" b="1" i="1" dirty="0" smtClean="0">
                <a:solidFill>
                  <a:srgbClr val="002060"/>
                </a:solidFill>
              </a:rPr>
              <a:t>alla cittadinanza </a:t>
            </a:r>
            <a:br>
              <a:rPr lang="it-IT" b="1" i="1" dirty="0" smtClean="0">
                <a:solidFill>
                  <a:srgbClr val="002060"/>
                </a:solidFill>
              </a:rPr>
            </a:br>
            <a:r>
              <a:rPr lang="it-IT" b="1" i="1" dirty="0" smtClean="0">
                <a:solidFill>
                  <a:srgbClr val="002060"/>
                </a:solidFill>
              </a:rPr>
              <a:t>globale</a:t>
            </a:r>
            <a:endParaRPr lang="it-IT" b="1" i="1" dirty="0">
              <a:solidFill>
                <a:srgbClr val="002060"/>
              </a:solidFill>
            </a:endParaRPr>
          </a:p>
        </p:txBody>
      </p:sp>
      <p:sp>
        <p:nvSpPr>
          <p:cNvPr id="3" name="Sottotitolo 2"/>
          <p:cNvSpPr>
            <a:spLocks noGrp="1"/>
          </p:cNvSpPr>
          <p:nvPr>
            <p:ph type="subTitle" idx="1"/>
          </p:nvPr>
        </p:nvSpPr>
        <p:spPr>
          <a:xfrm>
            <a:off x="2236304" y="4767440"/>
            <a:ext cx="9089403" cy="1126283"/>
          </a:xfrm>
        </p:spPr>
        <p:txBody>
          <a:bodyPr>
            <a:normAutofit/>
          </a:bodyPr>
          <a:lstStyle/>
          <a:p>
            <a:r>
              <a:rPr lang="it-IT" sz="4800" b="1" dirty="0" smtClean="0">
                <a:solidFill>
                  <a:srgbClr val="FF0000"/>
                </a:solidFill>
              </a:rPr>
              <a:t>L’importanza del volontariato</a:t>
            </a:r>
            <a:endParaRPr lang="it-IT" sz="4800" b="1" dirty="0">
              <a:solidFill>
                <a:srgbClr val="FF0000"/>
              </a:solidFill>
            </a:endParaRPr>
          </a:p>
        </p:txBody>
      </p:sp>
      <p:pic>
        <p:nvPicPr>
          <p:cNvPr id="1026" name="Picture 2" descr="C:\Users\user\Desktop\volontario-anchio.jpg"/>
          <p:cNvPicPr>
            <a:picLocks noChangeAspect="1" noChangeArrowheads="1"/>
          </p:cNvPicPr>
          <p:nvPr/>
        </p:nvPicPr>
        <p:blipFill>
          <a:blip r:embed="rId2"/>
          <a:srcRect/>
          <a:stretch>
            <a:fillRect/>
          </a:stretch>
        </p:blipFill>
        <p:spPr bwMode="auto">
          <a:xfrm>
            <a:off x="8189842" y="1609173"/>
            <a:ext cx="3622813" cy="1981453"/>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2FF19CF-B3D3-4E30-B8A5-C4D1C34A437C}"/>
              </a:ext>
            </a:extLst>
          </p:cNvPr>
          <p:cNvSpPr>
            <a:spLocks noGrp="1"/>
          </p:cNvSpPr>
          <p:nvPr>
            <p:ph type="title"/>
          </p:nvPr>
        </p:nvSpPr>
        <p:spPr>
          <a:xfrm>
            <a:off x="2589212" y="0"/>
            <a:ext cx="8915400" cy="566738"/>
          </a:xfrm>
        </p:spPr>
        <p:txBody>
          <a:bodyPr anchor="t">
            <a:noAutofit/>
          </a:bodyPr>
          <a:lstStyle/>
          <a:p>
            <a:pPr algn="ctr"/>
            <a:r>
              <a:rPr lang="it-IT" sz="3600" b="1" i="0" u="none" strike="noStrike" baseline="0" dirty="0">
                <a:solidFill>
                  <a:srgbClr val="FF0000"/>
                </a:solidFill>
                <a:latin typeface="Arial" panose="020B0604020202020204" pitchFamily="34" charset="0"/>
                <a:cs typeface="Arial" panose="020B0604020202020204" pitchFamily="34" charset="0"/>
              </a:rPr>
              <a:t>Le organizzazioni di volontariato                                            (ODV)</a:t>
            </a:r>
            <a:r>
              <a:rPr lang="it-IT" sz="3600" b="1" i="0" u="none" strike="noStrike" baseline="0" dirty="0">
                <a:solidFill>
                  <a:srgbClr val="000000"/>
                </a:solidFill>
                <a:latin typeface="Arial" panose="020B0604020202020204" pitchFamily="34" charset="0"/>
                <a:cs typeface="Arial" panose="020B0604020202020204" pitchFamily="34" charset="0"/>
              </a:rPr>
              <a:t/>
            </a:r>
            <a:br>
              <a:rPr lang="it-IT" sz="3600" b="1" i="0" u="none" strike="noStrike" baseline="0" dirty="0">
                <a:solidFill>
                  <a:srgbClr val="000000"/>
                </a:solidFill>
                <a:latin typeface="Arial" panose="020B0604020202020204" pitchFamily="34" charset="0"/>
                <a:cs typeface="Arial" panose="020B0604020202020204" pitchFamily="34" charset="0"/>
              </a:rPr>
            </a:br>
            <a:endParaRPr lang="it-IT" sz="3600" b="1" dirty="0">
              <a:solidFill>
                <a:schemeClr val="tx1"/>
              </a:solidFill>
              <a:latin typeface="Arial" panose="020B0604020202020204" pitchFamily="34" charset="0"/>
              <a:cs typeface="Arial" panose="020B0604020202020204" pitchFamily="34" charset="0"/>
            </a:endParaRPr>
          </a:p>
        </p:txBody>
      </p:sp>
      <p:sp>
        <p:nvSpPr>
          <p:cNvPr id="3" name="Sottotitolo 2">
            <a:extLst>
              <a:ext uri="{FF2B5EF4-FFF2-40B4-BE49-F238E27FC236}">
                <a16:creationId xmlns:a16="http://schemas.microsoft.com/office/drawing/2014/main" xmlns="" id="{E7C130A6-F946-42E0-965D-83A17D1994F1}"/>
              </a:ext>
            </a:extLst>
          </p:cNvPr>
          <p:cNvSpPr>
            <a:spLocks noGrp="1"/>
          </p:cNvSpPr>
          <p:nvPr>
            <p:ph type="body" sz="half" idx="2"/>
          </p:nvPr>
        </p:nvSpPr>
        <p:spPr/>
        <p:txBody>
          <a:bodyPr>
            <a:normAutofit fontScale="25000" lnSpcReduction="20000"/>
          </a:bodyPr>
          <a:lstStyle/>
          <a:p>
            <a:pPr algn="just"/>
            <a:r>
              <a:rPr lang="it-IT" sz="8000" b="1" i="0" u="none" strike="noStrike" baseline="0" dirty="0">
                <a:solidFill>
                  <a:srgbClr val="000000"/>
                </a:solidFill>
                <a:latin typeface="Arial" panose="020B0604020202020204" pitchFamily="34" charset="0"/>
                <a:cs typeface="Arial" panose="020B0604020202020204" pitchFamily="34" charset="0"/>
              </a:rPr>
              <a:t>T</a:t>
            </a:r>
            <a:r>
              <a:rPr lang="en-US" sz="8000" b="1" i="0" u="none" strike="noStrike" baseline="0" dirty="0">
                <a:solidFill>
                  <a:srgbClr val="000000"/>
                </a:solidFill>
                <a:latin typeface="Arial" panose="020B0604020202020204" pitchFamily="34" charset="0"/>
                <a:cs typeface="Arial" panose="020B0604020202020204" pitchFamily="34" charset="0"/>
              </a:rPr>
              <a:t>ra i vari soggetti</a:t>
            </a:r>
            <a:r>
              <a:rPr lang="it-IT" sz="8000" b="1" i="0" u="none" strike="noStrike" baseline="0" dirty="0">
                <a:solidFill>
                  <a:srgbClr val="000000"/>
                </a:solidFill>
                <a:latin typeface="Arial" panose="020B0604020202020204" pitchFamily="34" charset="0"/>
                <a:cs typeface="Arial" panose="020B0604020202020204" pitchFamily="34" charset="0"/>
              </a:rPr>
              <a:t> di cui si compone l'associazionismo, di particolare importanza è quella del volontariato, il cu</a:t>
            </a:r>
            <a:r>
              <a:rPr lang="en-US" sz="8000" b="1" i="0" u="none" strike="noStrike" baseline="0" dirty="0">
                <a:solidFill>
                  <a:srgbClr val="000000"/>
                </a:solidFill>
                <a:latin typeface="Arial" panose="020B0604020202020204" pitchFamily="34" charset="0"/>
                <a:cs typeface="Arial" panose="020B0604020202020204" pitchFamily="34" charset="0"/>
              </a:rPr>
              <a:t>i valore sociale e la cui funzione di solidarietà sono riconosciuti nella L</a:t>
            </a:r>
            <a:r>
              <a:rPr lang="it-IT" sz="8000" b="1" i="0" u="none" strike="noStrike" baseline="0" dirty="0">
                <a:solidFill>
                  <a:srgbClr val="000000"/>
                </a:solidFill>
                <a:latin typeface="Arial" panose="020B0604020202020204" pitchFamily="34" charset="0"/>
                <a:cs typeface="Arial" panose="020B0604020202020204" pitchFamily="34" charset="0"/>
              </a:rPr>
              <a:t>. n° 266/1991. Tale legge ha delineato una normativa di principi generali cui bisogna attenersi</a:t>
            </a:r>
            <a:r>
              <a:rPr lang="en-US" sz="8000" b="1" i="0" u="none" strike="noStrike" baseline="0" dirty="0">
                <a:solidFill>
                  <a:srgbClr val="000000"/>
                </a:solidFill>
                <a:latin typeface="Arial" panose="020B0604020202020204" pitchFamily="34" charset="0"/>
                <a:cs typeface="Arial" panose="020B0604020202020204" pitchFamily="34" charset="0"/>
              </a:rPr>
              <a:t>.</a:t>
            </a:r>
          </a:p>
          <a:p>
            <a:pPr algn="just"/>
            <a:endParaRPr lang="it-IT" dirty="0"/>
          </a:p>
        </p:txBody>
      </p:sp>
      <p:pic>
        <p:nvPicPr>
          <p:cNvPr id="5" name="Immagine 4">
            <a:extLst>
              <a:ext uri="{FF2B5EF4-FFF2-40B4-BE49-F238E27FC236}">
                <a16:creationId xmlns:a16="http://schemas.microsoft.com/office/drawing/2014/main" xmlns="" id="{95CE23A2-EF98-4723-8C52-6DFBFAB69372}"/>
              </a:ext>
            </a:extLst>
          </p:cNvPr>
          <p:cNvPicPr>
            <a:picLocks noChangeAspect="1"/>
          </p:cNvPicPr>
          <p:nvPr/>
        </p:nvPicPr>
        <p:blipFill>
          <a:blip r:embed="rId2"/>
          <a:stretch>
            <a:fillRect/>
          </a:stretch>
        </p:blipFill>
        <p:spPr>
          <a:xfrm>
            <a:off x="2589212" y="1203621"/>
            <a:ext cx="8915400" cy="3854971"/>
          </a:xfrm>
          <a:prstGeom prst="rect">
            <a:avLst/>
          </a:prstGeom>
        </p:spPr>
      </p:pic>
      <p:sp>
        <p:nvSpPr>
          <p:cNvPr id="6" name="CasellaDiTesto 5"/>
          <p:cNvSpPr txBox="1"/>
          <p:nvPr/>
        </p:nvSpPr>
        <p:spPr>
          <a:xfrm>
            <a:off x="1219200" y="477520"/>
            <a:ext cx="1391920" cy="461665"/>
          </a:xfrm>
          <a:prstGeom prst="rect">
            <a:avLst/>
          </a:prstGeom>
          <a:noFill/>
        </p:spPr>
        <p:txBody>
          <a:bodyPr wrap="square" rtlCol="0">
            <a:spAutoFit/>
          </a:bodyPr>
          <a:lstStyle/>
          <a:p>
            <a:r>
              <a:rPr lang="it-IT" sz="2400" b="1" dirty="0" smtClean="0">
                <a:solidFill>
                  <a:srgbClr val="002060"/>
                </a:solidFill>
              </a:rPr>
              <a:t>DIRITTO</a:t>
            </a:r>
            <a:endParaRPr lang="it-IT" sz="2400" b="1" dirty="0">
              <a:solidFill>
                <a:srgbClr val="002060"/>
              </a:solidFill>
            </a:endParaRPr>
          </a:p>
        </p:txBody>
      </p:sp>
    </p:spTree>
    <p:extLst>
      <p:ext uri="{BB962C8B-B14F-4D97-AF65-F5344CB8AC3E}">
        <p14:creationId xmlns:p14="http://schemas.microsoft.com/office/powerpoint/2010/main" xmlns="" val="1005396480"/>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11213CED-7858-46E2-BD2D-E052433C5801}"/>
              </a:ext>
            </a:extLst>
          </p:cNvPr>
          <p:cNvSpPr>
            <a:spLocks noGrp="1"/>
          </p:cNvSpPr>
          <p:nvPr>
            <p:ph type="title"/>
          </p:nvPr>
        </p:nvSpPr>
        <p:spPr>
          <a:xfrm>
            <a:off x="2032948" y="275799"/>
            <a:ext cx="8911687" cy="1280890"/>
          </a:xfrm>
        </p:spPr>
        <p:txBody>
          <a:bodyPr anchor="t"/>
          <a:lstStyle/>
          <a:p>
            <a:pPr algn="ctr"/>
            <a:r>
              <a:rPr lang="it-IT" b="1" dirty="0">
                <a:solidFill>
                  <a:srgbClr val="FF0000"/>
                </a:solidFill>
                <a:latin typeface="Arial" panose="020B0604020202020204" pitchFamily="34" charset="0"/>
                <a:cs typeface="Arial" panose="020B0604020202020204" pitchFamily="34" charset="0"/>
              </a:rPr>
              <a:t>Le finalità </a:t>
            </a:r>
          </a:p>
        </p:txBody>
      </p:sp>
      <p:sp>
        <p:nvSpPr>
          <p:cNvPr id="3" name="Segnaposto immagine 2">
            <a:extLst>
              <a:ext uri="{FF2B5EF4-FFF2-40B4-BE49-F238E27FC236}">
                <a16:creationId xmlns:a16="http://schemas.microsoft.com/office/drawing/2014/main" xmlns="" id="{AC821D8E-CB5D-4C80-8E1A-533EFA36F836}"/>
              </a:ext>
            </a:extLst>
          </p:cNvPr>
          <p:cNvSpPr>
            <a:spLocks noGrp="1"/>
          </p:cNvSpPr>
          <p:nvPr>
            <p:ph idx="1"/>
          </p:nvPr>
        </p:nvSpPr>
        <p:spPr>
          <a:xfrm>
            <a:off x="2032948" y="1540188"/>
            <a:ext cx="9628044" cy="4786117"/>
          </a:xfrm>
        </p:spPr>
        <p:txBody>
          <a:bodyPr>
            <a:normAutofit/>
          </a:bodyPr>
          <a:lstStyle/>
          <a:p>
            <a:pPr marL="0" indent="0" algn="just">
              <a:buNone/>
            </a:pPr>
            <a:r>
              <a:rPr lang="it-IT" sz="2000" b="0" i="0" u="none" strike="noStrike" baseline="0" dirty="0">
                <a:solidFill>
                  <a:srgbClr val="000000"/>
                </a:solidFill>
                <a:latin typeface="Arial" panose="020B0604020202020204" pitchFamily="34" charset="0"/>
                <a:cs typeface="Arial" panose="020B0604020202020204" pitchFamily="34" charset="0"/>
              </a:rPr>
              <a:t>Le finalità dell'attività di volontariato, secondo l'art. 1 della L. n. 266/1991, sono: </a:t>
            </a:r>
          </a:p>
          <a:p>
            <a:pPr marL="0" indent="0" algn="just">
              <a:buNone/>
            </a:pPr>
            <a:r>
              <a:rPr lang="it-IT" sz="2000" b="0" i="0" u="none" strike="noStrike" baseline="0" dirty="0">
                <a:solidFill>
                  <a:srgbClr val="000000"/>
                </a:solidFill>
                <a:latin typeface="Arial" panose="020B0604020202020204" pitchFamily="34" charset="0"/>
                <a:cs typeface="Arial" panose="020B0604020202020204" pitchFamily="34" charset="0"/>
              </a:rPr>
              <a:t>• il valore sociale;</a:t>
            </a:r>
          </a:p>
          <a:p>
            <a:pPr marL="0" indent="0" algn="just">
              <a:buNone/>
            </a:pPr>
            <a:r>
              <a:rPr lang="it-IT" sz="2000" b="0" i="0" u="none" strike="noStrike" baseline="0" dirty="0">
                <a:solidFill>
                  <a:srgbClr val="000000"/>
                </a:solidFill>
                <a:latin typeface="Arial" panose="020B0604020202020204" pitchFamily="34" charset="0"/>
                <a:cs typeface="Arial" panose="020B0604020202020204" pitchFamily="34" charset="0"/>
              </a:rPr>
              <a:t>• la funzione da svolgere come espressione di partecipazione, solidarietà e pluralismo;</a:t>
            </a:r>
          </a:p>
          <a:p>
            <a:pPr marL="0" indent="0" algn="just">
              <a:buNone/>
            </a:pPr>
            <a:r>
              <a:rPr lang="it-IT" sz="2000" b="0" i="0" u="none" strike="noStrike" baseline="0" dirty="0">
                <a:solidFill>
                  <a:srgbClr val="000000"/>
                </a:solidFill>
                <a:latin typeface="Arial" panose="020B0604020202020204" pitchFamily="34" charset="0"/>
                <a:cs typeface="Arial" panose="020B0604020202020204" pitchFamily="34" charset="0"/>
              </a:rPr>
              <a:t>• la promozione dello sviluppo, con la salvaguardia dell'autonomia; </a:t>
            </a:r>
          </a:p>
          <a:p>
            <a:pPr marL="0" indent="0" algn="just">
              <a:buNone/>
            </a:pPr>
            <a:r>
              <a:rPr lang="it-IT" sz="2000" b="0" i="0" u="none" strike="noStrike" baseline="0" dirty="0">
                <a:solidFill>
                  <a:srgbClr val="000000"/>
                </a:solidFill>
                <a:latin typeface="Arial" panose="020B0604020202020204" pitchFamily="34" charset="0"/>
                <a:cs typeface="Arial" panose="020B0604020202020204" pitchFamily="34" charset="0"/>
              </a:rPr>
              <a:t>• il conseguimento delle finalità di carattere sociale, civile e culturale. </a:t>
            </a:r>
            <a:endParaRPr lang="en-US" sz="2000" b="0" i="0" u="none" strike="noStrike" baseline="0" dirty="0">
              <a:solidFill>
                <a:srgbClr val="000000"/>
              </a:solidFill>
              <a:latin typeface="Arial" panose="020B0604020202020204" pitchFamily="34" charset="0"/>
              <a:cs typeface="Arial" panose="020B0604020202020204" pitchFamily="34" charset="0"/>
            </a:endParaRPr>
          </a:p>
          <a:p>
            <a:pPr marL="0" indent="0" algn="just">
              <a:buNone/>
            </a:pPr>
            <a:endParaRPr lang="it-IT" dirty="0"/>
          </a:p>
        </p:txBody>
      </p:sp>
      <p:pic>
        <p:nvPicPr>
          <p:cNvPr id="7" name="Immagine 6">
            <a:extLst>
              <a:ext uri="{FF2B5EF4-FFF2-40B4-BE49-F238E27FC236}">
                <a16:creationId xmlns:a16="http://schemas.microsoft.com/office/drawing/2014/main" xmlns="" id="{40D8941D-E417-4DDD-9F2A-89B5DF80E137}"/>
              </a:ext>
            </a:extLst>
          </p:cNvPr>
          <p:cNvPicPr>
            <a:picLocks noChangeAspect="1"/>
          </p:cNvPicPr>
          <p:nvPr/>
        </p:nvPicPr>
        <p:blipFill>
          <a:blip r:embed="rId2"/>
          <a:stretch>
            <a:fillRect/>
          </a:stretch>
        </p:blipFill>
        <p:spPr>
          <a:xfrm>
            <a:off x="2233576" y="4014166"/>
            <a:ext cx="8711059" cy="2607292"/>
          </a:xfrm>
          <a:prstGeom prst="rect">
            <a:avLst/>
          </a:prstGeom>
        </p:spPr>
      </p:pic>
    </p:spTree>
    <p:extLst>
      <p:ext uri="{BB962C8B-B14F-4D97-AF65-F5344CB8AC3E}">
        <p14:creationId xmlns:p14="http://schemas.microsoft.com/office/powerpoint/2010/main" xmlns="" val="1895336407"/>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859C58B-62FA-4EA0-A1C7-01B2DC7A00A1}"/>
              </a:ext>
            </a:extLst>
          </p:cNvPr>
          <p:cNvSpPr>
            <a:spLocks noGrp="1"/>
          </p:cNvSpPr>
          <p:nvPr>
            <p:ph type="title"/>
          </p:nvPr>
        </p:nvSpPr>
        <p:spPr>
          <a:xfrm>
            <a:off x="1435858" y="1"/>
            <a:ext cx="10068755" cy="1862222"/>
          </a:xfrm>
        </p:spPr>
        <p:txBody>
          <a:bodyPr anchor="t">
            <a:normAutofit fontScale="90000"/>
          </a:bodyPr>
          <a:lstStyle/>
          <a:p>
            <a:r>
              <a:rPr lang="it-IT" sz="3600" b="1" i="0" u="none" strike="noStrike" baseline="0" dirty="0">
                <a:solidFill>
                  <a:srgbClr val="FF0000"/>
                </a:solidFill>
                <a:latin typeface="Arial" panose="020B0604020202020204" pitchFamily="34" charset="0"/>
                <a:cs typeface="Arial" panose="020B0604020202020204" pitchFamily="34" charset="0"/>
              </a:rPr>
              <a:t>La legge definisce i caratteri tipici dell'attività di volontariato. </a:t>
            </a:r>
            <a:br>
              <a:rPr lang="it-IT" sz="3600" b="1" i="0" u="none" strike="noStrike" baseline="0" dirty="0">
                <a:solidFill>
                  <a:srgbClr val="FF0000"/>
                </a:solidFill>
                <a:latin typeface="Arial" panose="020B0604020202020204" pitchFamily="34" charset="0"/>
                <a:cs typeface="Arial" panose="020B0604020202020204" pitchFamily="34" charset="0"/>
              </a:rPr>
            </a:br>
            <a:r>
              <a:rPr lang="it-IT" sz="3600" b="1" i="0" u="none" strike="noStrike" baseline="0" dirty="0">
                <a:solidFill>
                  <a:srgbClr val="002060"/>
                </a:solidFill>
                <a:latin typeface="Arial" panose="020B0604020202020204" pitchFamily="34" charset="0"/>
                <a:cs typeface="Arial" panose="020B0604020202020204" pitchFamily="34" charset="0"/>
              </a:rPr>
              <a:t>Eccone alcuni:</a:t>
            </a:r>
            <a:r>
              <a:rPr lang="en-US" sz="3600" b="1" i="0" u="none" strike="noStrike" baseline="0" dirty="0">
                <a:solidFill>
                  <a:srgbClr val="FF0000"/>
                </a:solidFill>
                <a:latin typeface="Arial" panose="020B0604020202020204" pitchFamily="34" charset="0"/>
                <a:cs typeface="Arial" panose="020B0604020202020204" pitchFamily="34" charset="0"/>
              </a:rPr>
              <a:t/>
            </a:r>
            <a:br>
              <a:rPr lang="en-US" sz="3600" b="1" i="0" u="none" strike="noStrike" baseline="0" dirty="0">
                <a:solidFill>
                  <a:srgbClr val="FF0000"/>
                </a:solidFill>
                <a:latin typeface="Arial" panose="020B0604020202020204" pitchFamily="34" charset="0"/>
                <a:cs typeface="Arial" panose="020B0604020202020204" pitchFamily="34" charset="0"/>
              </a:rPr>
            </a:br>
            <a:endParaRPr lang="it-IT" sz="3600" b="1" dirty="0">
              <a:solidFill>
                <a:srgbClr val="FF0000"/>
              </a:solidFill>
              <a:latin typeface="Arial" panose="020B0604020202020204" pitchFamily="34" charset="0"/>
              <a:cs typeface="Arial" panose="020B0604020202020204" pitchFamily="34" charset="0"/>
            </a:endParaRPr>
          </a:p>
        </p:txBody>
      </p:sp>
      <p:sp>
        <p:nvSpPr>
          <p:cNvPr id="4" name="Segnaposto testo 3">
            <a:extLst>
              <a:ext uri="{FF2B5EF4-FFF2-40B4-BE49-F238E27FC236}">
                <a16:creationId xmlns:a16="http://schemas.microsoft.com/office/drawing/2014/main" xmlns="" id="{4822471E-CF88-441B-8D79-52DC789FE3BC}"/>
              </a:ext>
            </a:extLst>
          </p:cNvPr>
          <p:cNvSpPr>
            <a:spLocks noGrp="1"/>
          </p:cNvSpPr>
          <p:nvPr>
            <p:ph type="body" sz="half" idx="2"/>
          </p:nvPr>
        </p:nvSpPr>
        <p:spPr>
          <a:xfrm>
            <a:off x="1435858" y="1918434"/>
            <a:ext cx="8915400" cy="1510566"/>
          </a:xfrm>
        </p:spPr>
        <p:txBody>
          <a:bodyPr>
            <a:normAutofit fontScale="62500" lnSpcReduction="20000"/>
          </a:bodyPr>
          <a:lstStyle/>
          <a:p>
            <a:pPr marL="342900" indent="-342900">
              <a:buFont typeface="Arial" panose="020B0604020202020204" pitchFamily="34" charset="0"/>
              <a:buChar char="•"/>
            </a:pPr>
            <a:r>
              <a:rPr lang="it-IT" sz="3600" b="0" i="0" u="none" strike="noStrike" baseline="0" dirty="0">
                <a:solidFill>
                  <a:srgbClr val="000000"/>
                </a:solidFill>
                <a:latin typeface="Arial" panose="020B0604020202020204" pitchFamily="34" charset="0"/>
                <a:cs typeface="Arial" panose="020B0604020202020204" pitchFamily="34" charset="0"/>
              </a:rPr>
              <a:t>la spontaneità dell'attività del volontario;</a:t>
            </a:r>
          </a:p>
          <a:p>
            <a:pPr marL="342900" indent="-342900">
              <a:buFont typeface="Arial" panose="020B0604020202020204" pitchFamily="34" charset="0"/>
              <a:buChar char="•"/>
            </a:pPr>
            <a:r>
              <a:rPr lang="it-IT" sz="3600" b="0" i="0" u="none" strike="noStrike" baseline="0" dirty="0">
                <a:solidFill>
                  <a:srgbClr val="000000"/>
                </a:solidFill>
                <a:latin typeface="Arial" panose="020B0604020202020204" pitchFamily="34" charset="0"/>
                <a:cs typeface="Arial" panose="020B0604020202020204" pitchFamily="34" charset="0"/>
              </a:rPr>
              <a:t>la gratuità dell'azione volontaria</a:t>
            </a:r>
          </a:p>
          <a:p>
            <a:pPr marL="342900" indent="-342900">
              <a:buFont typeface="Arial" panose="020B0604020202020204" pitchFamily="34" charset="0"/>
              <a:buChar char="•"/>
            </a:pPr>
            <a:r>
              <a:rPr lang="it-IT" sz="3600" b="0" i="0" u="none" strike="noStrike" baseline="0" dirty="0">
                <a:solidFill>
                  <a:srgbClr val="000000"/>
                </a:solidFill>
                <a:latin typeface="Arial" panose="020B0604020202020204" pitchFamily="34" charset="0"/>
                <a:cs typeface="Arial" panose="020B0604020202020204" pitchFamily="34" charset="0"/>
              </a:rPr>
              <a:t>l'assenza di finalità</a:t>
            </a:r>
            <a:r>
              <a:rPr lang="en-US" sz="3600" b="0" i="0" u="none" strike="noStrike" baseline="0" dirty="0">
                <a:solidFill>
                  <a:srgbClr val="000000"/>
                </a:solidFill>
                <a:latin typeface="Arial" panose="020B0604020202020204" pitchFamily="34" charset="0"/>
                <a:cs typeface="Arial" panose="020B0604020202020204" pitchFamily="34" charset="0"/>
              </a:rPr>
              <a:t> lucra</a:t>
            </a:r>
            <a:r>
              <a:rPr lang="it-IT" sz="3600" b="0" i="0" u="none" strike="noStrike" baseline="0" dirty="0" err="1">
                <a:solidFill>
                  <a:srgbClr val="000000"/>
                </a:solidFill>
                <a:latin typeface="Arial" panose="020B0604020202020204" pitchFamily="34" charset="0"/>
                <a:cs typeface="Arial" panose="020B0604020202020204" pitchFamily="34" charset="0"/>
              </a:rPr>
              <a:t>tive</a:t>
            </a:r>
            <a:r>
              <a:rPr lang="it-IT" sz="3600" b="0" i="0" u="none" strike="noStrike" baseline="0" dirty="0">
                <a:solidFill>
                  <a:srgbClr val="000000"/>
                </a:solidFill>
                <a:latin typeface="Arial" panose="020B0604020202020204" pitchFamily="34" charset="0"/>
                <a:cs typeface="Arial" panose="020B0604020202020204" pitchFamily="34" charset="0"/>
              </a:rPr>
              <a:t> e la presenza di uno scopo di solidarietà; </a:t>
            </a:r>
          </a:p>
          <a:p>
            <a:endParaRPr lang="it-IT" baseline="-25000" dirty="0"/>
          </a:p>
        </p:txBody>
      </p:sp>
      <p:pic>
        <p:nvPicPr>
          <p:cNvPr id="5" name="Immagine 4">
            <a:extLst>
              <a:ext uri="{FF2B5EF4-FFF2-40B4-BE49-F238E27FC236}">
                <a16:creationId xmlns:a16="http://schemas.microsoft.com/office/drawing/2014/main" xmlns="" id="{9B95DC03-8E9E-4293-ADDA-1B7C69D2C495}"/>
              </a:ext>
            </a:extLst>
          </p:cNvPr>
          <p:cNvPicPr>
            <a:picLocks noChangeAspect="1"/>
          </p:cNvPicPr>
          <p:nvPr/>
        </p:nvPicPr>
        <p:blipFill>
          <a:blip r:embed="rId2"/>
          <a:stretch>
            <a:fillRect/>
          </a:stretch>
        </p:blipFill>
        <p:spPr>
          <a:xfrm>
            <a:off x="1475664" y="3795783"/>
            <a:ext cx="9240671" cy="2601605"/>
          </a:xfrm>
          <a:prstGeom prst="rect">
            <a:avLst/>
          </a:prstGeom>
        </p:spPr>
      </p:pic>
    </p:spTree>
    <p:extLst>
      <p:ext uri="{BB962C8B-B14F-4D97-AF65-F5344CB8AC3E}">
        <p14:creationId xmlns:p14="http://schemas.microsoft.com/office/powerpoint/2010/main" xmlns="" val="19635939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9C0D6D9-EE8C-4273-A9B6-501C2AE62A68}"/>
              </a:ext>
            </a:extLst>
          </p:cNvPr>
          <p:cNvSpPr>
            <a:spLocks noGrp="1"/>
          </p:cNvSpPr>
          <p:nvPr>
            <p:ph type="title"/>
          </p:nvPr>
        </p:nvSpPr>
        <p:spPr/>
        <p:txBody>
          <a:bodyPr/>
          <a:lstStyle/>
          <a:p>
            <a:pPr algn="ctr"/>
            <a:r>
              <a:rPr lang="it-IT" b="1" dirty="0">
                <a:solidFill>
                  <a:srgbClr val="FF0000"/>
                </a:solidFill>
                <a:latin typeface="Arial" panose="020B0604020202020204" pitchFamily="34" charset="0"/>
                <a:cs typeface="Arial" panose="020B0604020202020204" pitchFamily="34" charset="0"/>
              </a:rPr>
              <a:t>Lo Statuto </a:t>
            </a:r>
          </a:p>
        </p:txBody>
      </p:sp>
      <p:sp>
        <p:nvSpPr>
          <p:cNvPr id="3" name="Segnaposto immagine 2">
            <a:extLst>
              <a:ext uri="{FF2B5EF4-FFF2-40B4-BE49-F238E27FC236}">
                <a16:creationId xmlns:a16="http://schemas.microsoft.com/office/drawing/2014/main" xmlns="" id="{73A9DB7F-6A81-405A-817F-092A636A4202}"/>
              </a:ext>
            </a:extLst>
          </p:cNvPr>
          <p:cNvSpPr>
            <a:spLocks noGrp="1"/>
          </p:cNvSpPr>
          <p:nvPr>
            <p:ph idx="1"/>
          </p:nvPr>
        </p:nvSpPr>
        <p:spPr>
          <a:xfrm>
            <a:off x="2589212" y="1540189"/>
            <a:ext cx="8911687" cy="2576886"/>
          </a:xfrm>
        </p:spPr>
        <p:txBody>
          <a:bodyPr>
            <a:normAutofit/>
          </a:bodyPr>
          <a:lstStyle/>
          <a:p>
            <a:pPr marL="0" indent="0" algn="just">
              <a:buNone/>
            </a:pPr>
            <a:r>
              <a:rPr lang="it-IT" sz="2000" b="1" i="0" u="none" strike="noStrike" baseline="0" dirty="0">
                <a:solidFill>
                  <a:srgbClr val="000000"/>
                </a:solidFill>
                <a:latin typeface="Arial" panose="020B0604020202020204" pitchFamily="34" charset="0"/>
                <a:cs typeface="Arial" panose="020B0604020202020204" pitchFamily="34" charset="0"/>
              </a:rPr>
              <a:t>Le </a:t>
            </a:r>
            <a:r>
              <a:rPr lang="it-IT" sz="2000" b="1" i="0" u="none" strike="noStrike" baseline="0" dirty="0" err="1">
                <a:solidFill>
                  <a:srgbClr val="000000"/>
                </a:solidFill>
                <a:latin typeface="Arial" panose="020B0604020202020204" pitchFamily="34" charset="0"/>
                <a:cs typeface="Arial" panose="020B0604020202020204" pitchFamily="34" charset="0"/>
              </a:rPr>
              <a:t>Odv</a:t>
            </a:r>
            <a:r>
              <a:rPr lang="it-IT" sz="2000" b="1" i="0" u="none" strike="noStrike" baseline="0" dirty="0">
                <a:solidFill>
                  <a:srgbClr val="000000"/>
                </a:solidFill>
                <a:latin typeface="Arial" panose="020B0604020202020204" pitchFamily="34" charset="0"/>
                <a:cs typeface="Arial" panose="020B0604020202020204" pitchFamily="34" charset="0"/>
              </a:rPr>
              <a:t>, per essere qualificate come organizzazioni di volontariato, devono avere uno statuto, che, tra le altre cose, contenga: </a:t>
            </a:r>
          </a:p>
          <a:p>
            <a:pPr algn="just"/>
            <a:endParaRPr lang="it-IT" sz="2000" b="1" i="0" u="none" strike="noStrike" baseline="0" dirty="0">
              <a:solidFill>
                <a:srgbClr val="000000"/>
              </a:solidFill>
              <a:latin typeface="Arial" panose="020B0604020202020204" pitchFamily="34" charset="0"/>
              <a:cs typeface="Arial" panose="020B0604020202020204" pitchFamily="34" charset="0"/>
            </a:endParaRPr>
          </a:p>
          <a:p>
            <a:pPr marL="0" indent="0" algn="just">
              <a:buNone/>
            </a:pPr>
            <a:r>
              <a:rPr lang="it-IT" sz="2000" b="1" i="0" u="none" strike="noStrike" baseline="0" dirty="0">
                <a:solidFill>
                  <a:srgbClr val="000000"/>
                </a:solidFill>
                <a:latin typeface="Arial" panose="020B0604020202020204" pitchFamily="34" charset="0"/>
                <a:cs typeface="Arial" panose="020B0604020202020204" pitchFamily="34" charset="0"/>
              </a:rPr>
              <a:t>• l'assenza dello scopo di lucro;</a:t>
            </a:r>
          </a:p>
          <a:p>
            <a:pPr marL="0" indent="0">
              <a:buNone/>
            </a:pPr>
            <a:r>
              <a:rPr lang="it-IT" sz="2000" b="1" i="0" u="none" strike="noStrike" baseline="0" dirty="0">
                <a:solidFill>
                  <a:srgbClr val="000000"/>
                </a:solidFill>
                <a:latin typeface="Arial" panose="020B0604020202020204" pitchFamily="34" charset="0"/>
                <a:cs typeface="Arial" panose="020B0604020202020204" pitchFamily="34" charset="0"/>
              </a:rPr>
              <a:t>• la democraticità della struttura; </a:t>
            </a:r>
          </a:p>
          <a:p>
            <a:pPr marL="0" indent="0">
              <a:buNone/>
            </a:pPr>
            <a:r>
              <a:rPr lang="it-IT" sz="2000" b="1" i="0" u="none" strike="noStrike" baseline="0" dirty="0">
                <a:solidFill>
                  <a:srgbClr val="000000"/>
                </a:solidFill>
                <a:latin typeface="Arial" panose="020B0604020202020204" pitchFamily="34" charset="0"/>
                <a:cs typeface="Arial" panose="020B0604020202020204" pitchFamily="34" charset="0"/>
              </a:rPr>
              <a:t>• l'elettività e la gratuità delle cariche associative; </a:t>
            </a:r>
          </a:p>
          <a:p>
            <a:pPr marL="0" indent="0">
              <a:buNone/>
            </a:pPr>
            <a:endParaRPr lang="it-IT" dirty="0"/>
          </a:p>
        </p:txBody>
      </p:sp>
      <p:pic>
        <p:nvPicPr>
          <p:cNvPr id="5" name="Immagine 4">
            <a:extLst>
              <a:ext uri="{FF2B5EF4-FFF2-40B4-BE49-F238E27FC236}">
                <a16:creationId xmlns:a16="http://schemas.microsoft.com/office/drawing/2014/main" xmlns="" id="{32CB3931-E9CD-4B16-8A36-2D8E09F22FB2}"/>
              </a:ext>
            </a:extLst>
          </p:cNvPr>
          <p:cNvPicPr>
            <a:picLocks noChangeAspect="1"/>
          </p:cNvPicPr>
          <p:nvPr/>
        </p:nvPicPr>
        <p:blipFill>
          <a:blip r:embed="rId2"/>
          <a:stretch>
            <a:fillRect/>
          </a:stretch>
        </p:blipFill>
        <p:spPr>
          <a:xfrm>
            <a:off x="2585499" y="4117075"/>
            <a:ext cx="8915399" cy="2635724"/>
          </a:xfrm>
          <a:prstGeom prst="rect">
            <a:avLst/>
          </a:prstGeom>
        </p:spPr>
      </p:pic>
    </p:spTree>
    <p:extLst>
      <p:ext uri="{BB962C8B-B14F-4D97-AF65-F5344CB8AC3E}">
        <p14:creationId xmlns:p14="http://schemas.microsoft.com/office/powerpoint/2010/main" xmlns="" val="2833553415"/>
      </p:ext>
    </p:extLst>
  </p:cSld>
  <p:clrMapOvr>
    <a:masterClrMapping/>
  </p:clrMapOvr>
  <mc:AlternateContent xmlns:mc="http://schemas.openxmlformats.org/markup-compatibility/2006">
    <mc:Choice xmlns:p14="http://schemas.microsoft.com/office/powerpoint/2010/main" xmlns=""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B8D9E85E-D408-4BCE-910E-2FB379CF5A17}"/>
              </a:ext>
            </a:extLst>
          </p:cNvPr>
          <p:cNvSpPr>
            <a:spLocks noGrp="1"/>
          </p:cNvSpPr>
          <p:nvPr>
            <p:ph type="title"/>
          </p:nvPr>
        </p:nvSpPr>
        <p:spPr/>
        <p:txBody>
          <a:bodyPr/>
          <a:lstStyle/>
          <a:p>
            <a:r>
              <a:rPr lang="it-IT" b="1" i="0" u="none" strike="noStrike" baseline="0" dirty="0">
                <a:solidFill>
                  <a:srgbClr val="FF0000"/>
                </a:solidFill>
                <a:latin typeface="Arial" panose="020B0604020202020204" pitchFamily="34" charset="0"/>
                <a:cs typeface="Arial" panose="020B0604020202020204" pitchFamily="34" charset="0"/>
              </a:rPr>
              <a:t>Centri di servizio per il volontariato</a:t>
            </a:r>
            <a:r>
              <a:rPr lang="en-US" sz="1800" b="0" i="0" u="none" strike="noStrike" baseline="0" dirty="0">
                <a:solidFill>
                  <a:srgbClr val="000000"/>
                </a:solidFill>
                <a:latin typeface="Times New Roman" panose="02020603050405020304" pitchFamily="18" charset="0"/>
              </a:rPr>
              <a:t/>
            </a:r>
            <a:br>
              <a:rPr lang="en-US" sz="1800" b="0" i="0" u="none" strike="noStrike" baseline="0" dirty="0">
                <a:solidFill>
                  <a:srgbClr val="000000"/>
                </a:solidFill>
                <a:latin typeface="Times New Roman" panose="02020603050405020304" pitchFamily="18" charset="0"/>
              </a:rPr>
            </a:br>
            <a:endParaRPr lang="it-IT" dirty="0"/>
          </a:p>
        </p:txBody>
      </p:sp>
      <p:sp>
        <p:nvSpPr>
          <p:cNvPr id="3" name="Segnaposto contenuto 2">
            <a:extLst>
              <a:ext uri="{FF2B5EF4-FFF2-40B4-BE49-F238E27FC236}">
                <a16:creationId xmlns:a16="http://schemas.microsoft.com/office/drawing/2014/main" xmlns="" id="{95B0A813-236D-4BD1-9729-DB49734CA6E7}"/>
              </a:ext>
            </a:extLst>
          </p:cNvPr>
          <p:cNvSpPr>
            <a:spLocks noGrp="1"/>
          </p:cNvSpPr>
          <p:nvPr>
            <p:ph idx="1"/>
          </p:nvPr>
        </p:nvSpPr>
        <p:spPr>
          <a:xfrm>
            <a:off x="2592925" y="1905000"/>
            <a:ext cx="8915400" cy="3777622"/>
          </a:xfrm>
        </p:spPr>
        <p:txBody>
          <a:bodyPr/>
          <a:lstStyle/>
          <a:p>
            <a:pPr marL="0" indent="0" algn="just">
              <a:buNone/>
            </a:pPr>
            <a:r>
              <a:rPr lang="it-IT" sz="2800" i="0" u="none" strike="noStrike" baseline="0" dirty="0">
                <a:solidFill>
                  <a:schemeClr val="tx1"/>
                </a:solidFill>
                <a:latin typeface="Arial" panose="020B0604020202020204" pitchFamily="34" charset="0"/>
                <a:cs typeface="Arial" panose="020B0604020202020204" pitchFamily="34" charset="0"/>
              </a:rPr>
              <a:t>Le associazioni di volontariato, nello svolgimento delle loro attività, si avvalgono dei Centri di servizio per il volontariato, istituiti proprio per sostenere e aiutare, attraverso servizi gratuiti, le associazioni stesse.</a:t>
            </a:r>
          </a:p>
          <a:p>
            <a:pPr marL="0" indent="0" algn="just">
              <a:buNone/>
            </a:pPr>
            <a:endParaRPr lang="it-IT" dirty="0"/>
          </a:p>
        </p:txBody>
      </p:sp>
      <p:pic>
        <p:nvPicPr>
          <p:cNvPr id="4" name="Immagine 3">
            <a:extLst>
              <a:ext uri="{FF2B5EF4-FFF2-40B4-BE49-F238E27FC236}">
                <a16:creationId xmlns:a16="http://schemas.microsoft.com/office/drawing/2014/main" xmlns="" id="{5E588369-A64F-4540-91E6-9B1A04AA9776}"/>
              </a:ext>
            </a:extLst>
          </p:cNvPr>
          <p:cNvPicPr>
            <a:picLocks noChangeAspect="1"/>
          </p:cNvPicPr>
          <p:nvPr/>
        </p:nvPicPr>
        <p:blipFill>
          <a:blip r:embed="rId2"/>
          <a:stretch>
            <a:fillRect/>
          </a:stretch>
        </p:blipFill>
        <p:spPr>
          <a:xfrm>
            <a:off x="2592924" y="3793811"/>
            <a:ext cx="8911687" cy="2788390"/>
          </a:xfrm>
          <a:prstGeom prst="rect">
            <a:avLst/>
          </a:prstGeom>
        </p:spPr>
      </p:pic>
    </p:spTree>
    <p:extLst>
      <p:ext uri="{BB962C8B-B14F-4D97-AF65-F5344CB8AC3E}">
        <p14:creationId xmlns:p14="http://schemas.microsoft.com/office/powerpoint/2010/main" xmlns="" val="3712777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67EDBC1-224C-46C8-9BAB-346C9B320F37}"/>
              </a:ext>
            </a:extLst>
          </p:cNvPr>
          <p:cNvSpPr>
            <a:spLocks noGrp="1"/>
          </p:cNvSpPr>
          <p:nvPr>
            <p:ph type="title"/>
          </p:nvPr>
        </p:nvSpPr>
        <p:spPr>
          <a:xfrm>
            <a:off x="2118247" y="624110"/>
            <a:ext cx="9386366" cy="1280890"/>
          </a:xfrm>
        </p:spPr>
        <p:txBody>
          <a:bodyPr>
            <a:noAutofit/>
          </a:bodyPr>
          <a:lstStyle/>
          <a:p>
            <a:r>
              <a:rPr lang="it-IT" b="1" i="0" u="none" strike="noStrike" baseline="0" dirty="0">
                <a:solidFill>
                  <a:srgbClr val="FF0000"/>
                </a:solidFill>
                <a:latin typeface="Arial" panose="020B0604020202020204" pitchFamily="34" charset="0"/>
                <a:cs typeface="Arial" panose="020B0604020202020204" pitchFamily="34" charset="0"/>
              </a:rPr>
              <a:t>Osservatorio nazionale per il volontariato</a:t>
            </a:r>
            <a:br>
              <a:rPr lang="it-IT" b="1" i="0" u="none" strike="noStrike" baseline="0" dirty="0">
                <a:solidFill>
                  <a:srgbClr val="FF0000"/>
                </a:solidFill>
                <a:latin typeface="Arial" panose="020B0604020202020204" pitchFamily="34" charset="0"/>
                <a:cs typeface="Arial" panose="020B0604020202020204" pitchFamily="34" charset="0"/>
              </a:rPr>
            </a:br>
            <a:endParaRPr lang="it-IT" b="1" dirty="0">
              <a:solidFill>
                <a:srgbClr val="FF0000"/>
              </a:solidFill>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xmlns="" id="{7824DC62-8C4F-4C30-B6BD-20DF8D38843A}"/>
              </a:ext>
            </a:extLst>
          </p:cNvPr>
          <p:cNvSpPr>
            <a:spLocks noGrp="1"/>
          </p:cNvSpPr>
          <p:nvPr>
            <p:ph idx="1"/>
          </p:nvPr>
        </p:nvSpPr>
        <p:spPr>
          <a:xfrm>
            <a:off x="2118246" y="2133600"/>
            <a:ext cx="9386366" cy="3777622"/>
          </a:xfrm>
        </p:spPr>
        <p:txBody>
          <a:bodyPr/>
          <a:lstStyle/>
          <a:p>
            <a:pPr marL="0" indent="0">
              <a:buNone/>
            </a:pPr>
            <a:r>
              <a:rPr lang="it-IT" sz="1800" b="1" i="0" u="none" strike="noStrike" baseline="0" dirty="0">
                <a:solidFill>
                  <a:srgbClr val="000000"/>
                </a:solidFill>
                <a:latin typeface="Arial" panose="020B0604020202020204" pitchFamily="34" charset="0"/>
                <a:cs typeface="Arial" panose="020B0604020202020204" pitchFamily="34" charset="0"/>
              </a:rPr>
              <a:t>L’organo di rappresentanza delle ODV è l’Osservatorio nazionale per il volontariato, che, generalmente, ha il compito di “fornire ogni elemento utile per la promozione e lo sviluppo del volontariato” (Art. 12 della L. n° 266/1991)</a:t>
            </a:r>
          </a:p>
          <a:p>
            <a:pPr marL="0" indent="0">
              <a:buNone/>
            </a:pPr>
            <a:endParaRPr lang="it-IT" dirty="0"/>
          </a:p>
        </p:txBody>
      </p:sp>
      <p:pic>
        <p:nvPicPr>
          <p:cNvPr id="4" name="Immagine 3">
            <a:extLst>
              <a:ext uri="{FF2B5EF4-FFF2-40B4-BE49-F238E27FC236}">
                <a16:creationId xmlns:a16="http://schemas.microsoft.com/office/drawing/2014/main" xmlns="" id="{A04A5026-BED7-4F50-AD8C-F4835D30A07E}"/>
              </a:ext>
            </a:extLst>
          </p:cNvPr>
          <p:cNvPicPr>
            <a:picLocks noChangeAspect="1"/>
          </p:cNvPicPr>
          <p:nvPr/>
        </p:nvPicPr>
        <p:blipFill>
          <a:blip r:embed="rId2"/>
          <a:stretch>
            <a:fillRect/>
          </a:stretch>
        </p:blipFill>
        <p:spPr>
          <a:xfrm>
            <a:off x="2118246" y="3568321"/>
            <a:ext cx="9289485" cy="1977714"/>
          </a:xfrm>
          <a:prstGeom prst="rect">
            <a:avLst/>
          </a:prstGeom>
        </p:spPr>
      </p:pic>
    </p:spTree>
    <p:extLst>
      <p:ext uri="{BB962C8B-B14F-4D97-AF65-F5344CB8AC3E}">
        <p14:creationId xmlns:p14="http://schemas.microsoft.com/office/powerpoint/2010/main" xmlns="" val="348249244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380960" y="1928802"/>
            <a:ext cx="11277600" cy="914400"/>
          </a:xfrm>
        </p:spPr>
        <p:txBody>
          <a:bodyPr/>
          <a:lstStyle/>
          <a:p>
            <a:pPr algn="ctr"/>
            <a:r>
              <a:rPr lang="it-IT" sz="5400" b="1" cap="small" dirty="0" smtClean="0">
                <a:solidFill>
                  <a:srgbClr val="002060"/>
                </a:solidFill>
              </a:rPr>
              <a:t>The </a:t>
            </a:r>
            <a:r>
              <a:rPr lang="it-IT" sz="5400" b="1" cap="small" dirty="0" err="1" smtClean="0">
                <a:solidFill>
                  <a:srgbClr val="002060"/>
                </a:solidFill>
              </a:rPr>
              <a:t>importance</a:t>
            </a:r>
            <a:r>
              <a:rPr lang="it-IT" sz="5400" b="1" cap="small" dirty="0" smtClean="0">
                <a:solidFill>
                  <a:srgbClr val="002060"/>
                </a:solidFill>
              </a:rPr>
              <a:t> of </a:t>
            </a:r>
            <a:r>
              <a:rPr lang="it-IT" sz="5400" b="1" cap="small" dirty="0" err="1" smtClean="0">
                <a:solidFill>
                  <a:srgbClr val="002060"/>
                </a:solidFill>
              </a:rPr>
              <a:t>volunteering</a:t>
            </a:r>
            <a:endParaRPr lang="it-IT" sz="5400" b="1" cap="small" dirty="0" smtClean="0">
              <a:solidFill>
                <a:srgbClr val="002060"/>
              </a:solidFill>
            </a:endParaRPr>
          </a:p>
          <a:p>
            <a:pPr algn="ctr"/>
            <a:endParaRPr lang="it-IT" sz="3600" dirty="0" smtClean="0"/>
          </a:p>
          <a:p>
            <a:pPr algn="ctr"/>
            <a:endParaRPr lang="it-IT" sz="3600" dirty="0" smtClean="0"/>
          </a:p>
          <a:p>
            <a:pPr algn="ctr"/>
            <a:endParaRPr lang="it-IT" sz="3600" dirty="0"/>
          </a:p>
        </p:txBody>
      </p:sp>
      <p:sp>
        <p:nvSpPr>
          <p:cNvPr id="7" name="CasellaDiTesto 6"/>
          <p:cNvSpPr txBox="1"/>
          <p:nvPr/>
        </p:nvSpPr>
        <p:spPr>
          <a:xfrm>
            <a:off x="9780104" y="5327374"/>
            <a:ext cx="1769165" cy="461665"/>
          </a:xfrm>
          <a:prstGeom prst="rect">
            <a:avLst/>
          </a:prstGeom>
          <a:noFill/>
        </p:spPr>
        <p:txBody>
          <a:bodyPr wrap="square" rtlCol="0">
            <a:spAutoFit/>
          </a:bodyPr>
          <a:lstStyle/>
          <a:p>
            <a:r>
              <a:rPr lang="it-IT" sz="2400" b="1" dirty="0" smtClean="0">
                <a:latin typeface="Arial" pitchFamily="34" charset="0"/>
                <a:cs typeface="Arial" pitchFamily="34" charset="0"/>
              </a:rPr>
              <a:t>INGLESE</a:t>
            </a:r>
            <a:endParaRPr lang="it-IT" sz="2400" b="1" dirty="0">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19200" y="274638"/>
            <a:ext cx="10363200" cy="922114"/>
          </a:xfrm>
        </p:spPr>
        <p:txBody>
          <a:bodyPr/>
          <a:lstStyle/>
          <a:p>
            <a:pPr algn="ctr"/>
            <a:r>
              <a:rPr lang="it-IT" b="1" cap="all" dirty="0" err="1" smtClean="0">
                <a:latin typeface="Arial" pitchFamily="34" charset="0"/>
                <a:cs typeface="Arial" pitchFamily="34" charset="0"/>
              </a:rPr>
              <a:t>introduction</a:t>
            </a:r>
            <a:endParaRPr lang="it-IT" b="1" cap="all" dirty="0">
              <a:latin typeface="Arial" pitchFamily="34" charset="0"/>
              <a:cs typeface="Arial" pitchFamily="34" charset="0"/>
            </a:endParaRPr>
          </a:p>
        </p:txBody>
      </p:sp>
      <p:sp>
        <p:nvSpPr>
          <p:cNvPr id="3" name="Segnaposto contenuto 2"/>
          <p:cNvSpPr>
            <a:spLocks noGrp="1"/>
          </p:cNvSpPr>
          <p:nvPr>
            <p:ph sz="quarter" idx="1"/>
          </p:nvPr>
        </p:nvSpPr>
        <p:spPr>
          <a:xfrm>
            <a:off x="1219200" y="1268760"/>
            <a:ext cx="10363200" cy="2664296"/>
          </a:xfrm>
        </p:spPr>
        <p:txBody>
          <a:bodyPr>
            <a:noAutofit/>
          </a:bodyPr>
          <a:lstStyle/>
          <a:p>
            <a:pPr algn="just">
              <a:buNone/>
            </a:pPr>
            <a:r>
              <a:rPr lang="en-GB" sz="2400" b="1" dirty="0">
                <a:solidFill>
                  <a:srgbClr val="002060"/>
                </a:solidFill>
                <a:latin typeface="Arial" pitchFamily="34" charset="0"/>
                <a:cs typeface="Arial" pitchFamily="34" charset="0"/>
              </a:rPr>
              <a:t>Some people claim they don’t have time to volunteer and see it as an activity that only benefits others.</a:t>
            </a:r>
          </a:p>
          <a:p>
            <a:pPr algn="just">
              <a:buNone/>
            </a:pPr>
            <a:r>
              <a:rPr lang="en-GB" sz="2400" b="1" dirty="0">
                <a:solidFill>
                  <a:srgbClr val="002060"/>
                </a:solidFill>
                <a:latin typeface="Arial" pitchFamily="34" charset="0"/>
                <a:cs typeface="Arial" pitchFamily="34" charset="0"/>
              </a:rPr>
              <a:t> But the truth is, the benefits of volunteering on the individual are many and important.</a:t>
            </a:r>
          </a:p>
          <a:p>
            <a:pPr algn="just">
              <a:buNone/>
            </a:pPr>
            <a:r>
              <a:rPr lang="en-GB" sz="2400" b="1" dirty="0">
                <a:solidFill>
                  <a:srgbClr val="002060"/>
                </a:solidFill>
                <a:latin typeface="Arial" pitchFamily="34" charset="0"/>
                <a:cs typeface="Arial" pitchFamily="34" charset="0"/>
              </a:rPr>
              <a:t>Experience volunteering will help build friendships.</a:t>
            </a:r>
          </a:p>
          <a:p>
            <a:pPr algn="just">
              <a:buNone/>
            </a:pPr>
            <a:r>
              <a:rPr lang="en-GB" sz="2400" b="1" dirty="0">
                <a:solidFill>
                  <a:srgbClr val="002060"/>
                </a:solidFill>
                <a:latin typeface="Arial" pitchFamily="34" charset="0"/>
                <a:cs typeface="Arial" pitchFamily="34" charset="0"/>
              </a:rPr>
              <a:t>Here are just eight ways it can transform your life.</a:t>
            </a:r>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997529" y="4077073"/>
            <a:ext cx="7871916" cy="26477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19200" y="274638"/>
            <a:ext cx="10363200" cy="1066130"/>
          </a:xfrm>
        </p:spPr>
        <p:txBody>
          <a:bodyPr/>
          <a:lstStyle/>
          <a:p>
            <a:pPr algn="ctr"/>
            <a:r>
              <a:rPr lang="it-IT" dirty="0" smtClean="0">
                <a:latin typeface="+mn-lt"/>
                <a:cs typeface="Arial" panose="020B0604020202020204" pitchFamily="34" charset="0"/>
              </a:rPr>
              <a:t> </a:t>
            </a:r>
            <a:r>
              <a:rPr lang="it-IT" b="1" cap="small" dirty="0" smtClean="0">
                <a:latin typeface="Arial" pitchFamily="34" charset="0"/>
                <a:cs typeface="Arial" pitchFamily="34" charset="0"/>
              </a:rPr>
              <a:t>1. </a:t>
            </a:r>
            <a:r>
              <a:rPr lang="it-IT" b="1" cap="small" dirty="0" err="1" smtClean="0">
                <a:latin typeface="Arial" pitchFamily="34" charset="0"/>
                <a:cs typeface="Arial" pitchFamily="34" charset="0"/>
              </a:rPr>
              <a:t>Helping</a:t>
            </a:r>
            <a:r>
              <a:rPr lang="it-IT" b="1" cap="small" dirty="0" smtClean="0">
                <a:latin typeface="Arial" pitchFamily="34" charset="0"/>
                <a:cs typeface="Arial" pitchFamily="34" charset="0"/>
              </a:rPr>
              <a:t> </a:t>
            </a:r>
            <a:r>
              <a:rPr lang="it-IT" b="1" cap="small" dirty="0" err="1" smtClean="0">
                <a:latin typeface="Arial" pitchFamily="34" charset="0"/>
                <a:cs typeface="Arial" pitchFamily="34" charset="0"/>
              </a:rPr>
              <a:t>others</a:t>
            </a:r>
            <a:endParaRPr lang="it-IT" b="1" cap="small" dirty="0">
              <a:latin typeface="Arial" pitchFamily="34" charset="0"/>
              <a:cs typeface="Arial" pitchFamily="34" charset="0"/>
            </a:endParaRPr>
          </a:p>
        </p:txBody>
      </p:sp>
      <p:sp>
        <p:nvSpPr>
          <p:cNvPr id="3" name="Segnaposto contenuto 2"/>
          <p:cNvSpPr>
            <a:spLocks noGrp="1"/>
          </p:cNvSpPr>
          <p:nvPr>
            <p:ph sz="quarter" idx="1"/>
          </p:nvPr>
        </p:nvSpPr>
        <p:spPr>
          <a:xfrm>
            <a:off x="1219200" y="1447800"/>
            <a:ext cx="10363200" cy="1765176"/>
          </a:xfrm>
        </p:spPr>
        <p:txBody>
          <a:bodyPr/>
          <a:lstStyle/>
          <a:p>
            <a:pPr>
              <a:buNone/>
            </a:pPr>
            <a:r>
              <a:rPr lang="en-GB" sz="2400" b="1" dirty="0" smtClean="0">
                <a:solidFill>
                  <a:srgbClr val="002060"/>
                </a:solidFill>
                <a:latin typeface="Arial" pitchFamily="34" charset="0"/>
                <a:cs typeface="Arial" pitchFamily="34" charset="0"/>
              </a:rPr>
              <a:t>When you volunteer , you are making a direct impact on the people who have difficulty.</a:t>
            </a:r>
          </a:p>
          <a:p>
            <a:pPr>
              <a:buNone/>
            </a:pPr>
            <a:r>
              <a:rPr lang="en-GB" sz="2400" b="1" dirty="0" smtClean="0">
                <a:solidFill>
                  <a:srgbClr val="002060"/>
                </a:solidFill>
                <a:latin typeface="Arial" pitchFamily="34" charset="0"/>
                <a:cs typeface="Arial" pitchFamily="34" charset="0"/>
              </a:rPr>
              <a:t>You are giving people the tools and skill sets they  will need to create a sustainable future.</a:t>
            </a:r>
          </a:p>
          <a:p>
            <a:pPr>
              <a:buNone/>
            </a:pPr>
            <a:endParaRPr lang="it-IT" dirty="0" smtClean="0"/>
          </a:p>
          <a:p>
            <a:pPr>
              <a:buNone/>
            </a:pPr>
            <a:endParaRPr lang="it-IT" dirty="0" smtClean="0"/>
          </a:p>
          <a:p>
            <a:pPr>
              <a:buNone/>
            </a:pPr>
            <a:endParaRPr lang="it-IT" dirty="0" smtClean="0"/>
          </a:p>
          <a:p>
            <a:pPr>
              <a:buNone/>
            </a:pPr>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135894" y="3213427"/>
            <a:ext cx="6864085" cy="342989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80960" y="457200"/>
            <a:ext cx="11607840" cy="838200"/>
          </a:xfrm>
        </p:spPr>
        <p:txBody>
          <a:bodyPr/>
          <a:lstStyle/>
          <a:p>
            <a:pPr algn="ctr"/>
            <a:r>
              <a:rPr lang="it-IT" b="1" dirty="0" smtClean="0">
                <a:solidFill>
                  <a:srgbClr val="002060"/>
                </a:solidFill>
                <a:latin typeface="Arial" pitchFamily="34" charset="0"/>
                <a:cs typeface="Arial" pitchFamily="34" charset="0"/>
              </a:rPr>
              <a:t>2</a:t>
            </a:r>
            <a:r>
              <a:rPr lang="it-IT" b="1" cap="small" dirty="0" smtClean="0">
                <a:solidFill>
                  <a:srgbClr val="002060"/>
                </a:solidFill>
                <a:latin typeface="Arial" pitchFamily="34" charset="0"/>
                <a:cs typeface="Arial" pitchFamily="34" charset="0"/>
              </a:rPr>
              <a:t>. </a:t>
            </a:r>
            <a:r>
              <a:rPr lang="it-IT" b="1" cap="small" dirty="0" err="1" smtClean="0">
                <a:solidFill>
                  <a:srgbClr val="002060"/>
                </a:solidFill>
                <a:latin typeface="Arial" pitchFamily="34" charset="0"/>
                <a:cs typeface="Arial" pitchFamily="34" charset="0"/>
              </a:rPr>
              <a:t>Learning</a:t>
            </a:r>
            <a:r>
              <a:rPr lang="it-IT" b="1" cap="small" dirty="0" smtClean="0">
                <a:solidFill>
                  <a:srgbClr val="002060"/>
                </a:solidFill>
                <a:latin typeface="Arial" pitchFamily="34" charset="0"/>
                <a:cs typeface="Arial" pitchFamily="34" charset="0"/>
              </a:rPr>
              <a:t> </a:t>
            </a:r>
            <a:r>
              <a:rPr lang="it-IT" b="1" cap="small" dirty="0" err="1" smtClean="0">
                <a:solidFill>
                  <a:srgbClr val="002060"/>
                </a:solidFill>
                <a:latin typeface="Arial" pitchFamily="34" charset="0"/>
                <a:cs typeface="Arial" pitchFamily="34" charset="0"/>
              </a:rPr>
              <a:t>something</a:t>
            </a:r>
            <a:r>
              <a:rPr lang="it-IT" b="1" cap="small" dirty="0" smtClean="0">
                <a:solidFill>
                  <a:srgbClr val="002060"/>
                </a:solidFill>
                <a:latin typeface="Arial" pitchFamily="34" charset="0"/>
                <a:cs typeface="Arial" pitchFamily="34" charset="0"/>
              </a:rPr>
              <a:t> </a:t>
            </a:r>
            <a:r>
              <a:rPr lang="it-IT" b="1" cap="small" dirty="0" err="1" smtClean="0">
                <a:solidFill>
                  <a:srgbClr val="002060"/>
                </a:solidFill>
                <a:latin typeface="Arial" pitchFamily="34" charset="0"/>
                <a:cs typeface="Arial" pitchFamily="34" charset="0"/>
              </a:rPr>
              <a:t>new</a:t>
            </a:r>
            <a:endParaRPr lang="it-IT" b="1" cap="small" dirty="0">
              <a:solidFill>
                <a:srgbClr val="002060"/>
              </a:solidFill>
              <a:latin typeface="Arial" pitchFamily="34" charset="0"/>
              <a:cs typeface="Arial" pitchFamily="34" charset="0"/>
            </a:endParaRPr>
          </a:p>
        </p:txBody>
      </p:sp>
      <p:sp>
        <p:nvSpPr>
          <p:cNvPr id="3" name="Segnaposto contenuto 2"/>
          <p:cNvSpPr>
            <a:spLocks noGrp="1"/>
          </p:cNvSpPr>
          <p:nvPr>
            <p:ph sz="quarter" idx="1"/>
          </p:nvPr>
        </p:nvSpPr>
        <p:spPr>
          <a:xfrm>
            <a:off x="1759226" y="1554163"/>
            <a:ext cx="9581322" cy="1946846"/>
          </a:xfrm>
        </p:spPr>
        <p:txBody>
          <a:bodyPr/>
          <a:lstStyle/>
          <a:p>
            <a:pPr>
              <a:buNone/>
            </a:pPr>
            <a:r>
              <a:rPr lang="en-GB" sz="2400" b="1" dirty="0" smtClean="0">
                <a:solidFill>
                  <a:srgbClr val="C00000"/>
                </a:solidFill>
                <a:latin typeface="Arial" pitchFamily="34" charset="0"/>
                <a:cs typeface="Arial" pitchFamily="34" charset="0"/>
              </a:rPr>
              <a:t>No matter what volunteer experience you decide on, there will be countless opportunities to learn something new: </a:t>
            </a:r>
          </a:p>
          <a:p>
            <a:pPr>
              <a:buNone/>
            </a:pPr>
            <a:r>
              <a:rPr lang="en-GB" sz="2400" b="1" dirty="0" smtClean="0">
                <a:solidFill>
                  <a:srgbClr val="C00000"/>
                </a:solidFill>
                <a:latin typeface="Arial" pitchFamily="34" charset="0"/>
                <a:cs typeface="Arial" pitchFamily="34" charset="0"/>
              </a:rPr>
              <a:t>new practical, social end communication skills that will help you thrive as a human being.</a:t>
            </a:r>
          </a:p>
          <a:p>
            <a:pPr>
              <a:buNone/>
            </a:pPr>
            <a:endParaRPr lang="it-IT" dirty="0"/>
          </a:p>
        </p:txBody>
      </p:sp>
      <p:pic>
        <p:nvPicPr>
          <p:cNvPr id="4" name="Immagin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199456" y="3429000"/>
            <a:ext cx="9889099" cy="307273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cap="small" dirty="0" smtClean="0">
                <a:solidFill>
                  <a:srgbClr val="C00000"/>
                </a:solidFill>
                <a:latin typeface="Arial" pitchFamily="34" charset="0"/>
                <a:cs typeface="Arial" pitchFamily="34" charset="0"/>
              </a:rPr>
              <a:t>3. </a:t>
            </a:r>
            <a:r>
              <a:rPr lang="it-IT" b="1" cap="small" dirty="0" err="1" smtClean="0">
                <a:solidFill>
                  <a:srgbClr val="C00000"/>
                </a:solidFill>
                <a:latin typeface="Arial" pitchFamily="34" charset="0"/>
                <a:cs typeface="Arial" pitchFamily="34" charset="0"/>
              </a:rPr>
              <a:t>Rasing</a:t>
            </a:r>
            <a:r>
              <a:rPr lang="it-IT" b="1" cap="small" dirty="0" smtClean="0">
                <a:solidFill>
                  <a:srgbClr val="C00000"/>
                </a:solidFill>
                <a:latin typeface="Arial" pitchFamily="34" charset="0"/>
                <a:cs typeface="Arial" pitchFamily="34" charset="0"/>
              </a:rPr>
              <a:t> </a:t>
            </a:r>
            <a:r>
              <a:rPr lang="it-IT" b="1" cap="small" dirty="0" err="1" smtClean="0">
                <a:solidFill>
                  <a:srgbClr val="C00000"/>
                </a:solidFill>
                <a:latin typeface="Arial" pitchFamily="34" charset="0"/>
                <a:cs typeface="Arial" pitchFamily="34" charset="0"/>
              </a:rPr>
              <a:t>awareness</a:t>
            </a:r>
            <a:endParaRPr lang="it-IT" b="1" cap="small" dirty="0">
              <a:solidFill>
                <a:srgbClr val="C00000"/>
              </a:solidFill>
              <a:latin typeface="Arial" pitchFamily="34" charset="0"/>
              <a:cs typeface="Arial" pitchFamily="34" charset="0"/>
            </a:endParaRPr>
          </a:p>
        </p:txBody>
      </p:sp>
      <p:sp>
        <p:nvSpPr>
          <p:cNvPr id="3" name="Segnaposto contenuto 2"/>
          <p:cNvSpPr>
            <a:spLocks noGrp="1"/>
          </p:cNvSpPr>
          <p:nvPr>
            <p:ph sz="quarter" idx="1"/>
          </p:nvPr>
        </p:nvSpPr>
        <p:spPr>
          <a:xfrm>
            <a:off x="1537252" y="1388165"/>
            <a:ext cx="10363200" cy="901080"/>
          </a:xfrm>
        </p:spPr>
        <p:txBody>
          <a:bodyPr>
            <a:normAutofit/>
          </a:bodyPr>
          <a:lstStyle/>
          <a:p>
            <a:pPr algn="ctr">
              <a:buNone/>
            </a:pPr>
            <a:r>
              <a:rPr lang="it-IT" sz="2400" b="1" dirty="0" err="1" smtClean="0">
                <a:solidFill>
                  <a:srgbClr val="002060"/>
                </a:solidFill>
              </a:rPr>
              <a:t>When</a:t>
            </a:r>
            <a:r>
              <a:rPr lang="it-IT" sz="2400" b="1" dirty="0" smtClean="0">
                <a:solidFill>
                  <a:srgbClr val="002060"/>
                </a:solidFill>
              </a:rPr>
              <a:t> </a:t>
            </a:r>
            <a:r>
              <a:rPr lang="it-IT" sz="2400" b="1" dirty="0" err="1" smtClean="0">
                <a:solidFill>
                  <a:srgbClr val="002060"/>
                </a:solidFill>
              </a:rPr>
              <a:t>you</a:t>
            </a:r>
            <a:r>
              <a:rPr lang="it-IT" sz="2400" b="1" dirty="0" smtClean="0">
                <a:solidFill>
                  <a:srgbClr val="002060"/>
                </a:solidFill>
              </a:rPr>
              <a:t> </a:t>
            </a:r>
            <a:r>
              <a:rPr lang="it-IT" sz="2400" b="1" dirty="0" err="1" smtClean="0">
                <a:solidFill>
                  <a:srgbClr val="002060"/>
                </a:solidFill>
              </a:rPr>
              <a:t>volunteer</a:t>
            </a:r>
            <a:r>
              <a:rPr lang="it-IT" sz="2400" b="1" dirty="0" smtClean="0">
                <a:solidFill>
                  <a:srgbClr val="002060"/>
                </a:solidFill>
              </a:rPr>
              <a:t>, </a:t>
            </a:r>
            <a:r>
              <a:rPr lang="it-IT" sz="2400" b="1" dirty="0" err="1" smtClean="0">
                <a:solidFill>
                  <a:srgbClr val="002060"/>
                </a:solidFill>
              </a:rPr>
              <a:t>you</a:t>
            </a:r>
            <a:r>
              <a:rPr lang="it-IT" sz="2400" b="1" dirty="0" smtClean="0">
                <a:solidFill>
                  <a:srgbClr val="002060"/>
                </a:solidFill>
              </a:rPr>
              <a:t> help </a:t>
            </a:r>
            <a:r>
              <a:rPr lang="it-IT" sz="2400" b="1" dirty="0" err="1" smtClean="0">
                <a:solidFill>
                  <a:srgbClr val="002060"/>
                </a:solidFill>
              </a:rPr>
              <a:t>raise</a:t>
            </a:r>
            <a:r>
              <a:rPr lang="it-IT" sz="2400" b="1" dirty="0" smtClean="0">
                <a:solidFill>
                  <a:srgbClr val="002060"/>
                </a:solidFill>
              </a:rPr>
              <a:t> </a:t>
            </a:r>
            <a:r>
              <a:rPr lang="it-IT" sz="2400" b="1" dirty="0" err="1" smtClean="0">
                <a:solidFill>
                  <a:srgbClr val="002060"/>
                </a:solidFill>
              </a:rPr>
              <a:t>awareness</a:t>
            </a:r>
            <a:r>
              <a:rPr lang="it-IT" sz="2400" b="1" dirty="0" smtClean="0">
                <a:solidFill>
                  <a:srgbClr val="002060"/>
                </a:solidFill>
              </a:rPr>
              <a:t> for the </a:t>
            </a:r>
            <a:r>
              <a:rPr lang="it-IT" sz="2400" b="1" dirty="0" err="1" smtClean="0">
                <a:solidFill>
                  <a:srgbClr val="002060"/>
                </a:solidFill>
              </a:rPr>
              <a:t>organization</a:t>
            </a:r>
            <a:r>
              <a:rPr lang="it-IT" sz="2400" b="1" dirty="0" smtClean="0">
                <a:solidFill>
                  <a:srgbClr val="002060"/>
                </a:solidFill>
              </a:rPr>
              <a:t>.</a:t>
            </a:r>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407701" y="2564904"/>
            <a:ext cx="5568619" cy="2338820"/>
          </a:xfrm>
          <a:prstGeom prst="rect">
            <a:avLst/>
          </a:prstGeom>
        </p:spPr>
      </p:pic>
      <p:sp>
        <p:nvSpPr>
          <p:cNvPr id="5" name="Segnaposto contenuto 2"/>
          <p:cNvSpPr txBox="1">
            <a:spLocks/>
          </p:cNvSpPr>
          <p:nvPr/>
        </p:nvSpPr>
        <p:spPr>
          <a:xfrm>
            <a:off x="1431639" y="5174636"/>
            <a:ext cx="10363200" cy="1026604"/>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a:buFont typeface="Wingdings 2"/>
              <a:buNone/>
            </a:pPr>
            <a:r>
              <a:rPr lang="it-IT" b="1" dirty="0" err="1" smtClean="0">
                <a:latin typeface="Arial" pitchFamily="34" charset="0"/>
                <a:cs typeface="Arial" pitchFamily="34" charset="0"/>
              </a:rPr>
              <a:t>You</a:t>
            </a:r>
            <a:r>
              <a:rPr lang="it-IT" b="1" dirty="0" smtClean="0">
                <a:latin typeface="Arial" pitchFamily="34" charset="0"/>
                <a:cs typeface="Arial" pitchFamily="34" charset="0"/>
              </a:rPr>
              <a:t> clan </a:t>
            </a:r>
            <a:r>
              <a:rPr lang="it-IT" b="1" dirty="0" err="1" smtClean="0">
                <a:latin typeface="Arial" pitchFamily="34" charset="0"/>
                <a:cs typeface="Arial" pitchFamily="34" charset="0"/>
              </a:rPr>
              <a:t>also</a:t>
            </a:r>
            <a:r>
              <a:rPr lang="it-IT" b="1" dirty="0" smtClean="0">
                <a:latin typeface="Arial" pitchFamily="34" charset="0"/>
                <a:cs typeface="Arial" pitchFamily="34" charset="0"/>
              </a:rPr>
              <a:t> use social media to spread the word by </a:t>
            </a:r>
            <a:r>
              <a:rPr lang="it-IT" b="1" dirty="0" err="1" smtClean="0">
                <a:latin typeface="Arial" pitchFamily="34" charset="0"/>
                <a:cs typeface="Arial" pitchFamily="34" charset="0"/>
              </a:rPr>
              <a:t>posting</a:t>
            </a:r>
            <a:r>
              <a:rPr lang="it-IT" b="1" dirty="0" smtClean="0">
                <a:latin typeface="Arial" pitchFamily="34" charset="0"/>
                <a:cs typeface="Arial" pitchFamily="34" charset="0"/>
              </a:rPr>
              <a:t> </a:t>
            </a:r>
            <a:r>
              <a:rPr lang="it-IT" b="1" dirty="0" err="1" smtClean="0">
                <a:latin typeface="Arial" pitchFamily="34" charset="0"/>
                <a:cs typeface="Arial" pitchFamily="34" charset="0"/>
              </a:rPr>
              <a:t>pictures</a:t>
            </a:r>
            <a:r>
              <a:rPr lang="it-IT" b="1" dirty="0" smtClean="0">
                <a:latin typeface="Arial" pitchFamily="34" charset="0"/>
                <a:cs typeface="Arial" pitchFamily="34" charset="0"/>
              </a:rPr>
              <a:t> from the </a:t>
            </a:r>
            <a:r>
              <a:rPr lang="it-IT" b="1" dirty="0" err="1" smtClean="0">
                <a:latin typeface="Arial" pitchFamily="34" charset="0"/>
                <a:cs typeface="Arial" pitchFamily="34" charset="0"/>
              </a:rPr>
              <a:t>volunteer</a:t>
            </a:r>
            <a:r>
              <a:rPr lang="it-IT" b="1" dirty="0" smtClean="0">
                <a:latin typeface="Arial" pitchFamily="34" charset="0"/>
                <a:cs typeface="Arial" pitchFamily="34" charset="0"/>
              </a:rPr>
              <a:t> </a:t>
            </a:r>
            <a:r>
              <a:rPr lang="it-IT" b="1" dirty="0" err="1" smtClean="0">
                <a:latin typeface="Arial" pitchFamily="34" charset="0"/>
                <a:cs typeface="Arial" pitchFamily="34" charset="0"/>
              </a:rPr>
              <a:t>event</a:t>
            </a:r>
            <a:r>
              <a:rPr lang="it-IT" b="1" dirty="0" smtClean="0">
                <a:latin typeface="Arial" pitchFamily="34" charset="0"/>
                <a:cs typeface="Arial" pitchFamily="34" charset="0"/>
              </a:rPr>
              <a:t> to </a:t>
            </a:r>
            <a:r>
              <a:rPr lang="it-IT" b="1" dirty="0" err="1" smtClean="0">
                <a:latin typeface="Arial" pitchFamily="34" charset="0"/>
                <a:cs typeface="Arial" pitchFamily="34" charset="0"/>
              </a:rPr>
              <a:t>facebook</a:t>
            </a:r>
            <a:r>
              <a:rPr lang="it-IT" b="1" dirty="0" smtClean="0">
                <a:latin typeface="Arial" pitchFamily="34" charset="0"/>
                <a:cs typeface="Arial" pitchFamily="34" charset="0"/>
              </a:rPr>
              <a:t> o </a:t>
            </a:r>
            <a:r>
              <a:rPr lang="it-IT" b="1" dirty="0" err="1" smtClean="0">
                <a:latin typeface="Arial" pitchFamily="34" charset="0"/>
                <a:cs typeface="Arial" pitchFamily="34" charset="0"/>
              </a:rPr>
              <a:t>twitter</a:t>
            </a:r>
            <a:r>
              <a:rPr lang="it-IT" b="1" dirty="0" smtClean="0">
                <a:latin typeface="Arial" pitchFamily="34" charset="0"/>
                <a:cs typeface="Arial" pitchFamily="34" charset="0"/>
              </a:rPr>
              <a:t>.</a:t>
            </a:r>
            <a:endParaRPr lang="it-IT" b="1" dirty="0">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cap="small" dirty="0" smtClean="0">
                <a:solidFill>
                  <a:srgbClr val="002060"/>
                </a:solidFill>
                <a:latin typeface="Arial" pitchFamily="34" charset="0"/>
                <a:cs typeface="Arial" pitchFamily="34" charset="0"/>
              </a:rPr>
              <a:t>4. </a:t>
            </a:r>
            <a:r>
              <a:rPr lang="it-IT" b="1" cap="small" dirty="0" err="1" smtClean="0">
                <a:solidFill>
                  <a:srgbClr val="002060"/>
                </a:solidFill>
                <a:latin typeface="Arial" pitchFamily="34" charset="0"/>
                <a:cs typeface="Arial" pitchFamily="34" charset="0"/>
              </a:rPr>
              <a:t>Seeing</a:t>
            </a:r>
            <a:r>
              <a:rPr lang="it-IT" b="1" cap="small" dirty="0" smtClean="0">
                <a:solidFill>
                  <a:srgbClr val="002060"/>
                </a:solidFill>
                <a:latin typeface="Arial" pitchFamily="34" charset="0"/>
                <a:cs typeface="Arial" pitchFamily="34" charset="0"/>
              </a:rPr>
              <a:t> the world </a:t>
            </a:r>
            <a:endParaRPr lang="it-IT" b="1" cap="small" dirty="0">
              <a:solidFill>
                <a:srgbClr val="002060"/>
              </a:solidFill>
              <a:latin typeface="Arial" pitchFamily="34" charset="0"/>
              <a:cs typeface="Arial" pitchFamily="34" charset="0"/>
            </a:endParaRPr>
          </a:p>
        </p:txBody>
      </p:sp>
      <p:sp>
        <p:nvSpPr>
          <p:cNvPr id="3" name="Segnaposto contenuto 2"/>
          <p:cNvSpPr>
            <a:spLocks noGrp="1"/>
          </p:cNvSpPr>
          <p:nvPr>
            <p:ph sz="quarter" idx="1"/>
          </p:nvPr>
        </p:nvSpPr>
        <p:spPr>
          <a:xfrm>
            <a:off x="1219200" y="1447800"/>
            <a:ext cx="10363200" cy="1405136"/>
          </a:xfrm>
        </p:spPr>
        <p:txBody>
          <a:bodyPr>
            <a:normAutofit/>
          </a:bodyPr>
          <a:lstStyle/>
          <a:p>
            <a:pPr marL="0" indent="0">
              <a:buNone/>
            </a:pPr>
            <a:r>
              <a:rPr lang="en-GB" sz="2800" b="1" dirty="0" smtClean="0">
                <a:solidFill>
                  <a:srgbClr val="002060"/>
                </a:solidFill>
                <a:latin typeface="Arial" pitchFamily="34" charset="0"/>
                <a:cs typeface="Arial" pitchFamily="34" charset="0"/>
              </a:rPr>
              <a:t>One of the most exciting benefits of volunteering is the opportunity to see the world end travel to places you might never have considered .</a:t>
            </a:r>
            <a:endParaRPr lang="en-GB" sz="2800" b="1" dirty="0">
              <a:solidFill>
                <a:srgbClr val="002060"/>
              </a:solidFill>
              <a:latin typeface="Arial" pitchFamily="34" charset="0"/>
              <a:cs typeface="Arial"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07435" y="2780928"/>
            <a:ext cx="9987723" cy="359700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19200" y="404664"/>
            <a:ext cx="10363200" cy="1152128"/>
          </a:xfrm>
        </p:spPr>
        <p:txBody>
          <a:bodyPr>
            <a:noAutofit/>
          </a:bodyPr>
          <a:lstStyle/>
          <a:p>
            <a:pPr algn="ctr"/>
            <a:r>
              <a:rPr lang="it-IT" b="1" cap="small" dirty="0" smtClean="0">
                <a:solidFill>
                  <a:srgbClr val="002060"/>
                </a:solidFill>
                <a:latin typeface="Arial" pitchFamily="34" charset="0"/>
                <a:cs typeface="Arial" pitchFamily="34" charset="0"/>
              </a:rPr>
              <a:t>5. </a:t>
            </a:r>
            <a:r>
              <a:rPr lang="it-IT" b="1" cap="small" dirty="0" err="1" smtClean="0">
                <a:solidFill>
                  <a:srgbClr val="002060"/>
                </a:solidFill>
                <a:latin typeface="Arial" pitchFamily="34" charset="0"/>
                <a:cs typeface="Arial" pitchFamily="34" charset="0"/>
              </a:rPr>
              <a:t>Improving</a:t>
            </a:r>
            <a:r>
              <a:rPr lang="it-IT" b="1" cap="small" dirty="0" smtClean="0">
                <a:solidFill>
                  <a:srgbClr val="002060"/>
                </a:solidFill>
                <a:latin typeface="Arial" pitchFamily="34" charset="0"/>
                <a:cs typeface="Arial" pitchFamily="34" charset="0"/>
              </a:rPr>
              <a:t> </a:t>
            </a:r>
            <a:r>
              <a:rPr lang="it-IT" b="1" cap="small" dirty="0" err="1" smtClean="0">
                <a:solidFill>
                  <a:srgbClr val="002060"/>
                </a:solidFill>
                <a:latin typeface="Arial" pitchFamily="34" charset="0"/>
                <a:cs typeface="Arial" pitchFamily="34" charset="0"/>
              </a:rPr>
              <a:t>your</a:t>
            </a:r>
            <a:r>
              <a:rPr lang="it-IT" b="1" cap="small" dirty="0" smtClean="0">
                <a:solidFill>
                  <a:srgbClr val="002060"/>
                </a:solidFill>
                <a:latin typeface="Arial" pitchFamily="34" charset="0"/>
                <a:cs typeface="Arial" pitchFamily="34" charset="0"/>
              </a:rPr>
              <a:t> </a:t>
            </a:r>
            <a:r>
              <a:rPr lang="it-IT" b="1" cap="small" dirty="0" err="1" smtClean="0">
                <a:solidFill>
                  <a:srgbClr val="002060"/>
                </a:solidFill>
                <a:latin typeface="Arial" pitchFamily="34" charset="0"/>
                <a:cs typeface="Arial" pitchFamily="34" charset="0"/>
              </a:rPr>
              <a:t>physical</a:t>
            </a:r>
            <a:r>
              <a:rPr lang="it-IT" b="1" cap="small" dirty="0" smtClean="0">
                <a:solidFill>
                  <a:srgbClr val="002060"/>
                </a:solidFill>
                <a:latin typeface="Arial" pitchFamily="34" charset="0"/>
                <a:cs typeface="Arial" pitchFamily="34" charset="0"/>
              </a:rPr>
              <a:t> and </a:t>
            </a:r>
            <a:r>
              <a:rPr lang="it-IT" b="1" cap="small" dirty="0" err="1" smtClean="0">
                <a:solidFill>
                  <a:srgbClr val="002060"/>
                </a:solidFill>
                <a:latin typeface="Arial" pitchFamily="34" charset="0"/>
                <a:cs typeface="Arial" pitchFamily="34" charset="0"/>
              </a:rPr>
              <a:t>mental</a:t>
            </a:r>
            <a:r>
              <a:rPr lang="it-IT" b="1" cap="small" dirty="0" smtClean="0">
                <a:solidFill>
                  <a:srgbClr val="002060"/>
                </a:solidFill>
                <a:latin typeface="Arial" pitchFamily="34" charset="0"/>
                <a:cs typeface="Arial" pitchFamily="34" charset="0"/>
              </a:rPr>
              <a:t> </a:t>
            </a:r>
            <a:r>
              <a:rPr lang="it-IT" b="1" cap="small" dirty="0" err="1" smtClean="0">
                <a:solidFill>
                  <a:srgbClr val="002060"/>
                </a:solidFill>
                <a:latin typeface="Arial" pitchFamily="34" charset="0"/>
                <a:cs typeface="Arial" pitchFamily="34" charset="0"/>
              </a:rPr>
              <a:t>health</a:t>
            </a:r>
            <a:endParaRPr lang="it-IT" b="1" cap="small" dirty="0">
              <a:solidFill>
                <a:srgbClr val="002060"/>
              </a:solidFill>
              <a:latin typeface="Arial" pitchFamily="34" charset="0"/>
              <a:cs typeface="Arial" pitchFamily="34" charset="0"/>
            </a:endParaRPr>
          </a:p>
        </p:txBody>
      </p:sp>
      <p:sp>
        <p:nvSpPr>
          <p:cNvPr id="3" name="Segnaposto contenuto 2"/>
          <p:cNvSpPr>
            <a:spLocks noGrp="1"/>
          </p:cNvSpPr>
          <p:nvPr>
            <p:ph sz="quarter" idx="1"/>
          </p:nvPr>
        </p:nvSpPr>
        <p:spPr>
          <a:xfrm>
            <a:off x="1199456" y="1916832"/>
            <a:ext cx="10363200" cy="1368152"/>
          </a:xfrm>
        </p:spPr>
        <p:txBody>
          <a:bodyPr>
            <a:noAutofit/>
          </a:bodyPr>
          <a:lstStyle/>
          <a:p>
            <a:pPr marL="0" indent="0">
              <a:buNone/>
            </a:pPr>
            <a:r>
              <a:rPr lang="it-IT" sz="2800" b="1" dirty="0" smtClean="0">
                <a:solidFill>
                  <a:srgbClr val="C00000"/>
                </a:solidFill>
                <a:latin typeface="Arial" pitchFamily="34" charset="0"/>
                <a:cs typeface="Arial" pitchFamily="34" charset="0"/>
              </a:rPr>
              <a:t>From a </a:t>
            </a:r>
            <a:r>
              <a:rPr lang="it-IT" sz="2800" b="1" dirty="0" err="1" smtClean="0">
                <a:solidFill>
                  <a:srgbClr val="C00000"/>
                </a:solidFill>
                <a:latin typeface="Arial" pitchFamily="34" charset="0"/>
                <a:cs typeface="Arial" pitchFamily="34" charset="0"/>
              </a:rPr>
              <a:t>mental</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health</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standpoint</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studies</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have</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shown</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that</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when</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we</a:t>
            </a:r>
            <a:r>
              <a:rPr lang="it-IT" sz="2800" b="1" dirty="0" smtClean="0">
                <a:solidFill>
                  <a:srgbClr val="C00000"/>
                </a:solidFill>
                <a:latin typeface="Arial" pitchFamily="34" charset="0"/>
                <a:cs typeface="Arial" pitchFamily="34" charset="0"/>
              </a:rPr>
              <a:t> help </a:t>
            </a:r>
            <a:r>
              <a:rPr lang="it-IT" sz="2800" b="1" dirty="0" err="1" smtClean="0">
                <a:solidFill>
                  <a:srgbClr val="C00000"/>
                </a:solidFill>
                <a:latin typeface="Arial" pitchFamily="34" charset="0"/>
                <a:cs typeface="Arial" pitchFamily="34" charset="0"/>
              </a:rPr>
              <a:t>others</a:t>
            </a:r>
            <a:r>
              <a:rPr lang="it-IT" sz="2800" b="1" dirty="0" smtClean="0">
                <a:solidFill>
                  <a:srgbClr val="C00000"/>
                </a:solidFill>
                <a:latin typeface="Arial" pitchFamily="34" charset="0"/>
                <a:cs typeface="Arial" pitchFamily="34" charset="0"/>
              </a:rPr>
              <a:t>, </a:t>
            </a:r>
            <a:r>
              <a:rPr lang="it-IT" sz="2800" b="1" dirty="0" err="1" smtClean="0">
                <a:solidFill>
                  <a:srgbClr val="C00000"/>
                </a:solidFill>
                <a:latin typeface="Arial" pitchFamily="34" charset="0"/>
                <a:cs typeface="Arial" pitchFamily="34" charset="0"/>
              </a:rPr>
              <a:t>we</a:t>
            </a:r>
            <a:r>
              <a:rPr lang="it-IT" sz="2800" b="1" dirty="0" smtClean="0">
                <a:solidFill>
                  <a:srgbClr val="C00000"/>
                </a:solidFill>
                <a:latin typeface="Arial" pitchFamily="34" charset="0"/>
                <a:cs typeface="Arial" pitchFamily="34" charset="0"/>
              </a:rPr>
              <a:t> are happy.</a:t>
            </a:r>
          </a:p>
          <a:p>
            <a:pPr>
              <a:buNone/>
            </a:pPr>
            <a:r>
              <a:rPr lang="it-IT" sz="2800" b="1" dirty="0" smtClean="0">
                <a:solidFill>
                  <a:srgbClr val="C00000"/>
                </a:solidFill>
                <a:latin typeface="Arial" pitchFamily="34" charset="0"/>
                <a:cs typeface="Arial" pitchFamily="34" charset="0"/>
              </a:rPr>
              <a:t> </a:t>
            </a:r>
            <a:endParaRPr lang="it-IT" sz="2800" b="1" dirty="0">
              <a:solidFill>
                <a:srgbClr val="C00000"/>
              </a:solidFill>
              <a:latin typeface="Arial" pitchFamily="34" charset="0"/>
              <a:cs typeface="Arial"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199456" y="3429000"/>
            <a:ext cx="10320469" cy="2647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b="1" cap="small" dirty="0" smtClean="0">
                <a:latin typeface="Arial" pitchFamily="34" charset="0"/>
                <a:cs typeface="Arial" pitchFamily="34" charset="0"/>
              </a:rPr>
              <a:t>6. Building community</a:t>
            </a:r>
            <a:endParaRPr lang="it-IT" b="1" cap="small" dirty="0">
              <a:latin typeface="Arial" pitchFamily="34" charset="0"/>
              <a:cs typeface="Arial" pitchFamily="34" charset="0"/>
            </a:endParaRPr>
          </a:p>
        </p:txBody>
      </p:sp>
      <p:sp>
        <p:nvSpPr>
          <p:cNvPr id="3" name="Segnaposto contenuto 2"/>
          <p:cNvSpPr>
            <a:spLocks noGrp="1"/>
          </p:cNvSpPr>
          <p:nvPr>
            <p:ph sz="quarter" idx="1"/>
          </p:nvPr>
        </p:nvSpPr>
        <p:spPr>
          <a:xfrm>
            <a:off x="1007435" y="4077072"/>
            <a:ext cx="10363200" cy="2197224"/>
          </a:xfrm>
        </p:spPr>
        <p:txBody>
          <a:bodyPr>
            <a:normAutofit/>
          </a:bodyPr>
          <a:lstStyle/>
          <a:p>
            <a:pPr>
              <a:buNone/>
            </a:pPr>
            <a:r>
              <a:rPr lang="en-GB" sz="2400" b="1" dirty="0" smtClean="0">
                <a:solidFill>
                  <a:srgbClr val="C00000"/>
                </a:solidFill>
              </a:rPr>
              <a:t>In a world becoming more and more individualistic, volunteering is a great way of building community. </a:t>
            </a:r>
          </a:p>
          <a:p>
            <a:pPr>
              <a:buNone/>
            </a:pPr>
            <a:r>
              <a:rPr lang="en-GB" sz="2400" b="1" dirty="0" smtClean="0">
                <a:solidFill>
                  <a:srgbClr val="C00000"/>
                </a:solidFill>
              </a:rPr>
              <a:t>Whatever your passions and interests are, you can likely find a volunteer organization where you’ll be able to find your “tribe”.</a:t>
            </a:r>
            <a:endParaRPr lang="en-GB" sz="2400" b="1" dirty="0">
              <a:solidFill>
                <a:srgbClr val="C00000"/>
              </a:solidFill>
            </a:endParaRPr>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351584" y="1665647"/>
            <a:ext cx="7371859" cy="218368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03445" y="548680"/>
            <a:ext cx="10363200" cy="1143000"/>
          </a:xfrm>
        </p:spPr>
        <p:txBody>
          <a:bodyPr>
            <a:normAutofit fontScale="90000"/>
          </a:bodyPr>
          <a:lstStyle/>
          <a:p>
            <a:pPr algn="ctr"/>
            <a:r>
              <a:rPr lang="it-IT" b="1" cap="small" dirty="0" smtClean="0">
                <a:latin typeface="Arial" pitchFamily="34" charset="0"/>
                <a:cs typeface="Arial" pitchFamily="34" charset="0"/>
              </a:rPr>
              <a:t>7. </a:t>
            </a:r>
            <a:r>
              <a:rPr lang="en-GB" b="1" cap="small" dirty="0">
                <a:latin typeface="Arial" pitchFamily="34" charset="0"/>
                <a:cs typeface="Arial" pitchFamily="34" charset="0"/>
              </a:rPr>
              <a:t>Personal growth and breaking out of your comfort </a:t>
            </a:r>
            <a:r>
              <a:rPr lang="en-GB" b="1" cap="small" dirty="0" smtClean="0">
                <a:latin typeface="Arial" pitchFamily="34" charset="0"/>
                <a:cs typeface="Arial" pitchFamily="34" charset="0"/>
              </a:rPr>
              <a:t>zone</a:t>
            </a:r>
            <a:endParaRPr lang="it-IT" b="1" cap="small" dirty="0">
              <a:latin typeface="Arial" pitchFamily="34" charset="0"/>
              <a:cs typeface="Arial" pitchFamily="34" charset="0"/>
            </a:endParaRPr>
          </a:p>
        </p:txBody>
      </p:sp>
      <p:sp>
        <p:nvSpPr>
          <p:cNvPr id="3" name="Segnaposto contenuto 2"/>
          <p:cNvSpPr>
            <a:spLocks noGrp="1"/>
          </p:cNvSpPr>
          <p:nvPr>
            <p:ph sz="quarter" idx="1"/>
          </p:nvPr>
        </p:nvSpPr>
        <p:spPr>
          <a:xfrm>
            <a:off x="1199322" y="2734275"/>
            <a:ext cx="5356853" cy="2762064"/>
          </a:xfrm>
        </p:spPr>
        <p:txBody>
          <a:bodyPr>
            <a:normAutofit/>
          </a:bodyPr>
          <a:lstStyle/>
          <a:p>
            <a:pPr marL="0" indent="0" algn="just">
              <a:buNone/>
            </a:pPr>
            <a:r>
              <a:rPr lang="en-GB" sz="2400" b="1" dirty="0" smtClean="0">
                <a:solidFill>
                  <a:srgbClr val="C00000"/>
                </a:solidFill>
                <a:latin typeface="Arial" pitchFamily="34" charset="0"/>
                <a:cs typeface="Arial" pitchFamily="34" charset="0"/>
              </a:rPr>
              <a:t>Whether you volunteer locally in your neighbourhood or travel to the other side of the word, volunteering  almost always comes with challenges that broaden your skill set and push your limits.</a:t>
            </a:r>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768074" y="2060848"/>
            <a:ext cx="5005316" cy="422565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19200" y="476672"/>
            <a:ext cx="10363200" cy="1008112"/>
          </a:xfrm>
        </p:spPr>
        <p:txBody>
          <a:bodyPr/>
          <a:lstStyle/>
          <a:p>
            <a:pPr algn="ctr"/>
            <a:r>
              <a:rPr lang="it-IT" b="1" cap="small" dirty="0" smtClean="0">
                <a:solidFill>
                  <a:srgbClr val="C00000"/>
                </a:solidFill>
                <a:latin typeface="+mn-lt"/>
              </a:rPr>
              <a:t>8. </a:t>
            </a:r>
            <a:r>
              <a:rPr lang="it-IT" b="1" cap="small" dirty="0" err="1" smtClean="0">
                <a:solidFill>
                  <a:srgbClr val="C00000"/>
                </a:solidFill>
                <a:latin typeface="Arial" pitchFamily="34" charset="0"/>
                <a:cs typeface="Arial" pitchFamily="34" charset="0"/>
              </a:rPr>
              <a:t>Being</a:t>
            </a:r>
            <a:r>
              <a:rPr lang="it-IT" b="1" cap="small" dirty="0" smtClean="0">
                <a:solidFill>
                  <a:srgbClr val="C00000"/>
                </a:solidFill>
                <a:latin typeface="+mn-lt"/>
              </a:rPr>
              <a:t> happy</a:t>
            </a:r>
            <a:endParaRPr lang="it-IT" b="1" cap="small" dirty="0">
              <a:solidFill>
                <a:srgbClr val="C00000"/>
              </a:solidFill>
              <a:latin typeface="+mn-lt"/>
            </a:endParaRPr>
          </a:p>
        </p:txBody>
      </p:sp>
      <p:sp>
        <p:nvSpPr>
          <p:cNvPr id="3" name="Segnaposto contenuto 2"/>
          <p:cNvSpPr>
            <a:spLocks noGrp="1"/>
          </p:cNvSpPr>
          <p:nvPr>
            <p:ph sz="quarter" idx="1"/>
          </p:nvPr>
        </p:nvSpPr>
        <p:spPr>
          <a:xfrm>
            <a:off x="2504661" y="4653136"/>
            <a:ext cx="8726556" cy="1399794"/>
          </a:xfrm>
        </p:spPr>
        <p:txBody>
          <a:bodyPr>
            <a:normAutofit fontScale="92500"/>
          </a:bodyPr>
          <a:lstStyle/>
          <a:p>
            <a:pPr marL="0" indent="0">
              <a:buNone/>
            </a:pPr>
            <a:r>
              <a:rPr lang="it-IT" sz="2400" b="1" dirty="0" err="1" smtClean="0">
                <a:solidFill>
                  <a:srgbClr val="002060"/>
                </a:solidFill>
                <a:latin typeface="Arial" pitchFamily="34" charset="0"/>
                <a:cs typeface="Arial" pitchFamily="34" charset="0"/>
              </a:rPr>
              <a:t>There</a:t>
            </a:r>
            <a:r>
              <a:rPr lang="it-IT" sz="2400" b="1" dirty="0" smtClean="0">
                <a:solidFill>
                  <a:srgbClr val="002060"/>
                </a:solidFill>
                <a:latin typeface="Arial" pitchFamily="34" charset="0"/>
                <a:cs typeface="Arial" pitchFamily="34" charset="0"/>
              </a:rPr>
              <a:t> are a </a:t>
            </a:r>
            <a:r>
              <a:rPr lang="it-IT" sz="2400" b="1" dirty="0" err="1" smtClean="0">
                <a:solidFill>
                  <a:srgbClr val="002060"/>
                </a:solidFill>
                <a:latin typeface="Arial" pitchFamily="34" charset="0"/>
                <a:cs typeface="Arial" pitchFamily="34" charset="0"/>
              </a:rPr>
              <a:t>lot</a:t>
            </a:r>
            <a:r>
              <a:rPr lang="it-IT" sz="2400" b="1" dirty="0" smtClean="0">
                <a:solidFill>
                  <a:srgbClr val="002060"/>
                </a:solidFill>
                <a:latin typeface="Arial" pitchFamily="34" charset="0"/>
                <a:cs typeface="Arial" pitchFamily="34" charset="0"/>
              </a:rPr>
              <a:t> of </a:t>
            </a:r>
            <a:r>
              <a:rPr lang="it-IT" sz="2400" b="1" dirty="0" err="1" smtClean="0">
                <a:solidFill>
                  <a:srgbClr val="002060"/>
                </a:solidFill>
                <a:latin typeface="Arial" pitchFamily="34" charset="0"/>
                <a:cs typeface="Arial" pitchFamily="34" charset="0"/>
              </a:rPr>
              <a:t>fantastic</a:t>
            </a:r>
            <a:r>
              <a:rPr lang="it-IT" sz="2400" b="1" dirty="0" smtClean="0">
                <a:solidFill>
                  <a:srgbClr val="002060"/>
                </a:solidFill>
                <a:latin typeface="Arial" pitchFamily="34" charset="0"/>
                <a:cs typeface="Arial" pitchFamily="34" charset="0"/>
              </a:rPr>
              <a:t> </a:t>
            </a:r>
            <a:r>
              <a:rPr lang="it-IT" sz="2400" b="1" dirty="0" err="1" smtClean="0">
                <a:solidFill>
                  <a:srgbClr val="002060"/>
                </a:solidFill>
                <a:latin typeface="Arial" pitchFamily="34" charset="0"/>
                <a:cs typeface="Arial" pitchFamily="34" charset="0"/>
              </a:rPr>
              <a:t>reasons</a:t>
            </a:r>
            <a:r>
              <a:rPr lang="it-IT" sz="2400" b="1" dirty="0" smtClean="0">
                <a:solidFill>
                  <a:srgbClr val="002060"/>
                </a:solidFill>
                <a:latin typeface="Arial" pitchFamily="34" charset="0"/>
                <a:cs typeface="Arial" pitchFamily="34" charset="0"/>
              </a:rPr>
              <a:t> to </a:t>
            </a:r>
            <a:r>
              <a:rPr lang="it-IT" sz="2400" b="1" dirty="0" err="1" smtClean="0">
                <a:solidFill>
                  <a:srgbClr val="002060"/>
                </a:solidFill>
                <a:latin typeface="Arial" pitchFamily="34" charset="0"/>
                <a:cs typeface="Arial" pitchFamily="34" charset="0"/>
              </a:rPr>
              <a:t>get</a:t>
            </a:r>
            <a:r>
              <a:rPr lang="it-IT" sz="2400" b="1" dirty="0" smtClean="0">
                <a:solidFill>
                  <a:srgbClr val="002060"/>
                </a:solidFill>
                <a:latin typeface="Arial" pitchFamily="34" charset="0"/>
                <a:cs typeface="Arial" pitchFamily="34" charset="0"/>
              </a:rPr>
              <a:t> out </a:t>
            </a:r>
            <a:r>
              <a:rPr lang="it-IT" sz="2400" b="1" dirty="0" err="1" smtClean="0">
                <a:solidFill>
                  <a:srgbClr val="002060"/>
                </a:solidFill>
                <a:latin typeface="Arial" pitchFamily="34" charset="0"/>
                <a:cs typeface="Arial" pitchFamily="34" charset="0"/>
              </a:rPr>
              <a:t>there</a:t>
            </a:r>
            <a:r>
              <a:rPr lang="it-IT" sz="2400" b="1" dirty="0" smtClean="0">
                <a:solidFill>
                  <a:srgbClr val="002060"/>
                </a:solidFill>
                <a:latin typeface="Arial" pitchFamily="34" charset="0"/>
                <a:cs typeface="Arial" pitchFamily="34" charset="0"/>
              </a:rPr>
              <a:t> and </a:t>
            </a:r>
            <a:r>
              <a:rPr lang="it-IT" sz="2400" b="1" dirty="0" err="1" smtClean="0">
                <a:solidFill>
                  <a:srgbClr val="002060"/>
                </a:solidFill>
                <a:latin typeface="Arial" pitchFamily="34" charset="0"/>
                <a:cs typeface="Arial" pitchFamily="34" charset="0"/>
              </a:rPr>
              <a:t>volunteer</a:t>
            </a:r>
            <a:r>
              <a:rPr lang="it-IT" sz="2400" b="1" dirty="0" smtClean="0">
                <a:solidFill>
                  <a:srgbClr val="002060"/>
                </a:solidFill>
                <a:latin typeface="Arial" pitchFamily="34" charset="0"/>
                <a:cs typeface="Arial" pitchFamily="34" charset="0"/>
              </a:rPr>
              <a:t>. </a:t>
            </a:r>
          </a:p>
          <a:p>
            <a:pPr marL="0" indent="0">
              <a:buNone/>
            </a:pPr>
            <a:r>
              <a:rPr lang="it-IT" sz="2400" b="1" dirty="0" err="1" smtClean="0">
                <a:solidFill>
                  <a:srgbClr val="002060"/>
                </a:solidFill>
                <a:latin typeface="Arial" pitchFamily="34" charset="0"/>
                <a:cs typeface="Arial" pitchFamily="34" charset="0"/>
              </a:rPr>
              <a:t>It</a:t>
            </a:r>
            <a:r>
              <a:rPr lang="it-IT" sz="2400" b="1" dirty="0" smtClean="0">
                <a:solidFill>
                  <a:srgbClr val="002060"/>
                </a:solidFill>
                <a:latin typeface="Arial" pitchFamily="34" charset="0"/>
                <a:cs typeface="Arial" pitchFamily="34" charset="0"/>
              </a:rPr>
              <a:t>’s </a:t>
            </a:r>
            <a:r>
              <a:rPr lang="it-IT" sz="2400" b="1" dirty="0" err="1" smtClean="0">
                <a:solidFill>
                  <a:srgbClr val="002060"/>
                </a:solidFill>
                <a:latin typeface="Arial" pitchFamily="34" charset="0"/>
                <a:cs typeface="Arial" pitchFamily="34" charset="0"/>
              </a:rPr>
              <a:t>one</a:t>
            </a:r>
            <a:r>
              <a:rPr lang="it-IT" sz="2400" b="1" dirty="0" smtClean="0">
                <a:solidFill>
                  <a:srgbClr val="002060"/>
                </a:solidFill>
                <a:latin typeface="Arial" pitchFamily="34" charset="0"/>
                <a:cs typeface="Arial" pitchFamily="34" charset="0"/>
              </a:rPr>
              <a:t> of the best ways to </a:t>
            </a:r>
            <a:r>
              <a:rPr lang="it-IT" sz="2400" b="1" dirty="0" err="1" smtClean="0">
                <a:solidFill>
                  <a:srgbClr val="002060"/>
                </a:solidFill>
                <a:latin typeface="Arial" pitchFamily="34" charset="0"/>
                <a:cs typeface="Arial" pitchFamily="34" charset="0"/>
              </a:rPr>
              <a:t>make</a:t>
            </a:r>
            <a:r>
              <a:rPr lang="it-IT" sz="2400" b="1" dirty="0" smtClean="0">
                <a:solidFill>
                  <a:srgbClr val="002060"/>
                </a:solidFill>
                <a:latin typeface="Arial" pitchFamily="34" charset="0"/>
                <a:cs typeface="Arial" pitchFamily="34" charset="0"/>
              </a:rPr>
              <a:t> a </a:t>
            </a:r>
            <a:r>
              <a:rPr lang="it-IT" sz="2400" b="1" dirty="0" err="1" smtClean="0">
                <a:solidFill>
                  <a:srgbClr val="002060"/>
                </a:solidFill>
                <a:latin typeface="Arial" pitchFamily="34" charset="0"/>
                <a:cs typeface="Arial" pitchFamily="34" charset="0"/>
              </a:rPr>
              <a:t>real</a:t>
            </a:r>
            <a:r>
              <a:rPr lang="it-IT" sz="2400" b="1" dirty="0" smtClean="0">
                <a:solidFill>
                  <a:srgbClr val="002060"/>
                </a:solidFill>
                <a:latin typeface="Arial" pitchFamily="34" charset="0"/>
                <a:cs typeface="Arial" pitchFamily="34" charset="0"/>
              </a:rPr>
              <a:t> impact in the world.</a:t>
            </a:r>
            <a:endParaRPr lang="it-IT" sz="2400" b="1" dirty="0">
              <a:solidFill>
                <a:srgbClr val="002060"/>
              </a:solidFill>
              <a:latin typeface="Arial" pitchFamily="34" charset="0"/>
              <a:cs typeface="Arial"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887755" y="1704257"/>
            <a:ext cx="4842925" cy="263782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1007435" y="300037"/>
            <a:ext cx="10363200" cy="4572000"/>
          </a:xfrm>
        </p:spPr>
        <p:txBody>
          <a:bodyPr/>
          <a:lstStyle/>
          <a:p>
            <a:pPr marL="0" indent="0" algn="ctr">
              <a:buNone/>
            </a:pPr>
            <a:r>
              <a:rPr lang="it-IT" sz="4000" b="1" cap="small" dirty="0" err="1" smtClean="0">
                <a:solidFill>
                  <a:srgbClr val="002060"/>
                </a:solidFill>
                <a:latin typeface="Arial" pitchFamily="34" charset="0"/>
                <a:cs typeface="Arial" pitchFamily="34" charset="0"/>
              </a:rPr>
              <a:t>Thank</a:t>
            </a:r>
            <a:r>
              <a:rPr lang="it-IT" sz="4000" b="1" cap="small" dirty="0" smtClean="0">
                <a:solidFill>
                  <a:srgbClr val="002060"/>
                </a:solidFill>
                <a:latin typeface="Arial" pitchFamily="34" charset="0"/>
                <a:cs typeface="Arial" pitchFamily="34" charset="0"/>
              </a:rPr>
              <a:t> </a:t>
            </a:r>
            <a:r>
              <a:rPr lang="it-IT" sz="4000" b="1" cap="small" dirty="0" err="1" smtClean="0">
                <a:solidFill>
                  <a:srgbClr val="002060"/>
                </a:solidFill>
                <a:latin typeface="Arial" pitchFamily="34" charset="0"/>
                <a:cs typeface="Arial" pitchFamily="34" charset="0"/>
              </a:rPr>
              <a:t>you</a:t>
            </a:r>
            <a:r>
              <a:rPr lang="it-IT" sz="4000" b="1" cap="small" dirty="0" smtClean="0">
                <a:solidFill>
                  <a:srgbClr val="002060"/>
                </a:solidFill>
                <a:latin typeface="Arial" pitchFamily="34" charset="0"/>
                <a:cs typeface="Arial" pitchFamily="34" charset="0"/>
              </a:rPr>
              <a:t> for</a:t>
            </a:r>
          </a:p>
          <a:p>
            <a:pPr marL="0" indent="0" algn="ctr">
              <a:buNone/>
            </a:pPr>
            <a:r>
              <a:rPr lang="it-IT" sz="4000" b="1" cap="small" dirty="0" smtClean="0">
                <a:solidFill>
                  <a:srgbClr val="002060"/>
                </a:solidFill>
                <a:latin typeface="Arial" pitchFamily="34" charset="0"/>
                <a:cs typeface="Arial" pitchFamily="34" charset="0"/>
              </a:rPr>
              <a:t> </a:t>
            </a:r>
            <a:r>
              <a:rPr lang="it-IT" sz="4000" b="1" cap="small" dirty="0" err="1" smtClean="0">
                <a:solidFill>
                  <a:srgbClr val="002060"/>
                </a:solidFill>
                <a:latin typeface="Arial" pitchFamily="34" charset="0"/>
                <a:cs typeface="Arial" pitchFamily="34" charset="0"/>
              </a:rPr>
              <a:t>your</a:t>
            </a:r>
            <a:r>
              <a:rPr lang="it-IT" sz="4000" b="1" cap="small" dirty="0" smtClean="0">
                <a:solidFill>
                  <a:srgbClr val="002060"/>
                </a:solidFill>
                <a:latin typeface="Arial" pitchFamily="34" charset="0"/>
                <a:cs typeface="Arial" pitchFamily="34" charset="0"/>
              </a:rPr>
              <a:t> </a:t>
            </a:r>
            <a:r>
              <a:rPr lang="it-IT" sz="4000" b="1" cap="small" dirty="0" err="1" smtClean="0">
                <a:solidFill>
                  <a:srgbClr val="002060"/>
                </a:solidFill>
                <a:latin typeface="Arial" pitchFamily="34" charset="0"/>
                <a:cs typeface="Arial" pitchFamily="34" charset="0"/>
              </a:rPr>
              <a:t>attention</a:t>
            </a:r>
            <a:endParaRPr lang="it-IT" sz="4000" b="1" cap="small" dirty="0">
              <a:solidFill>
                <a:srgbClr val="002060"/>
              </a:solidFill>
              <a:latin typeface="Arial" pitchFamily="34" charset="0"/>
              <a:cs typeface="Arial"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95466" y="1916833"/>
            <a:ext cx="10154348" cy="4746443"/>
          </a:xfrm>
          <a:prstGeom prst="rect">
            <a:avLst/>
          </a:prstGeom>
        </p:spPr>
      </p:pic>
    </p:spTree>
    <p:extLst>
      <p:ext uri="{BB962C8B-B14F-4D97-AF65-F5344CB8AC3E}">
        <p14:creationId xmlns:p14="http://schemas.microsoft.com/office/powerpoint/2010/main" xmlns="" val="3771974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olo 1"/>
          <p:cNvSpPr>
            <a:spLocks noGrp="1" noChangeArrowheads="1"/>
          </p:cNvSpPr>
          <p:nvPr>
            <p:ph type="title"/>
          </p:nvPr>
        </p:nvSpPr>
        <p:spPr>
          <a:xfrm>
            <a:off x="9134060" y="335876"/>
            <a:ext cx="2613992" cy="528829"/>
          </a:xfrm>
        </p:spPr>
        <p:txBody>
          <a:bodyPr>
            <a:normAutofit/>
          </a:bodyPr>
          <a:lstStyle/>
          <a:p>
            <a:pPr eaLnBrk="1" hangingPunct="1"/>
            <a:r>
              <a:rPr lang="it-IT" altLang="it-IT" sz="2400" b="1" dirty="0">
                <a:latin typeface="Arial" pitchFamily="34" charset="0"/>
                <a:cs typeface="Arial" pitchFamily="34" charset="0"/>
              </a:rPr>
              <a:t>Italiano e Storia</a:t>
            </a:r>
          </a:p>
        </p:txBody>
      </p:sp>
      <p:sp>
        <p:nvSpPr>
          <p:cNvPr id="3075" name="Segnaposto contenuto 2"/>
          <p:cNvSpPr>
            <a:spLocks noGrp="1" noChangeArrowheads="1"/>
          </p:cNvSpPr>
          <p:nvPr>
            <p:ph idx="1"/>
          </p:nvPr>
        </p:nvSpPr>
        <p:spPr>
          <a:xfrm>
            <a:off x="1998801" y="1056517"/>
            <a:ext cx="8001000" cy="792162"/>
          </a:xfrm>
        </p:spPr>
        <p:txBody>
          <a:bodyPr/>
          <a:lstStyle/>
          <a:p>
            <a:pPr marL="0" indent="0">
              <a:buNone/>
            </a:pPr>
            <a:r>
              <a:rPr lang="it-IT" altLang="it-IT" dirty="0" smtClean="0">
                <a:latin typeface="Arial" pitchFamily="34" charset="0"/>
                <a:cs typeface="Arial" pitchFamily="34" charset="0"/>
              </a:rPr>
              <a:t> </a:t>
            </a:r>
            <a:r>
              <a:rPr lang="it-IT" altLang="it-IT" sz="2800" b="1" i="1" u="sng" dirty="0">
                <a:solidFill>
                  <a:srgbClr val="C00000"/>
                </a:solidFill>
                <a:latin typeface="Arial" pitchFamily="34" charset="0"/>
                <a:cs typeface="Arial" pitchFamily="34" charset="0"/>
              </a:rPr>
              <a:t>Volontariato e Difesa dei Diritti Umani</a:t>
            </a:r>
          </a:p>
          <a:p>
            <a:pPr marL="0" indent="0">
              <a:buNone/>
            </a:pPr>
            <a:endParaRPr lang="it-IT" altLang="it-IT" dirty="0" smtClean="0">
              <a:latin typeface="Arial" pitchFamily="34" charset="0"/>
              <a:cs typeface="Arial" pitchFamily="34" charset="0"/>
            </a:endParaRPr>
          </a:p>
        </p:txBody>
      </p:sp>
      <p:pic>
        <p:nvPicPr>
          <p:cNvPr id="58369" name="Picture 1" descr="C:\Users\user\Desktop\images (1).jpg"/>
          <p:cNvPicPr>
            <a:picLocks noChangeAspect="1" noChangeArrowheads="1"/>
          </p:cNvPicPr>
          <p:nvPr/>
        </p:nvPicPr>
        <p:blipFill>
          <a:blip r:embed="rId2"/>
          <a:srcRect/>
          <a:stretch>
            <a:fillRect/>
          </a:stretch>
        </p:blipFill>
        <p:spPr bwMode="auto">
          <a:xfrm>
            <a:off x="1411150" y="2676109"/>
            <a:ext cx="3920124" cy="3237673"/>
          </a:xfrm>
          <a:prstGeom prst="rect">
            <a:avLst/>
          </a:prstGeom>
          <a:noFill/>
        </p:spPr>
      </p:pic>
      <p:pic>
        <p:nvPicPr>
          <p:cNvPr id="58370" name="Picture 2" descr="C:\Users\user\Desktop\images (2).jpg"/>
          <p:cNvPicPr>
            <a:picLocks noChangeAspect="1" noChangeArrowheads="1"/>
          </p:cNvPicPr>
          <p:nvPr/>
        </p:nvPicPr>
        <p:blipFill>
          <a:blip r:embed="rId3"/>
          <a:srcRect/>
          <a:stretch>
            <a:fillRect/>
          </a:stretch>
        </p:blipFill>
        <p:spPr bwMode="auto">
          <a:xfrm>
            <a:off x="5486810" y="1908313"/>
            <a:ext cx="6549814" cy="2445026"/>
          </a:xfrm>
          <a:prstGeom prst="rect">
            <a:avLst/>
          </a:prstGeom>
          <a:noFill/>
        </p:spPr>
      </p:pic>
    </p:spTree>
    <p:extLst>
      <p:ext uri="{BB962C8B-B14F-4D97-AF65-F5344CB8AC3E}">
        <p14:creationId xmlns:p14="http://schemas.microsoft.com/office/powerpoint/2010/main" xmlns="" val="39970082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098675" y="304799"/>
            <a:ext cx="8001000" cy="1394791"/>
          </a:xfrm>
        </p:spPr>
        <p:txBody>
          <a:bodyPr>
            <a:normAutofit fontScale="90000"/>
          </a:bodyPr>
          <a:lstStyle/>
          <a:p>
            <a:pPr algn="ctr" eaLnBrk="1" hangingPunct="1"/>
            <a:r>
              <a:rPr lang="it-IT" altLang="it-IT" sz="4400" b="1" dirty="0">
                <a:solidFill>
                  <a:srgbClr val="FF0000"/>
                </a:solidFill>
                <a:latin typeface="Arial" pitchFamily="34" charset="0"/>
                <a:cs typeface="Arial" pitchFamily="34" charset="0"/>
              </a:rPr>
              <a:t>Incontri con </a:t>
            </a:r>
            <a:r>
              <a:rPr lang="it-IT" altLang="it-IT" sz="4400" b="1" dirty="0" smtClean="0">
                <a:solidFill>
                  <a:srgbClr val="FF0000"/>
                </a:solidFill>
                <a:latin typeface="Arial" pitchFamily="34" charset="0"/>
                <a:cs typeface="Arial" pitchFamily="34" charset="0"/>
              </a:rPr>
              <a:t>il GMA </a:t>
            </a:r>
            <a:br>
              <a:rPr lang="it-IT" altLang="it-IT" sz="4400" b="1" dirty="0" smtClean="0">
                <a:solidFill>
                  <a:srgbClr val="FF0000"/>
                </a:solidFill>
                <a:latin typeface="Arial" pitchFamily="34" charset="0"/>
                <a:cs typeface="Arial" pitchFamily="34" charset="0"/>
              </a:rPr>
            </a:br>
            <a:r>
              <a:rPr lang="it-IT" altLang="it-IT" sz="4400" b="1" dirty="0" smtClean="0">
                <a:solidFill>
                  <a:srgbClr val="FF0000"/>
                </a:solidFill>
                <a:latin typeface="Arial" pitchFamily="34" charset="0"/>
                <a:cs typeface="Arial" pitchFamily="34" charset="0"/>
              </a:rPr>
              <a:t>(Gruppo Missione </a:t>
            </a:r>
            <a:r>
              <a:rPr lang="it-IT" altLang="it-IT" sz="4400" b="1" dirty="0" err="1" smtClean="0">
                <a:solidFill>
                  <a:srgbClr val="FF0000"/>
                </a:solidFill>
                <a:latin typeface="Arial" pitchFamily="34" charset="0"/>
                <a:cs typeface="Arial" pitchFamily="34" charset="0"/>
              </a:rPr>
              <a:t>Alem</a:t>
            </a:r>
            <a:r>
              <a:rPr lang="it-IT" altLang="it-IT" sz="4400" b="1" dirty="0" smtClean="0">
                <a:solidFill>
                  <a:srgbClr val="FF0000"/>
                </a:solidFill>
                <a:latin typeface="Arial" pitchFamily="34" charset="0"/>
                <a:cs typeface="Arial" pitchFamily="34" charset="0"/>
              </a:rPr>
              <a:t>)</a:t>
            </a:r>
            <a:endParaRPr lang="it-IT" altLang="it-IT" sz="4400" b="1" dirty="0">
              <a:solidFill>
                <a:srgbClr val="FF0000"/>
              </a:solidFill>
              <a:latin typeface="Arial" pitchFamily="34" charset="0"/>
              <a:cs typeface="Arial" pitchFamily="34" charset="0"/>
            </a:endParaRPr>
          </a:p>
        </p:txBody>
      </p:sp>
      <p:sp>
        <p:nvSpPr>
          <p:cNvPr id="4099" name="Rectangle 3"/>
          <p:cNvSpPr>
            <a:spLocks noGrp="1" noChangeArrowheads="1"/>
          </p:cNvSpPr>
          <p:nvPr>
            <p:ph type="body" idx="1"/>
          </p:nvPr>
        </p:nvSpPr>
        <p:spPr>
          <a:xfrm>
            <a:off x="2063749" y="1773239"/>
            <a:ext cx="8491607" cy="4756770"/>
          </a:xfrm>
        </p:spPr>
        <p:txBody>
          <a:bodyPr/>
          <a:lstStyle/>
          <a:p>
            <a:pPr marL="0" indent="0" algn="just" eaLnBrk="1" hangingPunct="1">
              <a:lnSpc>
                <a:spcPct val="80000"/>
              </a:lnSpc>
              <a:buFont typeface="Wingdings" panose="05000000000000000000" pitchFamily="2" charset="2"/>
              <a:buNone/>
            </a:pPr>
            <a:r>
              <a:rPr lang="it-IT" altLang="it-IT" sz="2800" b="1" dirty="0" smtClean="0">
                <a:latin typeface="Arial" pitchFamily="34" charset="0"/>
                <a:cs typeface="Arial" pitchFamily="34" charset="0"/>
              </a:rPr>
              <a:t>Il GMA </a:t>
            </a:r>
            <a:r>
              <a:rPr lang="it-IT" altLang="it-IT" sz="2800" b="1" dirty="0">
                <a:latin typeface="Arial" pitchFamily="34" charset="0"/>
                <a:cs typeface="Arial" pitchFamily="34" charset="0"/>
              </a:rPr>
              <a:t>è un’organizzazione di volontariato che si impegna </a:t>
            </a:r>
            <a:r>
              <a:rPr lang="it-IT" altLang="it-IT" sz="2800" b="1" dirty="0" smtClean="0">
                <a:latin typeface="Arial" pitchFamily="34" charset="0"/>
                <a:cs typeface="Arial" pitchFamily="34" charset="0"/>
              </a:rPr>
              <a:t>a migliorare </a:t>
            </a:r>
            <a:r>
              <a:rPr lang="it-IT" altLang="it-IT" sz="2800" b="1" dirty="0">
                <a:latin typeface="Arial" pitchFamily="34" charset="0"/>
                <a:cs typeface="Arial" pitchFamily="34" charset="0"/>
              </a:rPr>
              <a:t>le condizioni di vita delle popolazioni meno fortunate, in particolare quelle </a:t>
            </a:r>
            <a:r>
              <a:rPr lang="it-IT" altLang="it-IT" sz="2800" b="1" dirty="0" smtClean="0">
                <a:latin typeface="Arial" pitchFamily="34" charset="0"/>
                <a:cs typeface="Arial" pitchFamily="34" charset="0"/>
              </a:rPr>
              <a:t>etiopi. </a:t>
            </a:r>
            <a:endParaRPr lang="it-IT" altLang="it-IT" sz="2800" b="1" dirty="0">
              <a:latin typeface="Arial" pitchFamily="34" charset="0"/>
              <a:cs typeface="Arial" pitchFamily="34"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a:p>
            <a:pPr eaLnBrk="1" hangingPunct="1">
              <a:lnSpc>
                <a:spcPct val="80000"/>
              </a:lnSpc>
              <a:buFont typeface="Wingdings" panose="05000000000000000000" pitchFamily="2" charset="2"/>
              <a:buNone/>
            </a:pPr>
            <a:endParaRPr lang="it-IT" altLang="it-IT" sz="2000" b="1" dirty="0">
              <a:latin typeface="Times New Roman" panose="02020603050405020304" pitchFamily="18" charset="0"/>
            </a:endParaRPr>
          </a:p>
        </p:txBody>
      </p:sp>
      <p:pic>
        <p:nvPicPr>
          <p:cNvPr id="4100" name="Picture 4" descr="scouts-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663053" y="3421131"/>
            <a:ext cx="6769100" cy="3108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1830255"/>
      </p:ext>
    </p:extLst>
  </p:cSld>
  <p:clrMapOvr>
    <a:masterClrMapping/>
  </p:clrMapOvr>
  <p:transition spd="med" advClick="0" advTm="20000">
    <p:pull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1730375" y="465139"/>
            <a:ext cx="8301038" cy="7699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lgn="ctr" eaLnBrk="1" hangingPunct="1">
              <a:spcBef>
                <a:spcPct val="0"/>
              </a:spcBef>
              <a:buClrTx/>
              <a:buFontTx/>
              <a:buNone/>
            </a:pPr>
            <a:r>
              <a:rPr lang="it-IT" altLang="it-IT" sz="4400" b="1" dirty="0">
                <a:solidFill>
                  <a:srgbClr val="FF0000"/>
                </a:solidFill>
                <a:latin typeface="Arial" pitchFamily="34" charset="0"/>
              </a:rPr>
              <a:t>Di cosa abbiamo parlato?</a:t>
            </a:r>
          </a:p>
        </p:txBody>
      </p:sp>
      <p:sp>
        <p:nvSpPr>
          <p:cNvPr id="5123" name="Text Box 5"/>
          <p:cNvSpPr txBox="1">
            <a:spLocks noChangeArrowheads="1"/>
          </p:cNvSpPr>
          <p:nvPr/>
        </p:nvSpPr>
        <p:spPr bwMode="auto">
          <a:xfrm>
            <a:off x="1847851" y="1628775"/>
            <a:ext cx="8696325" cy="31085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lgn="just" eaLnBrk="1" hangingPunct="1">
              <a:spcBef>
                <a:spcPct val="0"/>
              </a:spcBef>
              <a:buClrTx/>
              <a:buFontTx/>
              <a:buNone/>
            </a:pPr>
            <a:r>
              <a:rPr lang="it-IT" altLang="it-IT" sz="2000" b="1" dirty="0">
                <a:latin typeface="Arial" pitchFamily="34" charset="0"/>
              </a:rPr>
              <a:t>Nel corso degli incontri </a:t>
            </a:r>
            <a:r>
              <a:rPr lang="it-IT" altLang="it-IT" sz="2000" b="1" dirty="0" smtClean="0">
                <a:latin typeface="Arial" pitchFamily="34" charset="0"/>
              </a:rPr>
              <a:t>ci sono stati mostrati </a:t>
            </a:r>
            <a:r>
              <a:rPr lang="it-IT" altLang="it-IT" sz="2000" b="1" dirty="0">
                <a:latin typeface="Arial" pitchFamily="34" charset="0"/>
              </a:rPr>
              <a:t>dei video di bambini felici, nonostante le loro difficoltà. Abbiamo riflettuto sull’aiuto concreto che possiamo dare con le nostre azioni. </a:t>
            </a:r>
          </a:p>
          <a:p>
            <a:pPr algn="just" eaLnBrk="1" hangingPunct="1">
              <a:spcBef>
                <a:spcPct val="0"/>
              </a:spcBef>
              <a:buClrTx/>
              <a:buFontTx/>
              <a:buNone/>
            </a:pPr>
            <a:r>
              <a:rPr lang="it-IT" altLang="it-IT" sz="2000" b="1" dirty="0">
                <a:latin typeface="Arial" pitchFamily="34" charset="0"/>
              </a:rPr>
              <a:t>Lì, in Etiopia, le persone sono felici con poco, nonostante siano costrette a lavorare quasi tutto il giorno per procurarsi  solo un po’ d’acqua e da mangiare... </a:t>
            </a:r>
          </a:p>
          <a:p>
            <a:pPr eaLnBrk="1" hangingPunct="1">
              <a:spcBef>
                <a:spcPct val="0"/>
              </a:spcBef>
              <a:buClrTx/>
              <a:buFontTx/>
              <a:buNone/>
            </a:pPr>
            <a:endParaRPr lang="it-IT" altLang="it-IT" sz="2400" dirty="0">
              <a:latin typeface="Times New Roman" panose="02020603050405020304" pitchFamily="18" charset="0"/>
            </a:endParaRPr>
          </a:p>
          <a:p>
            <a:pPr eaLnBrk="1" hangingPunct="1">
              <a:spcBef>
                <a:spcPct val="0"/>
              </a:spcBef>
              <a:buClrTx/>
              <a:buFontTx/>
              <a:buNone/>
            </a:pPr>
            <a:endParaRPr lang="it-IT" altLang="it-IT" sz="2800" dirty="0">
              <a:latin typeface="Times New Roman" panose="02020603050405020304" pitchFamily="18" charset="0"/>
            </a:endParaRPr>
          </a:p>
          <a:p>
            <a:pPr eaLnBrk="1" hangingPunct="1">
              <a:spcBef>
                <a:spcPct val="0"/>
              </a:spcBef>
              <a:buClrTx/>
              <a:buFontTx/>
              <a:buNone/>
            </a:pPr>
            <a:endParaRPr lang="it-IT" altLang="it-IT" sz="2400" dirty="0">
              <a:latin typeface="Times New Roman" panose="02020603050405020304" pitchFamily="18" charset="0"/>
            </a:endParaRPr>
          </a:p>
        </p:txBody>
      </p:sp>
      <p:pic>
        <p:nvPicPr>
          <p:cNvPr id="5124" name="Picture 7" descr="Risultati immagini per etiopia povertà"/>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92826" y="3540196"/>
            <a:ext cx="6337300" cy="30395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109131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
          <p:cNvSpPr>
            <a:spLocks noGrp="1" noChangeArrowheads="1"/>
          </p:cNvSpPr>
          <p:nvPr>
            <p:ph type="body" idx="1"/>
          </p:nvPr>
        </p:nvSpPr>
        <p:spPr>
          <a:xfrm>
            <a:off x="3312699" y="4591879"/>
            <a:ext cx="8001000" cy="1958009"/>
          </a:xfrm>
          <a:noFill/>
        </p:spPr>
        <p:txBody>
          <a:bodyPr/>
          <a:lstStyle/>
          <a:p>
            <a:pPr algn="just" eaLnBrk="1" hangingPunct="1">
              <a:buFont typeface="Wingdings" panose="05000000000000000000" pitchFamily="2" charset="2"/>
              <a:buNone/>
            </a:pPr>
            <a:r>
              <a:rPr lang="it-IT" altLang="it-IT" sz="2400" b="1" dirty="0">
                <a:latin typeface="Times New Roman" panose="02020603050405020304" pitchFamily="18" charset="0"/>
              </a:rPr>
              <a:t>      </a:t>
            </a:r>
            <a:r>
              <a:rPr lang="it-IT" altLang="it-IT" sz="2400" b="1" dirty="0">
                <a:solidFill>
                  <a:srgbClr val="002060"/>
                </a:solidFill>
                <a:latin typeface="Arial" pitchFamily="34" charset="0"/>
                <a:cs typeface="Arial" pitchFamily="34" charset="0"/>
              </a:rPr>
              <a:t>...ci hanno fatto vedere come conducevano le lezioni nelle scuole e, nonostante le classi fossero affollatissime, nei visi di quei bambini non mancava mai il sorriso </a:t>
            </a:r>
          </a:p>
        </p:txBody>
      </p:sp>
      <p:sp>
        <p:nvSpPr>
          <p:cNvPr id="6147" name="Text Box 6"/>
          <p:cNvSpPr txBox="1">
            <a:spLocks noChangeArrowheads="1"/>
          </p:cNvSpPr>
          <p:nvPr/>
        </p:nvSpPr>
        <p:spPr bwMode="auto">
          <a:xfrm>
            <a:off x="2187576" y="492125"/>
            <a:ext cx="8480425"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lgn="just" eaLnBrk="1" hangingPunct="1">
              <a:spcBef>
                <a:spcPct val="0"/>
              </a:spcBef>
              <a:buClrTx/>
              <a:buFontTx/>
              <a:buNone/>
            </a:pPr>
            <a:r>
              <a:rPr lang="it-IT" altLang="it-IT" sz="2800" b="1" dirty="0">
                <a:solidFill>
                  <a:srgbClr val="002060"/>
                </a:solidFill>
                <a:latin typeface="Arial" pitchFamily="34" charset="0"/>
              </a:rPr>
              <a:t>Negli incontri successivi abbiamo potuto vedere i progressi che </a:t>
            </a:r>
            <a:r>
              <a:rPr lang="it-IT" altLang="it-IT" sz="2800" b="1" dirty="0" smtClean="0">
                <a:solidFill>
                  <a:srgbClr val="002060"/>
                </a:solidFill>
                <a:latin typeface="Arial" pitchFamily="34" charset="0"/>
              </a:rPr>
              <a:t>il </a:t>
            </a:r>
            <a:r>
              <a:rPr lang="it-IT" altLang="it-IT" sz="2800" b="1" dirty="0">
                <a:solidFill>
                  <a:srgbClr val="002060"/>
                </a:solidFill>
                <a:latin typeface="Arial" pitchFamily="34" charset="0"/>
              </a:rPr>
              <a:t>GMA ha portato nei villaggi etiopi, progettando case e scuole più sicure...</a:t>
            </a:r>
          </a:p>
        </p:txBody>
      </p:sp>
      <p:pic>
        <p:nvPicPr>
          <p:cNvPr id="6148" name="Immagin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87714" y="2205039"/>
            <a:ext cx="5329237" cy="2033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717403540"/>
      </p:ext>
    </p:extLst>
  </p:cSld>
  <p:clrMapOvr>
    <a:masterClrMapping/>
  </p:clrMapOvr>
  <p:transition spd="med" advClick="0" advTm="20000">
    <p:strips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1992314" y="1916114"/>
            <a:ext cx="7920037" cy="41549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lgn="just" eaLnBrk="1" hangingPunct="1">
              <a:spcBef>
                <a:spcPct val="0"/>
              </a:spcBef>
              <a:buClrTx/>
              <a:buFontTx/>
              <a:buNone/>
            </a:pPr>
            <a:r>
              <a:rPr lang="it-IT" altLang="it-IT" sz="2400" b="1" dirty="0">
                <a:latin typeface="Arial" pitchFamily="34" charset="0"/>
              </a:rPr>
              <a:t>Abbiamo imparato quanto sia importante aiutare e rispettare le persone che hanno più difficoltà, che vivono in paesi abbandonati dell’Africa e quanto sia importante parlare di </a:t>
            </a:r>
            <a:r>
              <a:rPr lang="it-IT" altLang="it-IT" sz="2400" b="1" u="sng" dirty="0">
                <a:latin typeface="Arial" pitchFamily="34" charset="0"/>
              </a:rPr>
              <a:t>Diritti Umani</a:t>
            </a:r>
            <a:r>
              <a:rPr lang="it-IT" altLang="it-IT" sz="2400" b="1" dirty="0">
                <a:latin typeface="Arial" pitchFamily="34" charset="0"/>
              </a:rPr>
              <a:t>, i diritti inalienabili che ogni essere umano possiede. </a:t>
            </a:r>
          </a:p>
          <a:p>
            <a:pPr algn="just" eaLnBrk="1" hangingPunct="1">
              <a:spcBef>
                <a:spcPct val="0"/>
              </a:spcBef>
              <a:buClrTx/>
              <a:buFontTx/>
              <a:buNone/>
            </a:pPr>
            <a:r>
              <a:rPr lang="it-IT" altLang="it-IT" sz="2400" b="1" dirty="0">
                <a:latin typeface="Arial" pitchFamily="34" charset="0"/>
              </a:rPr>
              <a:t>Ad esempio:</a:t>
            </a:r>
          </a:p>
          <a:p>
            <a:pPr algn="just" eaLnBrk="1" hangingPunct="1">
              <a:spcBef>
                <a:spcPct val="0"/>
              </a:spcBef>
              <a:buClrTx/>
              <a:buFontTx/>
              <a:buChar char="•"/>
            </a:pPr>
            <a:r>
              <a:rPr lang="it-IT" altLang="it-IT" sz="2400" b="1" dirty="0">
                <a:latin typeface="Arial" pitchFamily="34" charset="0"/>
              </a:rPr>
              <a:t>Il </a:t>
            </a:r>
            <a:r>
              <a:rPr lang="it-IT" altLang="it-IT" sz="2400" b="1" dirty="0">
                <a:solidFill>
                  <a:srgbClr val="C00000"/>
                </a:solidFill>
                <a:latin typeface="Arial" pitchFamily="34" charset="0"/>
              </a:rPr>
              <a:t>diritto</a:t>
            </a:r>
            <a:r>
              <a:rPr lang="it-IT" altLang="it-IT" sz="2400" b="1" dirty="0">
                <a:solidFill>
                  <a:schemeClr val="accent2"/>
                </a:solidFill>
                <a:latin typeface="Arial" pitchFamily="34" charset="0"/>
              </a:rPr>
              <a:t> </a:t>
            </a:r>
            <a:r>
              <a:rPr lang="it-IT" altLang="it-IT" sz="2400" b="1" dirty="0">
                <a:latin typeface="Arial" pitchFamily="34" charset="0"/>
              </a:rPr>
              <a:t>di cercare </a:t>
            </a:r>
            <a:r>
              <a:rPr lang="it-IT" altLang="it-IT" sz="2400" b="1" dirty="0">
                <a:solidFill>
                  <a:srgbClr val="C00000"/>
                </a:solidFill>
                <a:latin typeface="Arial" pitchFamily="34" charset="0"/>
              </a:rPr>
              <a:t>un posto sicuro </a:t>
            </a:r>
            <a:r>
              <a:rPr lang="it-IT" altLang="it-IT" sz="2400" b="1" dirty="0">
                <a:latin typeface="Arial" pitchFamily="34" charset="0"/>
              </a:rPr>
              <a:t>in cui vivere</a:t>
            </a:r>
          </a:p>
          <a:p>
            <a:pPr algn="just" eaLnBrk="1" hangingPunct="1">
              <a:spcBef>
                <a:spcPct val="0"/>
              </a:spcBef>
              <a:buClrTx/>
              <a:buFontTx/>
              <a:buChar char="•"/>
            </a:pPr>
            <a:r>
              <a:rPr lang="it-IT" altLang="it-IT" sz="2400" b="1" dirty="0">
                <a:latin typeface="Arial" pitchFamily="34" charset="0"/>
              </a:rPr>
              <a:t>Il</a:t>
            </a:r>
            <a:r>
              <a:rPr lang="it-IT" altLang="it-IT" sz="2400" b="1" dirty="0">
                <a:solidFill>
                  <a:schemeClr val="accent2"/>
                </a:solidFill>
                <a:latin typeface="Arial" pitchFamily="34" charset="0"/>
              </a:rPr>
              <a:t> </a:t>
            </a:r>
            <a:r>
              <a:rPr lang="it-IT" altLang="it-IT" sz="2400" b="1" dirty="0">
                <a:solidFill>
                  <a:srgbClr val="C00000"/>
                </a:solidFill>
                <a:latin typeface="Arial" pitchFamily="34" charset="0"/>
              </a:rPr>
              <a:t>diritto alla vita</a:t>
            </a:r>
          </a:p>
          <a:p>
            <a:pPr algn="just" eaLnBrk="1" hangingPunct="1">
              <a:spcBef>
                <a:spcPct val="0"/>
              </a:spcBef>
              <a:buClrTx/>
              <a:buFontTx/>
              <a:buChar char="•"/>
            </a:pPr>
            <a:r>
              <a:rPr lang="it-IT" altLang="it-IT" sz="2400" b="1" dirty="0">
                <a:latin typeface="Arial" pitchFamily="34" charset="0"/>
              </a:rPr>
              <a:t>Il</a:t>
            </a:r>
            <a:r>
              <a:rPr lang="it-IT" altLang="it-IT" sz="2400" b="1" dirty="0">
                <a:solidFill>
                  <a:schemeClr val="accent2"/>
                </a:solidFill>
                <a:latin typeface="Arial" pitchFamily="34" charset="0"/>
              </a:rPr>
              <a:t> </a:t>
            </a:r>
            <a:r>
              <a:rPr lang="it-IT" altLang="it-IT" sz="2400" b="1" dirty="0">
                <a:solidFill>
                  <a:srgbClr val="C00000"/>
                </a:solidFill>
                <a:latin typeface="Arial" pitchFamily="34" charset="0"/>
              </a:rPr>
              <a:t>diritto all’istruzione</a:t>
            </a:r>
          </a:p>
          <a:p>
            <a:pPr algn="just" eaLnBrk="1" hangingPunct="1">
              <a:spcBef>
                <a:spcPct val="0"/>
              </a:spcBef>
              <a:buClrTx/>
              <a:buFontTx/>
              <a:buChar char="•"/>
            </a:pPr>
            <a:r>
              <a:rPr lang="it-IT" altLang="it-IT" sz="2400" b="1" dirty="0">
                <a:latin typeface="Arial" pitchFamily="34" charset="0"/>
              </a:rPr>
              <a:t>Il </a:t>
            </a:r>
            <a:r>
              <a:rPr lang="it-IT" altLang="it-IT" sz="2400" b="1" dirty="0">
                <a:solidFill>
                  <a:srgbClr val="C00000"/>
                </a:solidFill>
                <a:latin typeface="Arial" pitchFamily="34" charset="0"/>
              </a:rPr>
              <a:t>diritto ad avere un futuro</a:t>
            </a:r>
          </a:p>
          <a:p>
            <a:pPr algn="just" eaLnBrk="1" hangingPunct="1">
              <a:spcBef>
                <a:spcPct val="0"/>
              </a:spcBef>
              <a:buClrTx/>
              <a:buFontTx/>
              <a:buChar char="•"/>
            </a:pPr>
            <a:r>
              <a:rPr lang="it-IT" altLang="it-IT" sz="2400" b="1" dirty="0">
                <a:latin typeface="Arial" pitchFamily="34" charset="0"/>
              </a:rPr>
              <a:t>Il</a:t>
            </a:r>
            <a:r>
              <a:rPr lang="it-IT" altLang="it-IT" sz="2400" b="1" dirty="0">
                <a:solidFill>
                  <a:schemeClr val="accent2"/>
                </a:solidFill>
                <a:latin typeface="Arial" pitchFamily="34" charset="0"/>
              </a:rPr>
              <a:t> </a:t>
            </a:r>
            <a:r>
              <a:rPr lang="it-IT" altLang="it-IT" sz="2400" b="1" dirty="0">
                <a:solidFill>
                  <a:srgbClr val="C00000"/>
                </a:solidFill>
                <a:latin typeface="Arial" pitchFamily="34" charset="0"/>
              </a:rPr>
              <a:t>diritto alla felicità</a:t>
            </a:r>
          </a:p>
        </p:txBody>
      </p:sp>
      <p:sp>
        <p:nvSpPr>
          <p:cNvPr id="7171" name="WordArt 7"/>
          <p:cNvSpPr>
            <a:spLocks noChangeArrowheads="1" noChangeShapeType="1" noTextEdit="1"/>
          </p:cNvSpPr>
          <p:nvPr/>
        </p:nvSpPr>
        <p:spPr bwMode="auto">
          <a:xfrm>
            <a:off x="2107096" y="188913"/>
            <a:ext cx="9332843" cy="1143000"/>
          </a:xfrm>
          <a:prstGeom prst="rect">
            <a:avLst/>
          </a:prstGeom>
        </p:spPr>
        <p:txBody>
          <a:bodyPr wrap="none" fromWordArt="1">
            <a:prstTxWarp prst="textPlain">
              <a:avLst>
                <a:gd name="adj" fmla="val 50000"/>
              </a:avLst>
            </a:prstTxWarp>
          </a:bodyPr>
          <a:lstStyle/>
          <a:p>
            <a:pPr algn="ctr"/>
            <a:r>
              <a:rPr lang="it-IT" sz="3600" kern="10" dirty="0">
                <a:ln w="19050">
                  <a:solidFill>
                    <a:srgbClr val="99CCFF"/>
                  </a:solidFill>
                  <a:round/>
                  <a:headEnd/>
                  <a:tailEnd/>
                </a:ln>
                <a:solidFill>
                  <a:srgbClr val="0066CC"/>
                </a:solidFill>
                <a:effectLst>
                  <a:outerShdw dist="35921" dir="2700000" algn="ctr" rotWithShape="0">
                    <a:srgbClr val="990000"/>
                  </a:outerShdw>
                </a:effectLst>
                <a:latin typeface="Arial" pitchFamily="34" charset="0"/>
                <a:cs typeface="Arial" pitchFamily="34" charset="0"/>
              </a:rPr>
              <a:t>Che cosa abbiamo imparato?</a:t>
            </a:r>
          </a:p>
        </p:txBody>
      </p:sp>
    </p:spTree>
    <p:extLst>
      <p:ext uri="{BB962C8B-B14F-4D97-AF65-F5344CB8AC3E}">
        <p14:creationId xmlns:p14="http://schemas.microsoft.com/office/powerpoint/2010/main" xmlns="" val="297286220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5"/>
          <p:cNvSpPr txBox="1">
            <a:spLocks noChangeArrowheads="1"/>
          </p:cNvSpPr>
          <p:nvPr/>
        </p:nvSpPr>
        <p:spPr bwMode="auto">
          <a:xfrm>
            <a:off x="2063751" y="1773239"/>
            <a:ext cx="7597775" cy="19383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cs typeface="Arial" panose="020B0604020202020204" pitchFamily="34" charset="0"/>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cs typeface="Arial" panose="020B0604020202020204" pitchFamily="34" charset="0"/>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cs typeface="Arial" panose="020B0604020202020204" pitchFamily="34" charset="0"/>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cs typeface="Arial" panose="020B0604020202020204" pitchFamily="34" charset="0"/>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cs typeface="Arial" panose="020B0604020202020204" pitchFamily="34" charset="0"/>
              </a:defRPr>
            </a:lvl9pPr>
          </a:lstStyle>
          <a:p>
            <a:pPr algn="just" eaLnBrk="1" hangingPunct="1">
              <a:spcBef>
                <a:spcPct val="0"/>
              </a:spcBef>
              <a:buClrTx/>
              <a:buFontTx/>
              <a:buNone/>
            </a:pPr>
            <a:r>
              <a:rPr lang="it-IT" altLang="it-IT" sz="2400" b="1" dirty="0">
                <a:latin typeface="Arial" pitchFamily="34" charset="0"/>
              </a:rPr>
              <a:t>Vi sono persone che tramite il pensiero e le azioni hanno fatto la differenza, hanno cambiato il nostro mondo e sono state d’ispirazione per tutti coloro che oggi si dedicano alla causa dei diritti universali per migliorare la vita di tutti</a:t>
            </a:r>
          </a:p>
        </p:txBody>
      </p:sp>
      <p:sp>
        <p:nvSpPr>
          <p:cNvPr id="8195" name="WordArt 10"/>
          <p:cNvSpPr>
            <a:spLocks noChangeArrowheads="1" noChangeShapeType="1" noTextEdit="1"/>
          </p:cNvSpPr>
          <p:nvPr/>
        </p:nvSpPr>
        <p:spPr bwMode="auto">
          <a:xfrm>
            <a:off x="2136913" y="260351"/>
            <a:ext cx="8726557" cy="1008063"/>
          </a:xfrm>
          <a:prstGeom prst="rect">
            <a:avLst/>
          </a:prstGeom>
        </p:spPr>
        <p:txBody>
          <a:bodyPr wrap="none" fromWordArt="1">
            <a:prstTxWarp prst="textPlain">
              <a:avLst>
                <a:gd name="adj" fmla="val 50000"/>
              </a:avLst>
            </a:prstTxWarp>
          </a:bodyPr>
          <a:lstStyle/>
          <a:p>
            <a:pPr algn="ctr"/>
            <a:r>
              <a:rPr lang="it-IT" sz="3200" kern="10" dirty="0">
                <a:ln w="12700">
                  <a:solidFill>
                    <a:srgbClr val="3333CC"/>
                  </a:solidFill>
                  <a:round/>
                  <a:headEnd/>
                  <a:tailEnd/>
                </a:ln>
                <a:solidFill>
                  <a:srgbClr val="B2B2B2">
                    <a:alpha val="50195"/>
                  </a:srgbClr>
                </a:solidFill>
                <a:effectLst>
                  <a:outerShdw dist="45791" dir="2021404" algn="ctr" rotWithShape="0">
                    <a:srgbClr val="9999FF"/>
                  </a:outerShdw>
                </a:effectLst>
                <a:latin typeface="Arial" pitchFamily="34" charset="0"/>
                <a:cs typeface="Arial" pitchFamily="34" charset="0"/>
              </a:rPr>
              <a:t>Difesa dei diritti umani</a:t>
            </a:r>
          </a:p>
        </p:txBody>
      </p:sp>
      <p:pic>
        <p:nvPicPr>
          <p:cNvPr id="8196" name="Picture 12" descr="Immagine correlat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35188" y="3644901"/>
            <a:ext cx="7632700" cy="2447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279425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p:cNvSpPr>
            <a:spLocks noGrp="1" noChangeArrowheads="1"/>
          </p:cNvSpPr>
          <p:nvPr>
            <p:ph type="title" idx="4294967295"/>
          </p:nvPr>
        </p:nvSpPr>
        <p:spPr/>
        <p:txBody>
          <a:bodyPr anchor="ctr"/>
          <a:lstStyle/>
          <a:p>
            <a:pPr eaLnBrk="1" hangingPunct="1"/>
            <a:r>
              <a:rPr lang="it-IT" altLang="it-IT" b="1" dirty="0" smtClean="0">
                <a:latin typeface="Arial" pitchFamily="34" charset="0"/>
                <a:cs typeface="Arial" pitchFamily="34" charset="0"/>
              </a:rPr>
              <a:t>Rosa Louise </a:t>
            </a:r>
            <a:r>
              <a:rPr lang="it-IT" altLang="it-IT" b="1" dirty="0" err="1" smtClean="0">
                <a:latin typeface="Arial" pitchFamily="34" charset="0"/>
                <a:cs typeface="Arial" pitchFamily="34" charset="0"/>
              </a:rPr>
              <a:t>Parks</a:t>
            </a:r>
            <a:endParaRPr lang="it-IT" altLang="it-IT" b="1" dirty="0" smtClean="0">
              <a:latin typeface="Arial" pitchFamily="34" charset="0"/>
              <a:cs typeface="Arial" pitchFamily="34" charset="0"/>
            </a:endParaRPr>
          </a:p>
        </p:txBody>
      </p:sp>
      <p:sp>
        <p:nvSpPr>
          <p:cNvPr id="9219" name="Segnaposto contenuto 2"/>
          <p:cNvSpPr>
            <a:spLocks noGrp="1" noChangeArrowheads="1"/>
          </p:cNvSpPr>
          <p:nvPr>
            <p:ph sz="half" idx="4294967295"/>
          </p:nvPr>
        </p:nvSpPr>
        <p:spPr>
          <a:xfrm>
            <a:off x="1919288" y="2133600"/>
            <a:ext cx="3941762" cy="3168650"/>
          </a:xfrm>
        </p:spPr>
        <p:txBody>
          <a:bodyPr>
            <a:normAutofit fontScale="92500"/>
          </a:bodyPr>
          <a:lstStyle/>
          <a:p>
            <a:pPr marL="0" indent="0" algn="just">
              <a:buNone/>
            </a:pPr>
            <a:r>
              <a:rPr lang="it-IT" altLang="it-IT" sz="2100" b="1" dirty="0">
                <a:latin typeface="Arial" pitchFamily="34" charset="0"/>
                <a:cs typeface="Arial" pitchFamily="34" charset="0"/>
              </a:rPr>
              <a:t>Nata in Alabama  nel 1918, è stata un’attivista Statunitense figura – simbolo del movimento per i diritti </a:t>
            </a:r>
            <a:r>
              <a:rPr lang="it-IT" altLang="it-IT" sz="2100" b="1" dirty="0" smtClean="0">
                <a:latin typeface="Arial" pitchFamily="34" charset="0"/>
                <a:cs typeface="Arial" pitchFamily="34" charset="0"/>
              </a:rPr>
              <a:t>civili. </a:t>
            </a:r>
            <a:r>
              <a:rPr lang="it-IT" altLang="it-IT" sz="2100" b="1" dirty="0">
                <a:latin typeface="Arial" pitchFamily="34" charset="0"/>
                <a:cs typeface="Arial" pitchFamily="34" charset="0"/>
              </a:rPr>
              <a:t>D</a:t>
            </a:r>
            <a:r>
              <a:rPr lang="it-IT" altLang="it-IT" sz="2100" b="1" dirty="0" smtClean="0">
                <a:latin typeface="Arial" pitchFamily="34" charset="0"/>
                <a:cs typeface="Arial" pitchFamily="34" charset="0"/>
              </a:rPr>
              <a:t>ivenne </a:t>
            </a:r>
            <a:r>
              <a:rPr lang="it-IT" altLang="it-IT" sz="2100" b="1" dirty="0">
                <a:latin typeface="Arial" pitchFamily="34" charset="0"/>
                <a:cs typeface="Arial" pitchFamily="34" charset="0"/>
              </a:rPr>
              <a:t>famosa per aver rifiutato nel 1955 di cedere il posto su un autobus a una persona bianca, dando origine al boicottaggio degli autobus a </a:t>
            </a:r>
            <a:r>
              <a:rPr lang="it-IT" altLang="it-IT" sz="2100" b="1" dirty="0" smtClean="0">
                <a:latin typeface="Arial" pitchFamily="34" charset="0"/>
                <a:cs typeface="Arial" pitchFamily="34" charset="0"/>
              </a:rPr>
              <a:t>Montgomery.</a:t>
            </a:r>
            <a:endParaRPr lang="it-IT" altLang="it-IT" sz="2100" b="1" dirty="0">
              <a:latin typeface="Arial" pitchFamily="34" charset="0"/>
              <a:cs typeface="Arial" pitchFamily="34" charset="0"/>
            </a:endParaRPr>
          </a:p>
        </p:txBody>
      </p:sp>
      <p:pic>
        <p:nvPicPr>
          <p:cNvPr id="9220" name="Segnaposto contenuto 4"/>
          <p:cNvPicPr>
            <a:picLocks noGrp="1" noChangeAspect="1" noChangeArrowheads="1"/>
          </p:cNvPicPr>
          <p:nvPr>
            <p:ph sz="half" idx="4294967295"/>
          </p:nvPr>
        </p:nvPicPr>
        <p:blipFill>
          <a:blip r:embed="rId2">
            <a:extLst>
              <a:ext uri="{28A0092B-C50C-407E-A947-70E740481C1C}">
                <a14:useLocalDpi xmlns:a14="http://schemas.microsoft.com/office/drawing/2010/main" xmlns="" val="0"/>
              </a:ext>
            </a:extLst>
          </a:blip>
          <a:srcRect/>
          <a:stretch>
            <a:fillRect/>
          </a:stretch>
        </p:blipFill>
        <p:spPr>
          <a:xfrm>
            <a:off x="6202845" y="1660871"/>
            <a:ext cx="5515390" cy="4138612"/>
          </a:xfrm>
        </p:spPr>
      </p:pic>
    </p:spTree>
    <p:extLst>
      <p:ext uri="{BB962C8B-B14F-4D97-AF65-F5344CB8AC3E}">
        <p14:creationId xmlns:p14="http://schemas.microsoft.com/office/powerpoint/2010/main" xmlns="" val="37529671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olo 1"/>
          <p:cNvSpPr>
            <a:spLocks noGrp="1" noChangeArrowheads="1"/>
          </p:cNvSpPr>
          <p:nvPr>
            <p:ph type="title" idx="4294967295"/>
          </p:nvPr>
        </p:nvSpPr>
        <p:spPr/>
        <p:txBody>
          <a:bodyPr anchor="ctr"/>
          <a:lstStyle/>
          <a:p>
            <a:pPr eaLnBrk="1" hangingPunct="1"/>
            <a:r>
              <a:rPr lang="it-IT" altLang="it-IT" b="1" dirty="0" smtClean="0">
                <a:latin typeface="Arial" pitchFamily="34" charset="0"/>
                <a:cs typeface="Arial" pitchFamily="34" charset="0"/>
              </a:rPr>
              <a:t>Martin Luther King</a:t>
            </a:r>
          </a:p>
        </p:txBody>
      </p:sp>
      <p:sp>
        <p:nvSpPr>
          <p:cNvPr id="10243" name="Segnaposto contenuto 2"/>
          <p:cNvSpPr>
            <a:spLocks noGrp="1" noChangeArrowheads="1"/>
          </p:cNvSpPr>
          <p:nvPr>
            <p:ph sz="half" idx="4294967295"/>
          </p:nvPr>
        </p:nvSpPr>
        <p:spPr>
          <a:xfrm>
            <a:off x="1992313" y="1773238"/>
            <a:ext cx="3941762" cy="4267200"/>
          </a:xfrm>
        </p:spPr>
        <p:txBody>
          <a:bodyPr/>
          <a:lstStyle/>
          <a:p>
            <a:pPr marL="0" indent="0" algn="just">
              <a:buNone/>
            </a:pPr>
            <a:r>
              <a:rPr lang="it-IT" altLang="it-IT" sz="1700" b="1" dirty="0">
                <a:latin typeface="Arial" pitchFamily="34" charset="0"/>
                <a:cs typeface="Arial" pitchFamily="34" charset="0"/>
              </a:rPr>
              <a:t>Nato ad Atlanta nel 1929, fu il leader del movimento per i diritti civili degli Afroamericani.</a:t>
            </a:r>
          </a:p>
          <a:p>
            <a:pPr marL="0" indent="0" algn="just">
              <a:buNone/>
            </a:pPr>
            <a:r>
              <a:rPr lang="it-IT" altLang="it-IT" sz="1700" b="1" dirty="0">
                <a:latin typeface="Arial" pitchFamily="34" charset="0"/>
                <a:cs typeface="Arial" pitchFamily="34" charset="0"/>
              </a:rPr>
              <a:t>Il suo nome viene accostato a Gandhi, il leader della «non violenza» della cui opera, King ne è stato un appassionato e studioso.</a:t>
            </a:r>
          </a:p>
          <a:p>
            <a:pPr marL="0" indent="0" algn="just">
              <a:buNone/>
            </a:pPr>
            <a:r>
              <a:rPr lang="it-IT" altLang="it-IT" sz="1700" b="1" dirty="0">
                <a:latin typeface="Arial" pitchFamily="34" charset="0"/>
                <a:cs typeface="Arial" pitchFamily="34" charset="0"/>
              </a:rPr>
              <a:t>Ha predicato l’ottimismo creativo dell’amore e della resistenza non violenta, come la più sicura alternativa, sia alla rassegnazione passiva che alla reazione violenta preferita da altri gruppi, come ad esempio i seguaci di Malcom </a:t>
            </a:r>
            <a:r>
              <a:rPr lang="it-IT" altLang="it-IT" sz="1700" b="1" dirty="0" smtClean="0">
                <a:latin typeface="Arial" pitchFamily="34" charset="0"/>
                <a:cs typeface="Arial" pitchFamily="34" charset="0"/>
              </a:rPr>
              <a:t>X.</a:t>
            </a:r>
            <a:endParaRPr lang="it-IT" altLang="it-IT" sz="1700" b="1" dirty="0">
              <a:latin typeface="Arial" pitchFamily="34" charset="0"/>
              <a:cs typeface="Arial" pitchFamily="34" charset="0"/>
            </a:endParaRPr>
          </a:p>
        </p:txBody>
      </p:sp>
      <p:pic>
        <p:nvPicPr>
          <p:cNvPr id="10244" name="Segnaposto contenuto 4"/>
          <p:cNvPicPr>
            <a:picLocks noGrp="1" noChangeAspect="1" noChangeArrowheads="1"/>
          </p:cNvPicPr>
          <p:nvPr>
            <p:ph sz="half" idx="4294967295"/>
          </p:nvPr>
        </p:nvPicPr>
        <p:blipFill>
          <a:blip r:embed="rId2">
            <a:extLst>
              <a:ext uri="{28A0092B-C50C-407E-A947-70E740481C1C}">
                <a14:useLocalDpi xmlns:a14="http://schemas.microsoft.com/office/drawing/2010/main" xmlns="" val="0"/>
              </a:ext>
            </a:extLst>
          </a:blip>
          <a:srcRect/>
          <a:stretch>
            <a:fillRect/>
          </a:stretch>
        </p:blipFill>
        <p:spPr>
          <a:xfrm>
            <a:off x="6753226" y="1238250"/>
            <a:ext cx="4418357" cy="4381500"/>
          </a:xfrm>
        </p:spPr>
      </p:pic>
    </p:spTree>
    <p:extLst>
      <p:ext uri="{BB962C8B-B14F-4D97-AF65-F5344CB8AC3E}">
        <p14:creationId xmlns:p14="http://schemas.microsoft.com/office/powerpoint/2010/main" xmlns="" val="37644440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noChangeArrowheads="1"/>
          </p:cNvSpPr>
          <p:nvPr>
            <p:ph type="title" idx="4294967295"/>
          </p:nvPr>
        </p:nvSpPr>
        <p:spPr/>
        <p:txBody>
          <a:bodyPr anchor="ctr"/>
          <a:lstStyle/>
          <a:p>
            <a:pPr eaLnBrk="1" hangingPunct="1"/>
            <a:r>
              <a:rPr lang="it-IT" altLang="it-IT" b="1" dirty="0" smtClean="0">
                <a:latin typeface="Arial" pitchFamily="34" charset="0"/>
                <a:cs typeface="Arial" pitchFamily="34" charset="0"/>
              </a:rPr>
              <a:t>Mahatma Gandhi </a:t>
            </a:r>
          </a:p>
        </p:txBody>
      </p:sp>
      <p:sp>
        <p:nvSpPr>
          <p:cNvPr id="11267" name="Segnaposto contenuto 2"/>
          <p:cNvSpPr>
            <a:spLocks noGrp="1" noChangeArrowheads="1"/>
          </p:cNvSpPr>
          <p:nvPr>
            <p:ph sz="half" idx="4294967295"/>
          </p:nvPr>
        </p:nvSpPr>
        <p:spPr>
          <a:xfrm>
            <a:off x="2093913" y="1844675"/>
            <a:ext cx="3929062" cy="4332288"/>
          </a:xfrm>
        </p:spPr>
        <p:txBody>
          <a:bodyPr/>
          <a:lstStyle/>
          <a:p>
            <a:pPr marL="0" indent="0" algn="just">
              <a:lnSpc>
                <a:spcPct val="80000"/>
              </a:lnSpc>
              <a:buNone/>
            </a:pPr>
            <a:r>
              <a:rPr lang="it-IT" altLang="it-IT" sz="1900" b="1" dirty="0">
                <a:latin typeface="Arial" pitchFamily="34" charset="0"/>
                <a:cs typeface="Arial" pitchFamily="34" charset="0"/>
              </a:rPr>
              <a:t>Nato nel 1869, è stato uno dei pionieri e dei teorici del satyagraha, la resistenza all’oppressione tramite la disobbedienza civile di massa che ha portato l’India all’indipendenza.</a:t>
            </a:r>
          </a:p>
          <a:p>
            <a:pPr marL="0" indent="0" algn="just">
              <a:lnSpc>
                <a:spcPct val="80000"/>
              </a:lnSpc>
              <a:buNone/>
            </a:pPr>
            <a:r>
              <a:rPr lang="it-IT" altLang="it-IT" sz="1900" b="1" dirty="0">
                <a:latin typeface="Arial" pitchFamily="34" charset="0"/>
                <a:cs typeface="Arial" pitchFamily="34" charset="0"/>
              </a:rPr>
              <a:t>Con le sue azioni, Gandhi ha ispirato movimenti di difesa dei diritti civili e personalità quali Martin Luther king, Nelson Mandela e  Aung San Suu Kyi.</a:t>
            </a:r>
          </a:p>
          <a:p>
            <a:pPr marL="0" indent="0" algn="just">
              <a:lnSpc>
                <a:spcPct val="80000"/>
              </a:lnSpc>
              <a:buNone/>
            </a:pPr>
            <a:r>
              <a:rPr lang="it-IT" altLang="it-IT" sz="1900" b="1" dirty="0">
                <a:latin typeface="Arial" pitchFamily="34" charset="0"/>
                <a:cs typeface="Arial" pitchFamily="34" charset="0"/>
              </a:rPr>
              <a:t>In India, Gandhi è stato riconosciuto come «Padre della Nazione» e il giorno della sue nascita (2 ottobre) è un giorno festivo</a:t>
            </a:r>
          </a:p>
        </p:txBody>
      </p:sp>
      <p:pic>
        <p:nvPicPr>
          <p:cNvPr id="11268" name="Segnaposto contenuto 4"/>
          <p:cNvPicPr>
            <a:picLocks noGrp="1" noChangeAspect="1" noChangeArrowheads="1"/>
          </p:cNvPicPr>
          <p:nvPr>
            <p:ph sz="half" idx="4294967295"/>
          </p:nvPr>
        </p:nvPicPr>
        <p:blipFill>
          <a:blip r:embed="rId2">
            <a:extLst>
              <a:ext uri="{28A0092B-C50C-407E-A947-70E740481C1C}">
                <a14:useLocalDpi xmlns:a14="http://schemas.microsoft.com/office/drawing/2010/main" xmlns="" val="0"/>
              </a:ext>
            </a:extLst>
          </a:blip>
          <a:srcRect/>
          <a:stretch>
            <a:fillRect/>
          </a:stretch>
        </p:blipFill>
        <p:spPr>
          <a:xfrm>
            <a:off x="6791738" y="1571418"/>
            <a:ext cx="4817165" cy="4475162"/>
          </a:xfrm>
        </p:spPr>
      </p:pic>
    </p:spTree>
    <p:extLst>
      <p:ext uri="{BB962C8B-B14F-4D97-AF65-F5344CB8AC3E}">
        <p14:creationId xmlns:p14="http://schemas.microsoft.com/office/powerpoint/2010/main" xmlns="" val="6681793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olo 1"/>
          <p:cNvSpPr>
            <a:spLocks noGrp="1" noChangeArrowheads="1"/>
          </p:cNvSpPr>
          <p:nvPr>
            <p:ph type="title" idx="4294967295"/>
          </p:nvPr>
        </p:nvSpPr>
        <p:spPr/>
        <p:txBody>
          <a:bodyPr anchor="ctr"/>
          <a:lstStyle/>
          <a:p>
            <a:pPr eaLnBrk="1" hangingPunct="1"/>
            <a:r>
              <a:rPr lang="it-IT" altLang="it-IT" b="1" dirty="0" smtClean="0">
                <a:latin typeface="Arial" pitchFamily="34" charset="0"/>
                <a:cs typeface="Arial" pitchFamily="34" charset="0"/>
              </a:rPr>
              <a:t>Nelson Mandela</a:t>
            </a:r>
          </a:p>
        </p:txBody>
      </p:sp>
      <p:sp>
        <p:nvSpPr>
          <p:cNvPr id="12291" name="Segnaposto contenuto 2"/>
          <p:cNvSpPr>
            <a:spLocks noGrp="1" noChangeArrowheads="1"/>
          </p:cNvSpPr>
          <p:nvPr>
            <p:ph sz="half" idx="4294967295"/>
          </p:nvPr>
        </p:nvSpPr>
        <p:spPr>
          <a:xfrm>
            <a:off x="1510748" y="1806576"/>
            <a:ext cx="5854148" cy="3033781"/>
          </a:xfrm>
        </p:spPr>
        <p:txBody>
          <a:bodyPr>
            <a:normAutofit/>
          </a:bodyPr>
          <a:lstStyle/>
          <a:p>
            <a:pPr marL="0" indent="0" algn="just">
              <a:lnSpc>
                <a:spcPct val="80000"/>
              </a:lnSpc>
              <a:buNone/>
            </a:pPr>
            <a:r>
              <a:rPr lang="it-IT" altLang="it-IT" b="1" dirty="0">
                <a:latin typeface="Arial" pitchFamily="34" charset="0"/>
                <a:cs typeface="Arial" pitchFamily="34" charset="0"/>
              </a:rPr>
              <a:t>Nato in Sudafrica nel 1918, è stato un poetico e attivista, era un rivoluzionario e uomo di un governo di riconciliazione e fu un leader del movimento anti-apartheid.</a:t>
            </a:r>
          </a:p>
          <a:p>
            <a:pPr marL="0" indent="0" algn="just">
              <a:lnSpc>
                <a:spcPct val="80000"/>
              </a:lnSpc>
              <a:buNone/>
            </a:pPr>
            <a:r>
              <a:rPr lang="it-IT" altLang="it-IT" b="1" dirty="0">
                <a:latin typeface="Arial" pitchFamily="34" charset="0"/>
                <a:cs typeface="Arial" pitchFamily="34" charset="0"/>
              </a:rPr>
              <a:t>Di ideologia </a:t>
            </a:r>
            <a:r>
              <a:rPr lang="it-IT" altLang="it-IT" b="1" dirty="0" err="1" smtClean="0">
                <a:latin typeface="Arial" pitchFamily="34" charset="0"/>
                <a:cs typeface="Arial" pitchFamily="34" charset="0"/>
              </a:rPr>
              <a:t>Ubuntu</a:t>
            </a:r>
            <a:r>
              <a:rPr lang="it-IT" altLang="it-IT" b="1" dirty="0">
                <a:latin typeface="Arial" pitchFamily="34" charset="0"/>
                <a:cs typeface="Arial" pitchFamily="34" charset="0"/>
              </a:rPr>
              <a:t> </a:t>
            </a:r>
            <a:r>
              <a:rPr lang="it-IT" altLang="it-IT" b="1" dirty="0" smtClean="0">
                <a:latin typeface="Arial" pitchFamily="34" charset="0"/>
                <a:cs typeface="Arial" pitchFamily="34" charset="0"/>
              </a:rPr>
              <a:t>(un’ideologia</a:t>
            </a:r>
            <a:r>
              <a:rPr lang="it-IT" altLang="it-IT" b="1" dirty="0">
                <a:latin typeface="Arial" pitchFamily="34" charset="0"/>
                <a:cs typeface="Arial" pitchFamily="34" charset="0"/>
              </a:rPr>
              <a:t> dell’Africa sub-Sahariana che si focalizza sulla lealtà e sulle relazioni reciproche delle persone), internazionalista, ma nel disegno del nazionalismo africano e socialista democratico. </a:t>
            </a:r>
            <a:endParaRPr lang="it-IT" altLang="it-IT" b="1" dirty="0" smtClean="0">
              <a:latin typeface="Arial" pitchFamily="34" charset="0"/>
              <a:cs typeface="Arial" pitchFamily="34" charset="0"/>
            </a:endParaRPr>
          </a:p>
          <a:p>
            <a:pPr marL="0" indent="0" algn="just">
              <a:lnSpc>
                <a:spcPct val="80000"/>
              </a:lnSpc>
              <a:buNone/>
            </a:pPr>
            <a:r>
              <a:rPr lang="it-IT" altLang="it-IT" b="1" dirty="0" smtClean="0">
                <a:latin typeface="Arial" pitchFamily="34" charset="0"/>
                <a:cs typeface="Arial" pitchFamily="34" charset="0"/>
              </a:rPr>
              <a:t>La </a:t>
            </a:r>
            <a:r>
              <a:rPr lang="it-IT" altLang="it-IT" b="1" dirty="0">
                <a:latin typeface="Arial" pitchFamily="34" charset="0"/>
                <a:cs typeface="Arial" pitchFamily="34" charset="0"/>
              </a:rPr>
              <a:t>sua ispirazione politica venne influenzata dal marxismo e si ispirò in parte alla Rivoluzione cubana</a:t>
            </a:r>
          </a:p>
        </p:txBody>
      </p:sp>
      <p:pic>
        <p:nvPicPr>
          <p:cNvPr id="12292" name="Segnaposto contenuto 4"/>
          <p:cNvPicPr>
            <a:picLocks noGrp="1" noChangeAspect="1" noChangeArrowheads="1"/>
          </p:cNvPicPr>
          <p:nvPr>
            <p:ph sz="half" idx="4294967295"/>
          </p:nvPr>
        </p:nvPicPr>
        <p:blipFill>
          <a:blip r:embed="rId2">
            <a:extLst>
              <a:ext uri="{28A0092B-C50C-407E-A947-70E740481C1C}">
                <a14:useLocalDpi xmlns:a14="http://schemas.microsoft.com/office/drawing/2010/main" xmlns="" val="0"/>
              </a:ext>
            </a:extLst>
          </a:blip>
          <a:srcRect/>
          <a:stretch>
            <a:fillRect/>
          </a:stretch>
        </p:blipFill>
        <p:spPr>
          <a:xfrm>
            <a:off x="7752522" y="1616903"/>
            <a:ext cx="3806686" cy="2966637"/>
          </a:xfrm>
        </p:spPr>
      </p:pic>
    </p:spTree>
    <p:extLst>
      <p:ext uri="{BB962C8B-B14F-4D97-AF65-F5344CB8AC3E}">
        <p14:creationId xmlns:p14="http://schemas.microsoft.com/office/powerpoint/2010/main" xmlns="" val="36553733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5"/>
          <p:cNvSpPr>
            <a:spLocks noGrp="1"/>
          </p:cNvSpPr>
          <p:nvPr>
            <p:ph type="sldNum" sz="quarter" idx="12"/>
          </p:nvPr>
        </p:nvSpPr>
        <p:spPr/>
        <p:txBody>
          <a:bodyPr/>
          <a:lstStyle/>
          <a:p>
            <a:pPr>
              <a:defRPr/>
            </a:pPr>
            <a:fld id="{7FD59FD7-814E-4974-9718-60D2D3DBF2CF}" type="slidenum">
              <a:rPr lang="it-IT"/>
              <a:pPr>
                <a:defRPr/>
              </a:pPr>
              <a:t>29</a:t>
            </a:fld>
            <a:endParaRPr lang="it-IT"/>
          </a:p>
        </p:txBody>
      </p:sp>
      <p:pic>
        <p:nvPicPr>
          <p:cNvPr id="13314" name="Segnaposto contenuto 5"/>
          <p:cNvPicPr>
            <a:picLocks noChangeAspect="1"/>
          </p:cNvPicPr>
          <p:nvPr/>
        </p:nvPicPr>
        <p:blipFill>
          <a:blip r:embed="rId3"/>
          <a:srcRect/>
          <a:stretch>
            <a:fillRect/>
          </a:stretch>
        </p:blipFill>
        <p:spPr bwMode="auto">
          <a:xfrm>
            <a:off x="3448879" y="1421295"/>
            <a:ext cx="4909930" cy="4909930"/>
          </a:xfrm>
          <a:prstGeom prst="rect">
            <a:avLst/>
          </a:prstGeom>
          <a:noFill/>
          <a:ln w="9525">
            <a:noFill/>
            <a:miter lim="800000"/>
            <a:headEnd/>
            <a:tailEnd/>
          </a:ln>
        </p:spPr>
      </p:pic>
      <p:sp>
        <p:nvSpPr>
          <p:cNvPr id="14341" name="Text Box 5"/>
          <p:cNvSpPr txBox="1">
            <a:spLocks noChangeArrowheads="1"/>
          </p:cNvSpPr>
          <p:nvPr/>
        </p:nvSpPr>
        <p:spPr bwMode="auto">
          <a:xfrm>
            <a:off x="9837462" y="295760"/>
            <a:ext cx="1870834" cy="400110"/>
          </a:xfrm>
          <a:prstGeom prst="rect">
            <a:avLst/>
          </a:prstGeom>
          <a:noFill/>
          <a:ln w="9525">
            <a:noFill/>
            <a:miter lim="800000"/>
            <a:headEnd/>
            <a:tailEnd/>
          </a:ln>
          <a:effectLst/>
        </p:spPr>
        <p:txBody>
          <a:bodyPr wrap="square">
            <a:spAutoFit/>
          </a:bodyPr>
          <a:lstStyle/>
          <a:p>
            <a:pPr>
              <a:defRPr/>
            </a:pPr>
            <a:r>
              <a:rPr lang="it-IT" sz="2000" b="1" dirty="0">
                <a:solidFill>
                  <a:schemeClr val="accent2"/>
                </a:solidFill>
                <a:effectLst>
                  <a:outerShdw blurRad="38100" dist="38100" dir="2700000" algn="tl">
                    <a:srgbClr val="C0C0C0"/>
                  </a:outerShdw>
                </a:effectLst>
                <a:latin typeface="Arial" pitchFamily="34" charset="0"/>
                <a:cs typeface="Arial" pitchFamily="34" charset="0"/>
              </a:rPr>
              <a:t>MATEMATICA</a:t>
            </a:r>
          </a:p>
        </p:txBody>
      </p:sp>
      <p:sp>
        <p:nvSpPr>
          <p:cNvPr id="5" name="CasellaDiTesto 4"/>
          <p:cNvSpPr txBox="1"/>
          <p:nvPr/>
        </p:nvSpPr>
        <p:spPr>
          <a:xfrm>
            <a:off x="8388624" y="5317434"/>
            <a:ext cx="3051313" cy="646331"/>
          </a:xfrm>
          <a:prstGeom prst="rect">
            <a:avLst/>
          </a:prstGeom>
          <a:noFill/>
        </p:spPr>
        <p:txBody>
          <a:bodyPr wrap="square" rtlCol="0">
            <a:spAutoFit/>
          </a:bodyPr>
          <a:lstStyle/>
          <a:p>
            <a:r>
              <a:rPr lang="it-IT" sz="3600" b="1" dirty="0" err="1" smtClean="0">
                <a:solidFill>
                  <a:srgbClr val="C00000"/>
                </a:solidFill>
                <a:latin typeface="Arial" pitchFamily="34" charset="0"/>
                <a:cs typeface="Arial" pitchFamily="34" charset="0"/>
              </a:rPr>
              <a:t>…in</a:t>
            </a:r>
            <a:r>
              <a:rPr lang="it-IT" sz="3600" b="1" dirty="0" smtClean="0">
                <a:solidFill>
                  <a:srgbClr val="C00000"/>
                </a:solidFill>
                <a:latin typeface="Arial" pitchFamily="34" charset="0"/>
                <a:cs typeface="Arial" pitchFamily="34" charset="0"/>
              </a:rPr>
              <a:t> azione</a:t>
            </a:r>
            <a:endParaRPr lang="it-IT" sz="3600"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31869343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egnaposto numero diapositiva 5"/>
          <p:cNvSpPr>
            <a:spLocks noGrp="1"/>
          </p:cNvSpPr>
          <p:nvPr>
            <p:ph type="sldNum" sz="quarter" idx="12"/>
          </p:nvPr>
        </p:nvSpPr>
        <p:spPr/>
        <p:txBody>
          <a:bodyPr/>
          <a:lstStyle/>
          <a:p>
            <a:pPr>
              <a:defRPr/>
            </a:pPr>
            <a:fld id="{D0B7CB93-D3D7-43CD-851C-53D432988F22}" type="slidenum">
              <a:rPr lang="it-IT"/>
              <a:pPr>
                <a:defRPr/>
              </a:pPr>
              <a:t>30</a:t>
            </a:fld>
            <a:endParaRPr lang="it-IT"/>
          </a:p>
        </p:txBody>
      </p:sp>
      <p:pic>
        <p:nvPicPr>
          <p:cNvPr id="14337" name="Segnaposto contenuto 6"/>
          <p:cNvPicPr>
            <a:picLocks noGrp="1" noChangeAspect="1"/>
          </p:cNvPicPr>
          <p:nvPr>
            <p:ph sz="quarter" idx="4294967295"/>
          </p:nvPr>
        </p:nvPicPr>
        <p:blipFill>
          <a:blip r:embed="rId2"/>
          <a:srcRect/>
          <a:stretch>
            <a:fillRect/>
          </a:stretch>
        </p:blipFill>
        <p:spPr>
          <a:xfrm>
            <a:off x="468313" y="4589463"/>
            <a:ext cx="3751262" cy="2105025"/>
          </a:xfrm>
        </p:spPr>
      </p:pic>
      <p:sp>
        <p:nvSpPr>
          <p:cNvPr id="14338" name="Segnaposto testo 2"/>
          <p:cNvSpPr>
            <a:spLocks/>
          </p:cNvSpPr>
          <p:nvPr/>
        </p:nvSpPr>
        <p:spPr bwMode="auto">
          <a:xfrm>
            <a:off x="1116013" y="4005263"/>
            <a:ext cx="2532062" cy="484187"/>
          </a:xfrm>
          <a:prstGeom prst="rect">
            <a:avLst/>
          </a:prstGeom>
          <a:noFill/>
          <a:ln w="9525">
            <a:noFill/>
            <a:miter lim="800000"/>
            <a:headEnd/>
            <a:tailEnd/>
          </a:ln>
        </p:spPr>
        <p:txBody>
          <a:bodyPr/>
          <a:lstStyle/>
          <a:p>
            <a:pPr>
              <a:lnSpc>
                <a:spcPct val="90000"/>
              </a:lnSpc>
              <a:spcBef>
                <a:spcPts val="1000"/>
              </a:spcBef>
              <a:buFont typeface="Arial" charset="0"/>
              <a:buNone/>
              <a:defRPr/>
            </a:pPr>
            <a:r>
              <a:rPr lang="it-IT" sz="2800" b="1">
                <a:solidFill>
                  <a:schemeClr val="accent1"/>
                </a:solidFill>
                <a:effectLst>
                  <a:outerShdw blurRad="38100" dist="38100" dir="2700000" algn="tl">
                    <a:srgbClr val="C0C0C0"/>
                  </a:outerShdw>
                </a:effectLst>
                <a:latin typeface="Calibri" pitchFamily="34" charset="0"/>
              </a:rPr>
              <a:t>Peso dell’acqua</a:t>
            </a:r>
          </a:p>
        </p:txBody>
      </p:sp>
      <p:sp>
        <p:nvSpPr>
          <p:cNvPr id="14342" name="Titolo 1"/>
          <p:cNvSpPr>
            <a:spLocks/>
          </p:cNvSpPr>
          <p:nvPr/>
        </p:nvSpPr>
        <p:spPr bwMode="auto">
          <a:xfrm>
            <a:off x="9348788" y="3779838"/>
            <a:ext cx="2347912" cy="506412"/>
          </a:xfrm>
          <a:prstGeom prst="rect">
            <a:avLst/>
          </a:prstGeom>
          <a:noFill/>
          <a:ln w="9525">
            <a:noFill/>
            <a:miter lim="800000"/>
            <a:headEnd/>
            <a:tailEnd/>
          </a:ln>
        </p:spPr>
        <p:txBody>
          <a:bodyPr anchor="b"/>
          <a:lstStyle/>
          <a:p>
            <a:pPr>
              <a:lnSpc>
                <a:spcPct val="90000"/>
              </a:lnSpc>
              <a:defRPr/>
            </a:pPr>
            <a:r>
              <a:rPr lang="it-IT" sz="2800" b="1">
                <a:solidFill>
                  <a:schemeClr val="accent1"/>
                </a:solidFill>
                <a:effectLst>
                  <a:outerShdw blurRad="38100" dist="38100" dir="2700000" algn="tl">
                    <a:srgbClr val="C0C0C0"/>
                  </a:outerShdw>
                </a:effectLst>
                <a:latin typeface="Calibri" pitchFamily="34" charset="0"/>
              </a:rPr>
              <a:t>S.O.S.  Scuola</a:t>
            </a:r>
          </a:p>
        </p:txBody>
      </p:sp>
      <p:pic>
        <p:nvPicPr>
          <p:cNvPr id="14341" name="Segnaposto contenuto 6"/>
          <p:cNvPicPr>
            <a:picLocks noChangeAspect="1"/>
          </p:cNvPicPr>
          <p:nvPr/>
        </p:nvPicPr>
        <p:blipFill>
          <a:blip r:embed="rId3"/>
          <a:srcRect/>
          <a:stretch>
            <a:fillRect/>
          </a:stretch>
        </p:blipFill>
        <p:spPr bwMode="auto">
          <a:xfrm>
            <a:off x="8821738" y="1179513"/>
            <a:ext cx="3370262" cy="2528887"/>
          </a:xfrm>
          <a:prstGeom prst="rect">
            <a:avLst/>
          </a:prstGeom>
          <a:noFill/>
          <a:ln w="9525">
            <a:noFill/>
            <a:miter lim="800000"/>
            <a:headEnd/>
            <a:tailEnd/>
          </a:ln>
        </p:spPr>
      </p:pic>
      <p:sp>
        <p:nvSpPr>
          <p:cNvPr id="14344" name="Segnaposto testo 2"/>
          <p:cNvSpPr>
            <a:spLocks/>
          </p:cNvSpPr>
          <p:nvPr/>
        </p:nvSpPr>
        <p:spPr bwMode="auto">
          <a:xfrm>
            <a:off x="9196388" y="255588"/>
            <a:ext cx="2836862" cy="823912"/>
          </a:xfrm>
          <a:prstGeom prst="rect">
            <a:avLst/>
          </a:prstGeom>
          <a:noFill/>
          <a:ln w="9525">
            <a:noFill/>
            <a:miter lim="800000"/>
            <a:headEnd/>
            <a:tailEnd/>
          </a:ln>
        </p:spPr>
        <p:txBody>
          <a:bodyPr anchor="b"/>
          <a:lstStyle/>
          <a:p>
            <a:pPr algn="ctr">
              <a:lnSpc>
                <a:spcPct val="90000"/>
              </a:lnSpc>
              <a:spcBef>
                <a:spcPts val="1000"/>
              </a:spcBef>
              <a:buFont typeface="Arial" charset="0"/>
              <a:buNone/>
            </a:pPr>
            <a:r>
              <a:rPr lang="it-IT" sz="2800" b="1">
                <a:solidFill>
                  <a:schemeClr val="accent1"/>
                </a:solidFill>
                <a:effectLst>
                  <a:outerShdw blurRad="38100" dist="38100" dir="2700000" algn="tl">
                    <a:srgbClr val="C0C0C0"/>
                  </a:outerShdw>
                </a:effectLst>
                <a:latin typeface="Calibri" pitchFamily="34" charset="0"/>
              </a:rPr>
              <a:t>Asilo nel carcere di Shashamane</a:t>
            </a:r>
          </a:p>
        </p:txBody>
      </p:sp>
      <p:sp>
        <p:nvSpPr>
          <p:cNvPr id="14343" name="Rectangle 7"/>
          <p:cNvSpPr>
            <a:spLocks noChangeArrowheads="1"/>
          </p:cNvSpPr>
          <p:nvPr/>
        </p:nvSpPr>
        <p:spPr bwMode="auto">
          <a:xfrm>
            <a:off x="4570413" y="1652588"/>
            <a:ext cx="3892550" cy="1654175"/>
          </a:xfrm>
          <a:prstGeom prst="rect">
            <a:avLst/>
          </a:prstGeom>
          <a:solidFill>
            <a:srgbClr val="FFFFFF"/>
          </a:solidFill>
          <a:ln w="9525">
            <a:noFill/>
            <a:miter lim="800000"/>
            <a:headEnd/>
            <a:tailEnd/>
          </a:ln>
          <a:effectLst/>
        </p:spPr>
        <p:txBody>
          <a:bodyPr lIns="0" tIns="0" rIns="0" bIns="98394" anchor="ctr">
            <a:spAutoFit/>
          </a:bodyPr>
          <a:lstStyle/>
          <a:p>
            <a:pPr algn="ctr"/>
            <a:r>
              <a:rPr lang="it-IT" sz="2800" b="1" dirty="0">
                <a:solidFill>
                  <a:schemeClr val="accent1"/>
                </a:solidFill>
                <a:effectLst>
                  <a:outerShdw blurRad="38100" dist="38100" dir="2700000" algn="tl">
                    <a:srgbClr val="C0C0C0"/>
                  </a:outerShdw>
                </a:effectLst>
                <a:latin typeface="Calibri" pitchFamily="34" charset="0"/>
              </a:rPr>
              <a:t>Un posto che sia casa: </a:t>
            </a:r>
            <a:br>
              <a:rPr lang="it-IT" sz="2800" b="1" dirty="0">
                <a:solidFill>
                  <a:schemeClr val="accent1"/>
                </a:solidFill>
                <a:effectLst>
                  <a:outerShdw blurRad="38100" dist="38100" dir="2700000" algn="tl">
                    <a:srgbClr val="C0C0C0"/>
                  </a:outerShdw>
                </a:effectLst>
                <a:latin typeface="Calibri" pitchFamily="34" charset="0"/>
              </a:rPr>
            </a:br>
            <a:r>
              <a:rPr lang="it-IT" sz="2800" b="1" dirty="0">
                <a:solidFill>
                  <a:schemeClr val="accent1"/>
                </a:solidFill>
                <a:effectLst>
                  <a:outerShdw blurRad="38100" dist="38100" dir="2700000" algn="tl">
                    <a:srgbClr val="C0C0C0"/>
                  </a:outerShdw>
                </a:effectLst>
                <a:latin typeface="Calibri" pitchFamily="34" charset="0"/>
              </a:rPr>
              <a:t>Case famiglia per i bambini</a:t>
            </a:r>
            <a:r>
              <a:rPr lang="it-IT" dirty="0"/>
              <a:t> </a:t>
            </a:r>
          </a:p>
          <a:p>
            <a:pPr eaLnBrk="0" hangingPunct="0"/>
            <a:endParaRPr lang="it-IT" dirty="0"/>
          </a:p>
        </p:txBody>
      </p:sp>
      <p:sp>
        <p:nvSpPr>
          <p:cNvPr id="2" name="Rectangle 8"/>
          <p:cNvSpPr>
            <a:spLocks noChangeArrowheads="1"/>
          </p:cNvSpPr>
          <p:nvPr/>
        </p:nvSpPr>
        <p:spPr bwMode="auto">
          <a:xfrm>
            <a:off x="0" y="0"/>
            <a:ext cx="4773613" cy="2099903"/>
          </a:xfrm>
          <a:prstGeom prst="rect">
            <a:avLst/>
          </a:prstGeom>
          <a:solidFill>
            <a:srgbClr val="FFFFFF"/>
          </a:solidFill>
          <a:ln w="9525">
            <a:noFill/>
            <a:miter lim="800000"/>
            <a:headEnd/>
            <a:tailEnd/>
          </a:ln>
          <a:effectLst/>
        </p:spPr>
        <p:txBody>
          <a:bodyPr lIns="0" tIns="0" rIns="0" bIns="98394" anchor="ctr">
            <a:spAutoFit/>
          </a:bodyPr>
          <a:lstStyle/>
          <a:p>
            <a:pPr algn="ctr"/>
            <a:r>
              <a:rPr lang="it-IT" sz="2800" b="1" dirty="0">
                <a:solidFill>
                  <a:schemeClr val="accent1"/>
                </a:solidFill>
                <a:effectLst>
                  <a:outerShdw blurRad="38100" dist="38100" dir="2700000" algn="tl">
                    <a:srgbClr val="C0C0C0"/>
                  </a:outerShdw>
                </a:effectLst>
                <a:latin typeface="Arial" pitchFamily="34" charset="0"/>
                <a:cs typeface="Arial" pitchFamily="34" charset="0"/>
              </a:rPr>
              <a:t>Donne per lo Sviluppo: </a:t>
            </a:r>
            <a:br>
              <a:rPr lang="it-IT" sz="2800" b="1" dirty="0">
                <a:solidFill>
                  <a:schemeClr val="accent1"/>
                </a:solidFill>
                <a:effectLst>
                  <a:outerShdw blurRad="38100" dist="38100" dir="2700000" algn="tl">
                    <a:srgbClr val="C0C0C0"/>
                  </a:outerShdw>
                </a:effectLst>
                <a:latin typeface="Arial" pitchFamily="34" charset="0"/>
                <a:cs typeface="Arial" pitchFamily="34" charset="0"/>
              </a:rPr>
            </a:br>
            <a:r>
              <a:rPr lang="it-IT" sz="2800" b="1" dirty="0">
                <a:solidFill>
                  <a:schemeClr val="accent1"/>
                </a:solidFill>
                <a:effectLst>
                  <a:outerShdw blurRad="38100" dist="38100" dir="2700000" algn="tl">
                    <a:srgbClr val="C0C0C0"/>
                  </a:outerShdw>
                </a:effectLst>
                <a:latin typeface="Arial" pitchFamily="34" charset="0"/>
                <a:cs typeface="Arial" pitchFamily="34" charset="0"/>
              </a:rPr>
              <a:t>un Women Promotion Center nel carcere di </a:t>
            </a:r>
            <a:r>
              <a:rPr lang="it-IT" sz="2800" b="1" dirty="0" err="1">
                <a:solidFill>
                  <a:schemeClr val="accent1"/>
                </a:solidFill>
                <a:effectLst>
                  <a:outerShdw blurRad="38100" dist="38100" dir="2700000" algn="tl">
                    <a:srgbClr val="C0C0C0"/>
                  </a:outerShdw>
                </a:effectLst>
                <a:latin typeface="Arial" pitchFamily="34" charset="0"/>
                <a:cs typeface="Arial" pitchFamily="34" charset="0"/>
              </a:rPr>
              <a:t>Shashamane</a:t>
            </a:r>
            <a:endParaRPr lang="it-IT" sz="2800" b="1" dirty="0">
              <a:solidFill>
                <a:schemeClr val="accent1"/>
              </a:solidFill>
              <a:effectLst>
                <a:outerShdw blurRad="38100" dist="38100" dir="2700000" algn="tl">
                  <a:srgbClr val="C0C0C0"/>
                </a:outerShdw>
              </a:effectLst>
              <a:latin typeface="Arial" pitchFamily="34" charset="0"/>
              <a:cs typeface="Arial" pitchFamily="34" charset="0"/>
            </a:endParaRPr>
          </a:p>
          <a:p>
            <a:pPr eaLnBrk="0" hangingPunct="0"/>
            <a:endParaRPr lang="it-IT" dirty="0"/>
          </a:p>
        </p:txBody>
      </p:sp>
      <p:pic>
        <p:nvPicPr>
          <p:cNvPr id="14346" name="Picture 10"/>
          <p:cNvPicPr>
            <a:picLocks noChangeAspect="1" noChangeArrowheads="1"/>
          </p:cNvPicPr>
          <p:nvPr/>
        </p:nvPicPr>
        <p:blipFill>
          <a:blip r:embed="rId4"/>
          <a:srcRect/>
          <a:stretch>
            <a:fillRect/>
          </a:stretch>
        </p:blipFill>
        <p:spPr bwMode="auto">
          <a:xfrm>
            <a:off x="217488" y="1344613"/>
            <a:ext cx="4240212" cy="2049462"/>
          </a:xfrm>
          <a:prstGeom prst="rect">
            <a:avLst/>
          </a:prstGeom>
          <a:noFill/>
        </p:spPr>
      </p:pic>
      <p:pic>
        <p:nvPicPr>
          <p:cNvPr id="14347" name="Picture 11"/>
          <p:cNvPicPr>
            <a:picLocks noChangeAspect="1" noChangeArrowheads="1"/>
          </p:cNvPicPr>
          <p:nvPr/>
        </p:nvPicPr>
        <p:blipFill>
          <a:blip r:embed="rId5"/>
          <a:srcRect/>
          <a:stretch>
            <a:fillRect/>
          </a:stretch>
        </p:blipFill>
        <p:spPr bwMode="auto">
          <a:xfrm>
            <a:off x="4840288" y="2909888"/>
            <a:ext cx="3597275" cy="2497137"/>
          </a:xfrm>
          <a:prstGeom prst="rect">
            <a:avLst/>
          </a:prstGeom>
          <a:noFill/>
        </p:spPr>
      </p:pic>
      <p:pic>
        <p:nvPicPr>
          <p:cNvPr id="14348" name="Segnaposto immagine 4"/>
          <p:cNvPicPr>
            <a:picLocks noChangeAspect="1"/>
          </p:cNvPicPr>
          <p:nvPr/>
        </p:nvPicPr>
        <p:blipFill>
          <a:blip r:embed="rId6"/>
          <a:srcRect l="8208" r="8208"/>
          <a:stretch>
            <a:fillRect/>
          </a:stretch>
        </p:blipFill>
        <p:spPr bwMode="auto">
          <a:xfrm>
            <a:off x="8815388" y="4335463"/>
            <a:ext cx="3376612" cy="2522537"/>
          </a:xfrm>
          <a:prstGeom prst="rect">
            <a:avLst/>
          </a:prstGeom>
          <a:noFill/>
          <a:ln w="9525">
            <a:noFill/>
            <a:miter lim="800000"/>
            <a:headEnd/>
            <a:tailEnd/>
          </a:ln>
        </p:spPr>
      </p:pic>
    </p:spTree>
    <p:extLst>
      <p:ext uri="{BB962C8B-B14F-4D97-AF65-F5344CB8AC3E}">
        <p14:creationId xmlns:p14="http://schemas.microsoft.com/office/powerpoint/2010/main" xmlns="" val="158692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dissolve">
                                      <p:cBhvr>
                                        <p:cTn id="7" dur="500"/>
                                        <p:tgtEl>
                                          <p:spTgt spid="14338"/>
                                        </p:tgtEl>
                                      </p:cBhvr>
                                    </p:animEffect>
                                  </p:childTnLst>
                                </p:cTn>
                              </p:par>
                              <p:par>
                                <p:cTn id="8" presetID="9" presetClass="entr" presetSubtype="0" fill="hold" nodeType="withEffect">
                                  <p:stCondLst>
                                    <p:cond delay="0"/>
                                  </p:stCondLst>
                                  <p:childTnLst>
                                    <p:set>
                                      <p:cBhvr>
                                        <p:cTn id="9" dur="1" fill="hold">
                                          <p:stCondLst>
                                            <p:cond delay="0"/>
                                          </p:stCondLst>
                                        </p:cTn>
                                        <p:tgtEl>
                                          <p:spTgt spid="14337"/>
                                        </p:tgtEl>
                                        <p:attrNameLst>
                                          <p:attrName>style.visibility</p:attrName>
                                        </p:attrNameLst>
                                      </p:cBhvr>
                                      <p:to>
                                        <p:strVal val="visible"/>
                                      </p:to>
                                    </p:set>
                                    <p:animEffect transition="in" filter="dissolve">
                                      <p:cBhvr>
                                        <p:cTn id="10" dur="500"/>
                                        <p:tgtEl>
                                          <p:spTgt spid="1433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4342"/>
                                        </p:tgtEl>
                                        <p:attrNameLst>
                                          <p:attrName>style.visibility</p:attrName>
                                        </p:attrNameLst>
                                      </p:cBhvr>
                                      <p:to>
                                        <p:strVal val="visible"/>
                                      </p:to>
                                    </p:set>
                                    <p:animEffect transition="in" filter="dissolve">
                                      <p:cBhvr>
                                        <p:cTn id="15" dur="500"/>
                                        <p:tgtEl>
                                          <p:spTgt spid="14342"/>
                                        </p:tgtEl>
                                      </p:cBhvr>
                                    </p:animEffect>
                                  </p:childTnLst>
                                </p:cTn>
                              </p:par>
                              <p:par>
                                <p:cTn id="16" presetID="9" presetClass="entr" presetSubtype="0" fill="hold" nodeType="withEffect">
                                  <p:stCondLst>
                                    <p:cond delay="0"/>
                                  </p:stCondLst>
                                  <p:childTnLst>
                                    <p:set>
                                      <p:cBhvr>
                                        <p:cTn id="17" dur="1" fill="hold">
                                          <p:stCondLst>
                                            <p:cond delay="0"/>
                                          </p:stCondLst>
                                        </p:cTn>
                                        <p:tgtEl>
                                          <p:spTgt spid="14348"/>
                                        </p:tgtEl>
                                        <p:attrNameLst>
                                          <p:attrName>style.visibility</p:attrName>
                                        </p:attrNameLst>
                                      </p:cBhvr>
                                      <p:to>
                                        <p:strVal val="visible"/>
                                      </p:to>
                                    </p:set>
                                    <p:animEffect transition="in" filter="dissolve">
                                      <p:cBhvr>
                                        <p:cTn id="18" dur="500"/>
                                        <p:tgtEl>
                                          <p:spTgt spid="1434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4344"/>
                                        </p:tgtEl>
                                        <p:attrNameLst>
                                          <p:attrName>style.visibility</p:attrName>
                                        </p:attrNameLst>
                                      </p:cBhvr>
                                      <p:to>
                                        <p:strVal val="visible"/>
                                      </p:to>
                                    </p:set>
                                    <p:animEffect transition="in" filter="dissolve">
                                      <p:cBhvr>
                                        <p:cTn id="23" dur="500"/>
                                        <p:tgtEl>
                                          <p:spTgt spid="14344"/>
                                        </p:tgtEl>
                                      </p:cBhvr>
                                    </p:animEffect>
                                  </p:childTnLst>
                                </p:cTn>
                              </p:par>
                              <p:par>
                                <p:cTn id="24" presetID="9" presetClass="entr" presetSubtype="0" fill="hold" nodeType="withEffect">
                                  <p:stCondLst>
                                    <p:cond delay="0"/>
                                  </p:stCondLst>
                                  <p:childTnLst>
                                    <p:set>
                                      <p:cBhvr>
                                        <p:cTn id="25" dur="1" fill="hold">
                                          <p:stCondLst>
                                            <p:cond delay="0"/>
                                          </p:stCondLst>
                                        </p:cTn>
                                        <p:tgtEl>
                                          <p:spTgt spid="14341"/>
                                        </p:tgtEl>
                                        <p:attrNameLst>
                                          <p:attrName>style.visibility</p:attrName>
                                        </p:attrNameLst>
                                      </p:cBhvr>
                                      <p:to>
                                        <p:strVal val="visible"/>
                                      </p:to>
                                    </p:set>
                                    <p:animEffect transition="in" filter="dissolve">
                                      <p:cBhvr>
                                        <p:cTn id="26" dur="500"/>
                                        <p:tgtEl>
                                          <p:spTgt spid="14341"/>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dissolve">
                                      <p:cBhvr>
                                        <p:cTn id="31" dur="500"/>
                                        <p:tgtEl>
                                          <p:spTgt spid="2"/>
                                        </p:tgtEl>
                                      </p:cBhvr>
                                    </p:animEffect>
                                  </p:childTnLst>
                                </p:cTn>
                              </p:par>
                              <p:par>
                                <p:cTn id="32" presetID="9" presetClass="entr" presetSubtype="0" fill="hold" nodeType="withEffect">
                                  <p:stCondLst>
                                    <p:cond delay="0"/>
                                  </p:stCondLst>
                                  <p:childTnLst>
                                    <p:set>
                                      <p:cBhvr>
                                        <p:cTn id="33" dur="1" fill="hold">
                                          <p:stCondLst>
                                            <p:cond delay="0"/>
                                          </p:stCondLst>
                                        </p:cTn>
                                        <p:tgtEl>
                                          <p:spTgt spid="14346"/>
                                        </p:tgtEl>
                                        <p:attrNameLst>
                                          <p:attrName>style.visibility</p:attrName>
                                        </p:attrNameLst>
                                      </p:cBhvr>
                                      <p:to>
                                        <p:strVal val="visible"/>
                                      </p:to>
                                    </p:set>
                                    <p:animEffect transition="in" filter="dissolve">
                                      <p:cBhvr>
                                        <p:cTn id="34" dur="500"/>
                                        <p:tgtEl>
                                          <p:spTgt spid="1434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4343"/>
                                        </p:tgtEl>
                                        <p:attrNameLst>
                                          <p:attrName>style.visibility</p:attrName>
                                        </p:attrNameLst>
                                      </p:cBhvr>
                                      <p:to>
                                        <p:strVal val="visible"/>
                                      </p:to>
                                    </p:set>
                                    <p:animEffect transition="in" filter="dissolve">
                                      <p:cBhvr>
                                        <p:cTn id="39" dur="500"/>
                                        <p:tgtEl>
                                          <p:spTgt spid="14343"/>
                                        </p:tgtEl>
                                      </p:cBhvr>
                                    </p:animEffect>
                                  </p:childTnLst>
                                </p:cTn>
                              </p:par>
                              <p:par>
                                <p:cTn id="40" presetID="9" presetClass="entr" presetSubtype="0" fill="hold" nodeType="withEffect">
                                  <p:stCondLst>
                                    <p:cond delay="0"/>
                                  </p:stCondLst>
                                  <p:childTnLst>
                                    <p:set>
                                      <p:cBhvr>
                                        <p:cTn id="41" dur="1" fill="hold">
                                          <p:stCondLst>
                                            <p:cond delay="0"/>
                                          </p:stCondLst>
                                        </p:cTn>
                                        <p:tgtEl>
                                          <p:spTgt spid="14347"/>
                                        </p:tgtEl>
                                        <p:attrNameLst>
                                          <p:attrName>style.visibility</p:attrName>
                                        </p:attrNameLst>
                                      </p:cBhvr>
                                      <p:to>
                                        <p:strVal val="visible"/>
                                      </p:to>
                                    </p:set>
                                    <p:animEffect transition="in" filter="dissolve">
                                      <p:cBhvr>
                                        <p:cTn id="42" dur="500"/>
                                        <p:tgtEl>
                                          <p:spTgt spid="14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42" grpId="0"/>
      <p:bldP spid="14344" grpId="0"/>
      <p:bldP spid="14343"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egnaposto numero diapositiva 5"/>
          <p:cNvSpPr>
            <a:spLocks noGrp="1"/>
          </p:cNvSpPr>
          <p:nvPr>
            <p:ph type="sldNum" sz="quarter" idx="12"/>
          </p:nvPr>
        </p:nvSpPr>
        <p:spPr/>
        <p:txBody>
          <a:bodyPr/>
          <a:lstStyle/>
          <a:p>
            <a:pPr>
              <a:defRPr/>
            </a:pPr>
            <a:fld id="{D69FD318-B2EE-4A8E-9826-E834D8656F35}" type="slidenum">
              <a:rPr lang="it-IT"/>
              <a:pPr>
                <a:defRPr/>
              </a:pPr>
              <a:t>31</a:t>
            </a:fld>
            <a:endParaRPr lang="it-IT"/>
          </a:p>
        </p:txBody>
      </p:sp>
      <p:sp>
        <p:nvSpPr>
          <p:cNvPr id="10" name="Ovale 9">
            <a:extLst/>
          </p:cNvPr>
          <p:cNvSpPr/>
          <p:nvPr/>
        </p:nvSpPr>
        <p:spPr>
          <a:xfrm>
            <a:off x="3854450" y="2678113"/>
            <a:ext cx="2513013" cy="1798637"/>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defTabSz="457200"/>
            <a:r>
              <a:rPr lang="it-IT" sz="2400" b="1">
                <a:solidFill>
                  <a:srgbClr val="FFFFFF"/>
                </a:solidFill>
                <a:latin typeface="Abadi"/>
                <a:ea typeface="Abadi"/>
                <a:cs typeface="Abadi"/>
              </a:rPr>
              <a:t>Obiettivi per l’Etiopia  </a:t>
            </a:r>
          </a:p>
        </p:txBody>
      </p:sp>
      <p:cxnSp>
        <p:nvCxnSpPr>
          <p:cNvPr id="12" name="Connettore 2 11">
            <a:extLst/>
          </p:cNvPr>
          <p:cNvCxnSpPr>
            <a:cxnSpLocks/>
            <a:stCxn id="10" idx="1"/>
          </p:cNvCxnSpPr>
          <p:nvPr/>
        </p:nvCxnSpPr>
        <p:spPr>
          <a:xfrm flipH="1" flipV="1">
            <a:off x="3186113" y="2251075"/>
            <a:ext cx="1036637" cy="690563"/>
          </a:xfrm>
          <a:prstGeom prst="straightConnector1">
            <a:avLst/>
          </a:prstGeom>
          <a:ln w="952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6" name="Ovale 25">
            <a:extLst/>
          </p:cNvPr>
          <p:cNvSpPr/>
          <p:nvPr/>
        </p:nvSpPr>
        <p:spPr>
          <a:xfrm>
            <a:off x="1131888" y="692150"/>
            <a:ext cx="2282825" cy="1852613"/>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defTabSz="457200"/>
            <a:r>
              <a:rPr lang="it-IT" sz="2000" b="1" dirty="0">
                <a:solidFill>
                  <a:srgbClr val="FFFFFF"/>
                </a:solidFill>
                <a:cs typeface="Arial" charset="0"/>
              </a:rPr>
              <a:t>Il peso dell’acqua</a:t>
            </a:r>
          </a:p>
        </p:txBody>
      </p:sp>
      <p:cxnSp>
        <p:nvCxnSpPr>
          <p:cNvPr id="29" name="Connettore 2 28"/>
          <p:cNvCxnSpPr>
            <a:cxnSpLocks/>
            <a:stCxn id="10" idx="0"/>
            <a:endCxn id="39" idx="3"/>
          </p:cNvCxnSpPr>
          <p:nvPr/>
        </p:nvCxnSpPr>
        <p:spPr bwMode="auto">
          <a:xfrm flipV="1">
            <a:off x="5111750" y="1727200"/>
            <a:ext cx="484188" cy="950913"/>
          </a:xfrm>
          <a:prstGeom prst="straightConnector1">
            <a:avLst/>
          </a:prstGeom>
          <a:noFill/>
          <a:ln w="6350" algn="ctr">
            <a:solidFill>
              <a:srgbClr val="FF0000"/>
            </a:solidFill>
            <a:miter lim="800000"/>
            <a:headEnd/>
            <a:tailEnd type="triangle" w="med" len="med"/>
          </a:ln>
        </p:spPr>
      </p:cxnSp>
      <p:sp>
        <p:nvSpPr>
          <p:cNvPr id="39" name="Ovale 38">
            <a:extLst/>
          </p:cNvPr>
          <p:cNvSpPr/>
          <p:nvPr/>
        </p:nvSpPr>
        <p:spPr>
          <a:xfrm>
            <a:off x="5265738" y="192088"/>
            <a:ext cx="2255837" cy="1798637"/>
          </a:xfrm>
          <a:prstGeom prst="ellipse">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chor="ctr"/>
          <a:lstStyle/>
          <a:p>
            <a:pPr algn="ctr" defTabSz="457200"/>
            <a:r>
              <a:rPr lang="it-IT" sz="2400" b="1">
                <a:solidFill>
                  <a:srgbClr val="FFFFFF"/>
                </a:solidFill>
                <a:cs typeface="Arial" charset="0"/>
              </a:rPr>
              <a:t>Donne per lo sviluppo</a:t>
            </a:r>
          </a:p>
        </p:txBody>
      </p:sp>
      <p:pic>
        <p:nvPicPr>
          <p:cNvPr id="17416" name="Modello 3D 46" descr="Scatola per donazioni"/>
          <p:cNvPicPr>
            <a:picLocks noGrp="1" noRot="1" noChangeAspect="1" noMove="1" noResize="1" noEditPoints="1" noAdjustHandles="1" noChangeArrowheads="1" noChangeShapeType="1" noCrop="1"/>
          </p:cNvPicPr>
          <p:nvPr/>
        </p:nvPicPr>
        <p:blipFill>
          <a:blip r:embed="rId2"/>
          <a:srcRect/>
          <a:stretch>
            <a:fillRect/>
          </a:stretch>
        </p:blipFill>
        <p:spPr bwMode="auto">
          <a:xfrm>
            <a:off x="9674225" y="258763"/>
            <a:ext cx="2303463" cy="2233612"/>
          </a:xfrm>
          <a:prstGeom prst="rect">
            <a:avLst/>
          </a:prstGeom>
          <a:noFill/>
          <a:ln w="9525">
            <a:noFill/>
            <a:miter lim="800000"/>
            <a:headEnd/>
            <a:tailEnd/>
          </a:ln>
        </p:spPr>
      </p:pic>
      <p:cxnSp>
        <p:nvCxnSpPr>
          <p:cNvPr id="51" name="Connettore 2 50">
            <a:extLst/>
          </p:cNvPr>
          <p:cNvCxnSpPr>
            <a:cxnSpLocks/>
            <a:stCxn id="10" idx="3"/>
          </p:cNvCxnSpPr>
          <p:nvPr/>
        </p:nvCxnSpPr>
        <p:spPr>
          <a:xfrm flipH="1">
            <a:off x="3079750" y="3776663"/>
            <a:ext cx="863600" cy="83343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Ovale 1">
            <a:extLst/>
          </p:cNvPr>
          <p:cNvSpPr/>
          <p:nvPr/>
        </p:nvSpPr>
        <p:spPr>
          <a:xfrm>
            <a:off x="844550" y="4156075"/>
            <a:ext cx="2514600" cy="1781175"/>
          </a:xfrm>
          <a:prstGeom prst="ellipse">
            <a:avLst/>
          </a:prstGeom>
        </p:spPr>
        <p:style>
          <a:lnRef idx="0">
            <a:schemeClr val="accent5"/>
          </a:lnRef>
          <a:fillRef idx="3">
            <a:schemeClr val="accent5"/>
          </a:fillRef>
          <a:effectRef idx="3">
            <a:schemeClr val="accent5"/>
          </a:effectRef>
          <a:fontRef idx="minor">
            <a:schemeClr val="lt1"/>
          </a:fontRef>
        </p:style>
        <p:txBody>
          <a:bodyPr anchor="ctr"/>
          <a:lstStyle/>
          <a:p>
            <a:pPr algn="ctr" defTabSz="457200"/>
            <a:r>
              <a:rPr lang="it-IT" sz="2400" b="1">
                <a:solidFill>
                  <a:srgbClr val="FFFFFF"/>
                </a:solidFill>
                <a:cs typeface="Arial" charset="0"/>
              </a:rPr>
              <a:t>S.O.S.</a:t>
            </a:r>
          </a:p>
          <a:p>
            <a:pPr algn="ctr" defTabSz="457200"/>
            <a:r>
              <a:rPr lang="it-IT" sz="2400" b="1">
                <a:solidFill>
                  <a:srgbClr val="FFFFFF"/>
                </a:solidFill>
                <a:cs typeface="Arial" charset="0"/>
              </a:rPr>
              <a:t>Scuola</a:t>
            </a:r>
          </a:p>
        </p:txBody>
      </p:sp>
      <p:sp>
        <p:nvSpPr>
          <p:cNvPr id="3" name="Ovale 2">
            <a:extLst/>
          </p:cNvPr>
          <p:cNvSpPr/>
          <p:nvPr/>
        </p:nvSpPr>
        <p:spPr>
          <a:xfrm>
            <a:off x="5164138" y="5205413"/>
            <a:ext cx="2692400" cy="1481137"/>
          </a:xfrm>
          <a:prstGeom prst="ellipse">
            <a:avLst/>
          </a:prstGeom>
        </p:spPr>
        <p:style>
          <a:lnRef idx="0">
            <a:schemeClr val="accent5"/>
          </a:lnRef>
          <a:fillRef idx="3">
            <a:schemeClr val="accent5"/>
          </a:fillRef>
          <a:effectRef idx="3">
            <a:schemeClr val="accent5"/>
          </a:effectRef>
          <a:fontRef idx="minor">
            <a:schemeClr val="lt1"/>
          </a:fontRef>
        </p:style>
        <p:txBody>
          <a:bodyPr anchor="ctr"/>
          <a:lstStyle/>
          <a:p>
            <a:pPr algn="ctr" defTabSz="457200"/>
            <a:r>
              <a:rPr lang="it-IT" sz="2400" b="1">
                <a:solidFill>
                  <a:srgbClr val="FFFFFF"/>
                </a:solidFill>
                <a:cs typeface="Arial" charset="0"/>
              </a:rPr>
              <a:t>Asilo nel carcere</a:t>
            </a:r>
          </a:p>
        </p:txBody>
      </p:sp>
      <p:cxnSp>
        <p:nvCxnSpPr>
          <p:cNvPr id="4" name="Connettore 2 3">
            <a:extLst/>
          </p:cNvPr>
          <p:cNvCxnSpPr>
            <a:cxnSpLocks/>
          </p:cNvCxnSpPr>
          <p:nvPr/>
        </p:nvCxnSpPr>
        <p:spPr>
          <a:xfrm>
            <a:off x="5788025" y="4319588"/>
            <a:ext cx="450850" cy="9699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ttore 2 6">
            <a:extLst/>
          </p:cNvPr>
          <p:cNvCxnSpPr>
            <a:cxnSpLocks/>
            <a:endCxn id="13" idx="2"/>
          </p:cNvCxnSpPr>
          <p:nvPr/>
        </p:nvCxnSpPr>
        <p:spPr>
          <a:xfrm>
            <a:off x="6402388" y="3648075"/>
            <a:ext cx="1303337" cy="1016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e 12">
            <a:extLst/>
          </p:cNvPr>
          <p:cNvSpPr/>
          <p:nvPr/>
        </p:nvSpPr>
        <p:spPr>
          <a:xfrm>
            <a:off x="7705725" y="2835275"/>
            <a:ext cx="1989138" cy="1828800"/>
          </a:xfrm>
          <a:prstGeom prst="ellipse">
            <a:avLst/>
          </a:prstGeom>
        </p:spPr>
        <p:style>
          <a:lnRef idx="0">
            <a:schemeClr val="accent5"/>
          </a:lnRef>
          <a:fillRef idx="3">
            <a:schemeClr val="accent5"/>
          </a:fillRef>
          <a:effectRef idx="3">
            <a:schemeClr val="accent5"/>
          </a:effectRef>
          <a:fontRef idx="minor">
            <a:schemeClr val="lt1"/>
          </a:fontRef>
        </p:style>
        <p:txBody>
          <a:bodyPr anchor="ctr"/>
          <a:lstStyle/>
          <a:p>
            <a:pPr algn="ctr" defTabSz="457200"/>
            <a:r>
              <a:rPr lang="it-IT" sz="2400" b="1">
                <a:solidFill>
                  <a:srgbClr val="FFFFFF"/>
                </a:solidFill>
                <a:cs typeface="Arial" charset="0"/>
              </a:rPr>
              <a:t>Un posto che sia casa</a:t>
            </a:r>
          </a:p>
        </p:txBody>
      </p:sp>
      <p:sp>
        <p:nvSpPr>
          <p:cNvPr id="17424" name="Rectangle 16"/>
          <p:cNvSpPr>
            <a:spLocks noChangeArrowheads="1"/>
          </p:cNvSpPr>
          <p:nvPr/>
        </p:nvSpPr>
        <p:spPr bwMode="auto">
          <a:xfrm>
            <a:off x="3436938" y="1165225"/>
            <a:ext cx="1371600" cy="457200"/>
          </a:xfrm>
          <a:prstGeom prst="rect">
            <a:avLst/>
          </a:prstGeom>
          <a:noFill/>
          <a:ln w="9525">
            <a:noFill/>
            <a:miter lim="800000"/>
            <a:headEnd/>
            <a:tailEnd/>
          </a:ln>
          <a:effectLst/>
        </p:spPr>
        <p:txBody>
          <a:bodyPr wrap="none">
            <a:spAutoFit/>
          </a:bodyPr>
          <a:lstStyle/>
          <a:p>
            <a:r>
              <a:rPr lang="it-IT" sz="2400" b="1">
                <a:solidFill>
                  <a:srgbClr val="FF0000"/>
                </a:solidFill>
                <a:effectLst>
                  <a:outerShdw blurRad="38100" dist="38100" dir="2700000" algn="tl">
                    <a:srgbClr val="C0C0C0"/>
                  </a:outerShdw>
                </a:effectLst>
              </a:rPr>
              <a:t>20.000 €</a:t>
            </a:r>
          </a:p>
        </p:txBody>
      </p:sp>
      <p:sp>
        <p:nvSpPr>
          <p:cNvPr id="17425" name="Rectangle 17"/>
          <p:cNvSpPr>
            <a:spLocks noChangeArrowheads="1"/>
          </p:cNvSpPr>
          <p:nvPr/>
        </p:nvSpPr>
        <p:spPr bwMode="auto">
          <a:xfrm>
            <a:off x="7634288" y="815975"/>
            <a:ext cx="1201737" cy="457200"/>
          </a:xfrm>
          <a:prstGeom prst="rect">
            <a:avLst/>
          </a:prstGeom>
          <a:noFill/>
          <a:ln w="9525" algn="ctr">
            <a:noFill/>
            <a:miter lim="800000"/>
            <a:headEnd/>
            <a:tailEnd/>
          </a:ln>
          <a:effectLst/>
        </p:spPr>
        <p:txBody>
          <a:bodyPr wrap="none">
            <a:spAutoFit/>
          </a:bodyPr>
          <a:lstStyle/>
          <a:p>
            <a:r>
              <a:rPr lang="it-IT" sz="2400" b="1">
                <a:solidFill>
                  <a:srgbClr val="FF0000"/>
                </a:solidFill>
                <a:effectLst>
                  <a:outerShdw blurRad="38100" dist="38100" dir="2700000" algn="tl">
                    <a:srgbClr val="C0C0C0"/>
                  </a:outerShdw>
                </a:effectLst>
              </a:rPr>
              <a:t>8.000 €</a:t>
            </a:r>
          </a:p>
        </p:txBody>
      </p:sp>
      <p:sp>
        <p:nvSpPr>
          <p:cNvPr id="17426" name="Rectangle 18"/>
          <p:cNvSpPr>
            <a:spLocks noChangeArrowheads="1"/>
          </p:cNvSpPr>
          <p:nvPr/>
        </p:nvSpPr>
        <p:spPr bwMode="auto">
          <a:xfrm>
            <a:off x="9755188" y="3546475"/>
            <a:ext cx="1371600" cy="457200"/>
          </a:xfrm>
          <a:prstGeom prst="rect">
            <a:avLst/>
          </a:prstGeom>
          <a:noFill/>
          <a:ln w="9525" algn="ctr">
            <a:noFill/>
            <a:miter lim="800000"/>
            <a:headEnd/>
            <a:tailEnd/>
          </a:ln>
          <a:effectLst/>
        </p:spPr>
        <p:txBody>
          <a:bodyPr wrap="none">
            <a:spAutoFit/>
          </a:bodyPr>
          <a:lstStyle/>
          <a:p>
            <a:r>
              <a:rPr lang="it-IT" sz="2400" b="1">
                <a:solidFill>
                  <a:srgbClr val="FF0000"/>
                </a:solidFill>
                <a:effectLst>
                  <a:outerShdw blurRad="38100" dist="38100" dir="2700000" algn="tl">
                    <a:srgbClr val="C0C0C0"/>
                  </a:outerShdw>
                </a:effectLst>
              </a:rPr>
              <a:t>15.000 €</a:t>
            </a:r>
          </a:p>
        </p:txBody>
      </p:sp>
      <p:sp>
        <p:nvSpPr>
          <p:cNvPr id="17427" name="Rectangle 19"/>
          <p:cNvSpPr>
            <a:spLocks noChangeArrowheads="1"/>
          </p:cNvSpPr>
          <p:nvPr/>
        </p:nvSpPr>
        <p:spPr bwMode="auto">
          <a:xfrm>
            <a:off x="7843838" y="5784850"/>
            <a:ext cx="1371600" cy="457200"/>
          </a:xfrm>
          <a:prstGeom prst="rect">
            <a:avLst/>
          </a:prstGeom>
          <a:noFill/>
          <a:ln w="9525" algn="ctr">
            <a:noFill/>
            <a:miter lim="800000"/>
            <a:headEnd/>
            <a:tailEnd/>
          </a:ln>
          <a:effectLst/>
        </p:spPr>
        <p:txBody>
          <a:bodyPr wrap="none">
            <a:spAutoFit/>
          </a:bodyPr>
          <a:lstStyle/>
          <a:p>
            <a:r>
              <a:rPr lang="it-IT" sz="2400" b="1">
                <a:solidFill>
                  <a:srgbClr val="FF0000"/>
                </a:solidFill>
                <a:effectLst>
                  <a:outerShdw blurRad="38100" dist="38100" dir="2700000" algn="tl">
                    <a:srgbClr val="C0C0C0"/>
                  </a:outerShdw>
                </a:effectLst>
              </a:rPr>
              <a:t>12.000 €</a:t>
            </a:r>
          </a:p>
        </p:txBody>
      </p:sp>
      <p:sp>
        <p:nvSpPr>
          <p:cNvPr id="17428" name="Rectangle 20"/>
          <p:cNvSpPr>
            <a:spLocks noChangeArrowheads="1"/>
          </p:cNvSpPr>
          <p:nvPr/>
        </p:nvSpPr>
        <p:spPr bwMode="auto">
          <a:xfrm>
            <a:off x="188913" y="3824288"/>
            <a:ext cx="1371600" cy="457200"/>
          </a:xfrm>
          <a:prstGeom prst="rect">
            <a:avLst/>
          </a:prstGeom>
          <a:noFill/>
          <a:ln w="9525">
            <a:noFill/>
            <a:miter lim="800000"/>
            <a:headEnd/>
            <a:tailEnd/>
          </a:ln>
          <a:effectLst/>
        </p:spPr>
        <p:txBody>
          <a:bodyPr wrap="none">
            <a:spAutoFit/>
          </a:bodyPr>
          <a:lstStyle/>
          <a:p>
            <a:r>
              <a:rPr lang="it-IT" sz="2400" b="1">
                <a:solidFill>
                  <a:srgbClr val="FF0000"/>
                </a:solidFill>
                <a:effectLst>
                  <a:outerShdw blurRad="38100" dist="38100" dir="2700000" algn="tl">
                    <a:srgbClr val="C0C0C0"/>
                  </a:outerShdw>
                </a:effectLst>
              </a:rPr>
              <a:t>30.000 €</a:t>
            </a:r>
          </a:p>
        </p:txBody>
      </p:sp>
    </p:spTree>
    <p:extLst>
      <p:ext uri="{BB962C8B-B14F-4D97-AF65-F5344CB8AC3E}">
        <p14:creationId xmlns:p14="http://schemas.microsoft.com/office/powerpoint/2010/main" xmlns="" val="473270414"/>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28"/>
                                        </p:tgtEl>
                                        <p:attrNameLst>
                                          <p:attrName>style.visibility</p:attrName>
                                        </p:attrNameLst>
                                      </p:cBhvr>
                                      <p:to>
                                        <p:strVal val="visible"/>
                                      </p:to>
                                    </p:set>
                                    <p:animEffect transition="in" filter="dissolve">
                                      <p:cBhvr>
                                        <p:cTn id="7" dur="500"/>
                                        <p:tgtEl>
                                          <p:spTgt spid="1742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7424"/>
                                        </p:tgtEl>
                                        <p:attrNameLst>
                                          <p:attrName>style.visibility</p:attrName>
                                        </p:attrNameLst>
                                      </p:cBhvr>
                                      <p:to>
                                        <p:strVal val="visible"/>
                                      </p:to>
                                    </p:set>
                                    <p:animEffect transition="in" filter="dissolve">
                                      <p:cBhvr>
                                        <p:cTn id="10" dur="500"/>
                                        <p:tgtEl>
                                          <p:spTgt spid="1742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7425"/>
                                        </p:tgtEl>
                                        <p:attrNameLst>
                                          <p:attrName>style.visibility</p:attrName>
                                        </p:attrNameLst>
                                      </p:cBhvr>
                                      <p:to>
                                        <p:strVal val="visible"/>
                                      </p:to>
                                    </p:set>
                                    <p:animEffect transition="in" filter="dissolve">
                                      <p:cBhvr>
                                        <p:cTn id="13" dur="500"/>
                                        <p:tgtEl>
                                          <p:spTgt spid="1742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7426"/>
                                        </p:tgtEl>
                                        <p:attrNameLst>
                                          <p:attrName>style.visibility</p:attrName>
                                        </p:attrNameLst>
                                      </p:cBhvr>
                                      <p:to>
                                        <p:strVal val="visible"/>
                                      </p:to>
                                    </p:set>
                                    <p:animEffect transition="in" filter="dissolve">
                                      <p:cBhvr>
                                        <p:cTn id="16" dur="500"/>
                                        <p:tgtEl>
                                          <p:spTgt spid="1742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427"/>
                                        </p:tgtEl>
                                        <p:attrNameLst>
                                          <p:attrName>style.visibility</p:attrName>
                                        </p:attrNameLst>
                                      </p:cBhvr>
                                      <p:to>
                                        <p:strVal val="visible"/>
                                      </p:to>
                                    </p:set>
                                    <p:animEffect transition="in" filter="dissolve">
                                      <p:cBhvr>
                                        <p:cTn id="19" dur="500"/>
                                        <p:tgtEl>
                                          <p:spTgt spid="17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24" grpId="0"/>
      <p:bldP spid="17425" grpId="0"/>
      <p:bldP spid="17426" grpId="0"/>
      <p:bldP spid="17427" grpId="0"/>
      <p:bldP spid="174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egnaposto numero diapositiva 5"/>
          <p:cNvSpPr>
            <a:spLocks noGrp="1"/>
          </p:cNvSpPr>
          <p:nvPr>
            <p:ph type="sldNum" sz="quarter" idx="12"/>
          </p:nvPr>
        </p:nvSpPr>
        <p:spPr/>
        <p:txBody>
          <a:bodyPr/>
          <a:lstStyle/>
          <a:p>
            <a:pPr>
              <a:defRPr/>
            </a:pPr>
            <a:fld id="{8AA63778-1342-4F77-88C3-10B850414368}" type="slidenum">
              <a:rPr lang="it-IT"/>
              <a:pPr>
                <a:defRPr/>
              </a:pPr>
              <a:t>32</a:t>
            </a:fld>
            <a:endParaRPr lang="it-IT"/>
          </a:p>
        </p:txBody>
      </p:sp>
      <p:pic>
        <p:nvPicPr>
          <p:cNvPr id="18433" name="Immagine 1"/>
          <p:cNvPicPr>
            <a:picLocks noChangeAspect="1"/>
          </p:cNvPicPr>
          <p:nvPr/>
        </p:nvPicPr>
        <p:blipFill>
          <a:blip r:embed="rId2"/>
          <a:srcRect/>
          <a:stretch>
            <a:fillRect/>
          </a:stretch>
        </p:blipFill>
        <p:spPr bwMode="auto">
          <a:xfrm>
            <a:off x="158750" y="712788"/>
            <a:ext cx="3081338" cy="1581150"/>
          </a:xfrm>
          <a:prstGeom prst="rect">
            <a:avLst/>
          </a:prstGeom>
          <a:noFill/>
          <a:ln w="9525">
            <a:noFill/>
            <a:miter lim="800000"/>
            <a:headEnd/>
            <a:tailEnd/>
          </a:ln>
        </p:spPr>
      </p:pic>
      <p:sp>
        <p:nvSpPr>
          <p:cNvPr id="3" name="Rettangolo 2"/>
          <p:cNvSpPr/>
          <p:nvPr/>
        </p:nvSpPr>
        <p:spPr>
          <a:xfrm>
            <a:off x="4275138" y="0"/>
            <a:ext cx="3744912" cy="1189038"/>
          </a:xfrm>
          <a:prstGeom prst="rect">
            <a:avLst/>
          </a:prstGeom>
          <a:noFill/>
        </p:spPr>
        <p:txBody>
          <a:bodyPr>
            <a:spAutoFit/>
          </a:bodyPr>
          <a:lstStyle/>
          <a:p>
            <a:pPr algn="ctr"/>
            <a:r>
              <a:rPr lang="it-IT" sz="7200" b="1">
                <a:effectLst>
                  <a:outerShdw blurRad="38100" dist="38100" dir="2700000" algn="tl">
                    <a:srgbClr val="C0C0C0"/>
                  </a:outerShdw>
                </a:effectLst>
                <a:latin typeface="Calibri" pitchFamily="34" charset="0"/>
              </a:rPr>
              <a:t>Progetti</a:t>
            </a:r>
          </a:p>
        </p:txBody>
      </p:sp>
      <p:sp>
        <p:nvSpPr>
          <p:cNvPr id="18435" name="CasellaDiTesto 3"/>
          <p:cNvSpPr txBox="1">
            <a:spLocks noChangeArrowheads="1"/>
          </p:cNvSpPr>
          <p:nvPr/>
        </p:nvSpPr>
        <p:spPr bwMode="auto">
          <a:xfrm>
            <a:off x="76200" y="190500"/>
            <a:ext cx="3694113" cy="519113"/>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Il peso dell’acqua</a:t>
            </a:r>
          </a:p>
        </p:txBody>
      </p:sp>
      <p:sp>
        <p:nvSpPr>
          <p:cNvPr id="18436" name="CasellaDiTesto 4"/>
          <p:cNvSpPr txBox="1">
            <a:spLocks noChangeArrowheads="1"/>
          </p:cNvSpPr>
          <p:nvPr/>
        </p:nvSpPr>
        <p:spPr bwMode="auto">
          <a:xfrm>
            <a:off x="76200" y="2433638"/>
            <a:ext cx="3203575" cy="762000"/>
          </a:xfrm>
          <a:prstGeom prst="rect">
            <a:avLst/>
          </a:prstGeom>
          <a:noFill/>
          <a:ln w="9525">
            <a:noFill/>
            <a:miter lim="800000"/>
            <a:headEnd/>
            <a:tailEnd/>
          </a:ln>
        </p:spPr>
        <p:txBody>
          <a:bodyPr wrap="none">
            <a:spAutoFit/>
          </a:bodyPr>
          <a:lstStyle/>
          <a:p>
            <a:r>
              <a:rPr lang="it-IT" sz="2200" b="1">
                <a:latin typeface="Calisto MT"/>
              </a:rPr>
              <a:t>Fondi raccolti: € 7.049</a:t>
            </a:r>
          </a:p>
          <a:p>
            <a:r>
              <a:rPr lang="it-IT" sz="2200" b="1">
                <a:solidFill>
                  <a:srgbClr val="FF0000"/>
                </a:solidFill>
                <a:latin typeface="Calisto MT"/>
              </a:rPr>
              <a:t>Obiettivo:        € 20.000</a:t>
            </a:r>
          </a:p>
        </p:txBody>
      </p:sp>
      <p:pic>
        <p:nvPicPr>
          <p:cNvPr id="18437" name="Immagine 5"/>
          <p:cNvPicPr>
            <a:picLocks noChangeAspect="1"/>
          </p:cNvPicPr>
          <p:nvPr/>
        </p:nvPicPr>
        <p:blipFill>
          <a:blip r:embed="rId3"/>
          <a:srcRect/>
          <a:stretch>
            <a:fillRect/>
          </a:stretch>
        </p:blipFill>
        <p:spPr bwMode="auto">
          <a:xfrm>
            <a:off x="8975725" y="647700"/>
            <a:ext cx="3081338" cy="1581150"/>
          </a:xfrm>
          <a:prstGeom prst="rect">
            <a:avLst/>
          </a:prstGeom>
          <a:noFill/>
          <a:ln w="9525">
            <a:noFill/>
            <a:miter lim="800000"/>
            <a:headEnd/>
            <a:tailEnd/>
          </a:ln>
        </p:spPr>
      </p:pic>
      <p:sp>
        <p:nvSpPr>
          <p:cNvPr id="18438" name="CasellaDiTesto 6"/>
          <p:cNvSpPr txBox="1">
            <a:spLocks noChangeArrowheads="1"/>
          </p:cNvSpPr>
          <p:nvPr/>
        </p:nvSpPr>
        <p:spPr bwMode="auto">
          <a:xfrm>
            <a:off x="9601200" y="171450"/>
            <a:ext cx="2089150" cy="793750"/>
          </a:xfrm>
          <a:prstGeom prst="rect">
            <a:avLst/>
          </a:prstGeom>
          <a:noFill/>
          <a:ln w="9525">
            <a:noFill/>
            <a:miter lim="800000"/>
            <a:headEnd/>
            <a:tailEnd/>
          </a:ln>
        </p:spPr>
        <p:txBody>
          <a:bodyPr wrap="none">
            <a:spAutoFit/>
          </a:bodyPr>
          <a:lstStyle/>
          <a:p>
            <a:r>
              <a:rPr lang="it-IT" sz="2800" b="1">
                <a:solidFill>
                  <a:schemeClr val="accent1"/>
                </a:solidFill>
                <a:effectLst>
                  <a:outerShdw blurRad="38100" dist="38100" dir="2700000" algn="tl">
                    <a:srgbClr val="C0C0C0"/>
                  </a:outerShdw>
                </a:effectLst>
                <a:latin typeface="Calibri" pitchFamily="34" charset="0"/>
              </a:rPr>
              <a:t>S.O.S. Scuola</a:t>
            </a:r>
          </a:p>
          <a:p>
            <a:endParaRPr lang="it-IT">
              <a:latin typeface="Calisto MT"/>
            </a:endParaRPr>
          </a:p>
        </p:txBody>
      </p:sp>
      <p:sp>
        <p:nvSpPr>
          <p:cNvPr id="18439" name="CasellaDiTesto 7"/>
          <p:cNvSpPr txBox="1">
            <a:spLocks noChangeArrowheads="1"/>
          </p:cNvSpPr>
          <p:nvPr/>
        </p:nvSpPr>
        <p:spPr bwMode="auto">
          <a:xfrm>
            <a:off x="8766175" y="2454275"/>
            <a:ext cx="3375025" cy="762000"/>
          </a:xfrm>
          <a:prstGeom prst="rect">
            <a:avLst/>
          </a:prstGeom>
          <a:noFill/>
          <a:ln w="9525">
            <a:noFill/>
            <a:miter lim="800000"/>
            <a:headEnd/>
            <a:tailEnd/>
          </a:ln>
        </p:spPr>
        <p:txBody>
          <a:bodyPr>
            <a:spAutoFit/>
          </a:bodyPr>
          <a:lstStyle/>
          <a:p>
            <a:r>
              <a:rPr lang="it-IT" sz="2200" b="1">
                <a:latin typeface="Calisto MT"/>
              </a:rPr>
              <a:t>Fondi raccolti: € 13.300</a:t>
            </a:r>
          </a:p>
          <a:p>
            <a:r>
              <a:rPr lang="it-IT" sz="2200" b="1">
                <a:solidFill>
                  <a:srgbClr val="FF0000"/>
                </a:solidFill>
                <a:latin typeface="Calisto MT"/>
              </a:rPr>
              <a:t>Obiettivo:         € 30.000</a:t>
            </a:r>
            <a:endParaRPr lang="it-IT" sz="2200">
              <a:solidFill>
                <a:srgbClr val="FF0000"/>
              </a:solidFill>
              <a:latin typeface="Calisto MT"/>
            </a:endParaRPr>
          </a:p>
        </p:txBody>
      </p:sp>
      <p:pic>
        <p:nvPicPr>
          <p:cNvPr id="18440" name="Immagine 8"/>
          <p:cNvPicPr>
            <a:picLocks noChangeAspect="1"/>
          </p:cNvPicPr>
          <p:nvPr/>
        </p:nvPicPr>
        <p:blipFill>
          <a:blip r:embed="rId4"/>
          <a:srcRect/>
          <a:stretch>
            <a:fillRect/>
          </a:stretch>
        </p:blipFill>
        <p:spPr bwMode="auto">
          <a:xfrm>
            <a:off x="163513" y="4332288"/>
            <a:ext cx="3076575" cy="1581150"/>
          </a:xfrm>
          <a:prstGeom prst="rect">
            <a:avLst/>
          </a:prstGeom>
          <a:noFill/>
          <a:ln w="9525">
            <a:noFill/>
            <a:miter lim="800000"/>
            <a:headEnd/>
            <a:tailEnd/>
          </a:ln>
        </p:spPr>
      </p:pic>
      <p:sp>
        <p:nvSpPr>
          <p:cNvPr id="18441" name="CasellaDiTesto 9"/>
          <p:cNvSpPr txBox="1">
            <a:spLocks noChangeArrowheads="1"/>
          </p:cNvSpPr>
          <p:nvPr/>
        </p:nvSpPr>
        <p:spPr bwMode="auto">
          <a:xfrm>
            <a:off x="50800" y="3754438"/>
            <a:ext cx="4173538" cy="519112"/>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Un posto che sia casa</a:t>
            </a:r>
            <a:endParaRPr lang="it-IT">
              <a:latin typeface="Calisto MT"/>
            </a:endParaRPr>
          </a:p>
        </p:txBody>
      </p:sp>
      <p:sp>
        <p:nvSpPr>
          <p:cNvPr id="18442" name="CasellaDiTesto 10"/>
          <p:cNvSpPr txBox="1">
            <a:spLocks noChangeArrowheads="1"/>
          </p:cNvSpPr>
          <p:nvPr/>
        </p:nvSpPr>
        <p:spPr bwMode="auto">
          <a:xfrm>
            <a:off x="150813" y="5976938"/>
            <a:ext cx="3281362" cy="762000"/>
          </a:xfrm>
          <a:prstGeom prst="rect">
            <a:avLst/>
          </a:prstGeom>
          <a:noFill/>
          <a:ln w="9525">
            <a:noFill/>
            <a:miter lim="800000"/>
            <a:headEnd/>
            <a:tailEnd/>
          </a:ln>
        </p:spPr>
        <p:txBody>
          <a:bodyPr wrap="none">
            <a:spAutoFit/>
          </a:bodyPr>
          <a:lstStyle/>
          <a:p>
            <a:r>
              <a:rPr lang="it-IT" sz="2200" b="1">
                <a:latin typeface="Calisto MT"/>
              </a:rPr>
              <a:t>Fondi raccolti: € 12.238</a:t>
            </a:r>
          </a:p>
          <a:p>
            <a:r>
              <a:rPr lang="it-IT" sz="2200" b="1">
                <a:solidFill>
                  <a:srgbClr val="FF0000"/>
                </a:solidFill>
                <a:latin typeface="Calisto MT"/>
              </a:rPr>
              <a:t>Obiettivo:         € 15.000</a:t>
            </a:r>
          </a:p>
        </p:txBody>
      </p:sp>
      <p:pic>
        <p:nvPicPr>
          <p:cNvPr id="18443" name="Immagine 11"/>
          <p:cNvPicPr>
            <a:picLocks noChangeAspect="1"/>
          </p:cNvPicPr>
          <p:nvPr/>
        </p:nvPicPr>
        <p:blipFill>
          <a:blip r:embed="rId5"/>
          <a:srcRect/>
          <a:stretch>
            <a:fillRect/>
          </a:stretch>
        </p:blipFill>
        <p:spPr bwMode="auto">
          <a:xfrm>
            <a:off x="8842375" y="4359275"/>
            <a:ext cx="3178175" cy="1541463"/>
          </a:xfrm>
          <a:prstGeom prst="rect">
            <a:avLst/>
          </a:prstGeom>
          <a:noFill/>
          <a:ln w="9525">
            <a:noFill/>
            <a:miter lim="800000"/>
            <a:headEnd/>
            <a:tailEnd/>
          </a:ln>
        </p:spPr>
      </p:pic>
      <p:sp>
        <p:nvSpPr>
          <p:cNvPr id="18444" name="CasellaDiTesto 12"/>
          <p:cNvSpPr txBox="1">
            <a:spLocks noChangeArrowheads="1"/>
          </p:cNvSpPr>
          <p:nvPr/>
        </p:nvSpPr>
        <p:spPr bwMode="auto">
          <a:xfrm>
            <a:off x="8661400" y="3749675"/>
            <a:ext cx="3470275" cy="519113"/>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Donne</a:t>
            </a:r>
            <a:r>
              <a:rPr lang="it-IT" b="1">
                <a:latin typeface="Calisto MT"/>
              </a:rPr>
              <a:t> </a:t>
            </a:r>
            <a:r>
              <a:rPr lang="it-IT" sz="2800" b="1">
                <a:solidFill>
                  <a:schemeClr val="accent1"/>
                </a:solidFill>
                <a:effectLst>
                  <a:outerShdw blurRad="38100" dist="38100" dir="2700000" algn="tl">
                    <a:srgbClr val="C0C0C0"/>
                  </a:outerShdw>
                </a:effectLst>
                <a:latin typeface="Calibri" pitchFamily="34" charset="0"/>
              </a:rPr>
              <a:t>per lo Sviluppo</a:t>
            </a:r>
            <a:endParaRPr lang="it-IT">
              <a:latin typeface="Calisto MT"/>
            </a:endParaRPr>
          </a:p>
        </p:txBody>
      </p:sp>
      <p:sp>
        <p:nvSpPr>
          <p:cNvPr id="18445" name="CasellaDiTesto 13"/>
          <p:cNvSpPr txBox="1">
            <a:spLocks noChangeArrowheads="1"/>
          </p:cNvSpPr>
          <p:nvPr/>
        </p:nvSpPr>
        <p:spPr bwMode="auto">
          <a:xfrm>
            <a:off x="8861425" y="5962650"/>
            <a:ext cx="3125788" cy="762000"/>
          </a:xfrm>
          <a:prstGeom prst="rect">
            <a:avLst/>
          </a:prstGeom>
          <a:noFill/>
          <a:ln w="9525">
            <a:noFill/>
            <a:miter lim="800000"/>
            <a:headEnd/>
            <a:tailEnd/>
          </a:ln>
        </p:spPr>
        <p:txBody>
          <a:bodyPr wrap="none">
            <a:spAutoFit/>
          </a:bodyPr>
          <a:lstStyle/>
          <a:p>
            <a:r>
              <a:rPr lang="it-IT" sz="2200" b="1">
                <a:latin typeface="Calisto MT"/>
              </a:rPr>
              <a:t>Fondi raccolti: € 8.240</a:t>
            </a:r>
          </a:p>
          <a:p>
            <a:r>
              <a:rPr lang="it-IT" sz="2200" b="1">
                <a:solidFill>
                  <a:srgbClr val="FF0000"/>
                </a:solidFill>
                <a:latin typeface="Calisto MT"/>
              </a:rPr>
              <a:t>Obiettivo:         € 8.000</a:t>
            </a:r>
          </a:p>
        </p:txBody>
      </p:sp>
      <p:pic>
        <p:nvPicPr>
          <p:cNvPr id="18453" name="Segnaposto contenuto 6"/>
          <p:cNvPicPr>
            <a:picLocks noChangeAspect="1"/>
          </p:cNvPicPr>
          <p:nvPr/>
        </p:nvPicPr>
        <p:blipFill>
          <a:blip r:embed="rId6"/>
          <a:srcRect/>
          <a:stretch>
            <a:fillRect/>
          </a:stretch>
        </p:blipFill>
        <p:spPr bwMode="auto">
          <a:xfrm>
            <a:off x="4567238" y="2525713"/>
            <a:ext cx="3370262" cy="1593850"/>
          </a:xfrm>
          <a:prstGeom prst="rect">
            <a:avLst/>
          </a:prstGeom>
          <a:noFill/>
          <a:ln w="9525">
            <a:noFill/>
            <a:miter lim="800000"/>
            <a:headEnd/>
            <a:tailEnd/>
          </a:ln>
        </p:spPr>
      </p:pic>
      <p:sp>
        <p:nvSpPr>
          <p:cNvPr id="14344" name="Segnaposto testo 2"/>
          <p:cNvSpPr>
            <a:spLocks/>
          </p:cNvSpPr>
          <p:nvPr/>
        </p:nvSpPr>
        <p:spPr bwMode="auto">
          <a:xfrm>
            <a:off x="4941888" y="1944688"/>
            <a:ext cx="2836862" cy="519112"/>
          </a:xfrm>
          <a:prstGeom prst="rect">
            <a:avLst/>
          </a:prstGeom>
          <a:noFill/>
          <a:ln w="9525">
            <a:noFill/>
            <a:miter lim="800000"/>
            <a:headEnd/>
            <a:tailEnd/>
          </a:ln>
        </p:spPr>
        <p:txBody>
          <a:bodyPr anchor="b"/>
          <a:lstStyle/>
          <a:p>
            <a:pPr algn="ctr">
              <a:lnSpc>
                <a:spcPct val="90000"/>
              </a:lnSpc>
              <a:spcBef>
                <a:spcPts val="1000"/>
              </a:spcBef>
              <a:buFont typeface="Arial" charset="0"/>
              <a:buNone/>
            </a:pPr>
            <a:r>
              <a:rPr lang="it-IT" sz="2800" b="1">
                <a:solidFill>
                  <a:schemeClr val="accent1"/>
                </a:solidFill>
                <a:effectLst>
                  <a:outerShdw blurRad="38100" dist="38100" dir="2700000" algn="tl">
                    <a:srgbClr val="C0C0C0"/>
                  </a:outerShdw>
                </a:effectLst>
                <a:latin typeface="Calibri" pitchFamily="34" charset="0"/>
              </a:rPr>
              <a:t>Asilo nel carcere</a:t>
            </a:r>
          </a:p>
        </p:txBody>
      </p:sp>
      <p:sp>
        <p:nvSpPr>
          <p:cNvPr id="18455" name="CasellaDiTesto 13"/>
          <p:cNvSpPr txBox="1">
            <a:spLocks noChangeArrowheads="1"/>
          </p:cNvSpPr>
          <p:nvPr/>
        </p:nvSpPr>
        <p:spPr bwMode="auto">
          <a:xfrm>
            <a:off x="4494213" y="4203700"/>
            <a:ext cx="3281362" cy="762000"/>
          </a:xfrm>
          <a:prstGeom prst="rect">
            <a:avLst/>
          </a:prstGeom>
          <a:noFill/>
          <a:ln w="9525">
            <a:noFill/>
            <a:miter lim="800000"/>
            <a:headEnd/>
            <a:tailEnd/>
          </a:ln>
        </p:spPr>
        <p:txBody>
          <a:bodyPr wrap="none">
            <a:spAutoFit/>
          </a:bodyPr>
          <a:lstStyle/>
          <a:p>
            <a:r>
              <a:rPr lang="it-IT" sz="2200" b="1">
                <a:latin typeface="Calisto MT"/>
              </a:rPr>
              <a:t>Fondi raccolti: €   5.000</a:t>
            </a:r>
          </a:p>
          <a:p>
            <a:r>
              <a:rPr lang="it-IT" sz="2200" b="1">
                <a:solidFill>
                  <a:srgbClr val="FF0000"/>
                </a:solidFill>
                <a:latin typeface="Calisto MT"/>
              </a:rPr>
              <a:t>Obiettivo:         € 12.000</a:t>
            </a:r>
          </a:p>
        </p:txBody>
      </p:sp>
    </p:spTree>
    <p:extLst>
      <p:ext uri="{BB962C8B-B14F-4D97-AF65-F5344CB8AC3E}">
        <p14:creationId xmlns:p14="http://schemas.microsoft.com/office/powerpoint/2010/main" xmlns="" val="783361123"/>
      </p:ext>
    </p:extLst>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8436">
                                            <p:txEl>
                                              <p:pRg st="1" end="1"/>
                                            </p:txEl>
                                          </p:spTgt>
                                        </p:tgtEl>
                                        <p:attrNameLst>
                                          <p:attrName>style.visibility</p:attrName>
                                        </p:attrNameLst>
                                      </p:cBhvr>
                                      <p:to>
                                        <p:strVal val="visible"/>
                                      </p:to>
                                    </p:set>
                                    <p:animEffect transition="in" filter="dissolve">
                                      <p:cBhvr>
                                        <p:cTn id="7" dur="500"/>
                                        <p:tgtEl>
                                          <p:spTgt spid="18436">
                                            <p:txEl>
                                              <p:pRg st="1" end="1"/>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18442">
                                            <p:txEl>
                                              <p:pRg st="1" end="1"/>
                                            </p:txEl>
                                          </p:spTgt>
                                        </p:tgtEl>
                                        <p:attrNameLst>
                                          <p:attrName>style.visibility</p:attrName>
                                        </p:attrNameLst>
                                      </p:cBhvr>
                                      <p:to>
                                        <p:strVal val="visible"/>
                                      </p:to>
                                    </p:set>
                                    <p:animEffect transition="in" filter="dissolve">
                                      <p:cBhvr>
                                        <p:cTn id="10" dur="500"/>
                                        <p:tgtEl>
                                          <p:spTgt spid="18442">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18455">
                                            <p:txEl>
                                              <p:pRg st="1" end="1"/>
                                            </p:txEl>
                                          </p:spTgt>
                                        </p:tgtEl>
                                        <p:attrNameLst>
                                          <p:attrName>style.visibility</p:attrName>
                                        </p:attrNameLst>
                                      </p:cBhvr>
                                      <p:to>
                                        <p:strVal val="visible"/>
                                      </p:to>
                                    </p:set>
                                    <p:animEffect transition="in" filter="dissolve">
                                      <p:cBhvr>
                                        <p:cTn id="13" dur="500"/>
                                        <p:tgtEl>
                                          <p:spTgt spid="18455">
                                            <p:txEl>
                                              <p:pRg st="1" end="1"/>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18445">
                                            <p:txEl>
                                              <p:pRg st="1" end="1"/>
                                            </p:txEl>
                                          </p:spTgt>
                                        </p:tgtEl>
                                        <p:attrNameLst>
                                          <p:attrName>style.visibility</p:attrName>
                                        </p:attrNameLst>
                                      </p:cBhvr>
                                      <p:to>
                                        <p:strVal val="visible"/>
                                      </p:to>
                                    </p:set>
                                    <p:animEffect transition="in" filter="dissolve">
                                      <p:cBhvr>
                                        <p:cTn id="16" dur="500"/>
                                        <p:tgtEl>
                                          <p:spTgt spid="18445">
                                            <p:txEl>
                                              <p:pRg st="1" end="1"/>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18439">
                                            <p:txEl>
                                              <p:pRg st="1" end="1"/>
                                            </p:txEl>
                                          </p:spTgt>
                                        </p:tgtEl>
                                        <p:attrNameLst>
                                          <p:attrName>style.visibility</p:attrName>
                                        </p:attrNameLst>
                                      </p:cBhvr>
                                      <p:to>
                                        <p:strVal val="visible"/>
                                      </p:to>
                                    </p:set>
                                    <p:animEffect transition="in" filter="dissolve">
                                      <p:cBhvr>
                                        <p:cTn id="19" dur="500"/>
                                        <p:tgtEl>
                                          <p:spTgt spid="184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egnaposto numero diapositiva 5"/>
          <p:cNvSpPr>
            <a:spLocks noGrp="1"/>
          </p:cNvSpPr>
          <p:nvPr>
            <p:ph type="sldNum" sz="quarter" idx="12"/>
          </p:nvPr>
        </p:nvSpPr>
        <p:spPr/>
        <p:txBody>
          <a:bodyPr/>
          <a:lstStyle/>
          <a:p>
            <a:pPr>
              <a:defRPr/>
            </a:pPr>
            <a:fld id="{606F5DD8-D6BF-48FE-B021-56C1B50DD129}" type="slidenum">
              <a:rPr lang="it-IT"/>
              <a:pPr>
                <a:defRPr/>
              </a:pPr>
              <a:t>33</a:t>
            </a:fld>
            <a:endParaRPr lang="it-IT"/>
          </a:p>
        </p:txBody>
      </p:sp>
      <p:pic>
        <p:nvPicPr>
          <p:cNvPr id="26626" name="Immagine 1"/>
          <p:cNvPicPr>
            <a:picLocks noChangeAspect="1"/>
          </p:cNvPicPr>
          <p:nvPr/>
        </p:nvPicPr>
        <p:blipFill>
          <a:blip r:embed="rId2"/>
          <a:srcRect/>
          <a:stretch>
            <a:fillRect/>
          </a:stretch>
        </p:blipFill>
        <p:spPr bwMode="auto">
          <a:xfrm>
            <a:off x="158750" y="712788"/>
            <a:ext cx="3081338" cy="1581150"/>
          </a:xfrm>
          <a:prstGeom prst="rect">
            <a:avLst/>
          </a:prstGeom>
          <a:noFill/>
          <a:ln w="9525">
            <a:noFill/>
            <a:miter lim="800000"/>
            <a:headEnd/>
            <a:tailEnd/>
          </a:ln>
        </p:spPr>
      </p:pic>
      <p:sp>
        <p:nvSpPr>
          <p:cNvPr id="3" name="Rettangolo 2"/>
          <p:cNvSpPr/>
          <p:nvPr/>
        </p:nvSpPr>
        <p:spPr>
          <a:xfrm>
            <a:off x="4275138" y="0"/>
            <a:ext cx="3744912" cy="1189038"/>
          </a:xfrm>
          <a:prstGeom prst="rect">
            <a:avLst/>
          </a:prstGeom>
          <a:noFill/>
        </p:spPr>
        <p:txBody>
          <a:bodyPr>
            <a:spAutoFit/>
          </a:bodyPr>
          <a:lstStyle/>
          <a:p>
            <a:pPr algn="ctr"/>
            <a:r>
              <a:rPr lang="it-IT" sz="7200" b="1">
                <a:effectLst>
                  <a:outerShdw blurRad="38100" dist="38100" dir="2700000" algn="tl">
                    <a:srgbClr val="C0C0C0"/>
                  </a:outerShdw>
                </a:effectLst>
                <a:latin typeface="Calibri" pitchFamily="34" charset="0"/>
              </a:rPr>
              <a:t>Progetti</a:t>
            </a:r>
          </a:p>
        </p:txBody>
      </p:sp>
      <p:sp>
        <p:nvSpPr>
          <p:cNvPr id="26628" name="CasellaDiTesto 3"/>
          <p:cNvSpPr txBox="1">
            <a:spLocks noChangeArrowheads="1"/>
          </p:cNvSpPr>
          <p:nvPr/>
        </p:nvSpPr>
        <p:spPr bwMode="auto">
          <a:xfrm>
            <a:off x="76200" y="190500"/>
            <a:ext cx="3694113" cy="519113"/>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Il peso dell’acqua</a:t>
            </a:r>
          </a:p>
        </p:txBody>
      </p:sp>
      <p:sp>
        <p:nvSpPr>
          <p:cNvPr id="26629" name="CasellaDiTesto 4"/>
          <p:cNvSpPr txBox="1">
            <a:spLocks noChangeArrowheads="1"/>
          </p:cNvSpPr>
          <p:nvPr/>
        </p:nvSpPr>
        <p:spPr bwMode="auto">
          <a:xfrm>
            <a:off x="76200" y="2433638"/>
            <a:ext cx="3203575" cy="762000"/>
          </a:xfrm>
          <a:prstGeom prst="rect">
            <a:avLst/>
          </a:prstGeom>
          <a:noFill/>
          <a:ln w="9525">
            <a:noFill/>
            <a:miter lim="800000"/>
            <a:headEnd/>
            <a:tailEnd/>
          </a:ln>
        </p:spPr>
        <p:txBody>
          <a:bodyPr wrap="none">
            <a:spAutoFit/>
          </a:bodyPr>
          <a:lstStyle/>
          <a:p>
            <a:r>
              <a:rPr lang="it-IT" sz="2200" b="1">
                <a:latin typeface="Calisto MT"/>
              </a:rPr>
              <a:t>Fondi raccolti: € 7.049</a:t>
            </a:r>
          </a:p>
          <a:p>
            <a:r>
              <a:rPr lang="it-IT" sz="2200" b="1">
                <a:latin typeface="Calisto MT"/>
              </a:rPr>
              <a:t>Obiettivo:        € 20.000</a:t>
            </a:r>
          </a:p>
        </p:txBody>
      </p:sp>
      <p:pic>
        <p:nvPicPr>
          <p:cNvPr id="26630" name="Immagine 5"/>
          <p:cNvPicPr>
            <a:picLocks noChangeAspect="1"/>
          </p:cNvPicPr>
          <p:nvPr/>
        </p:nvPicPr>
        <p:blipFill>
          <a:blip r:embed="rId3"/>
          <a:srcRect/>
          <a:stretch>
            <a:fillRect/>
          </a:stretch>
        </p:blipFill>
        <p:spPr bwMode="auto">
          <a:xfrm>
            <a:off x="8975725" y="647700"/>
            <a:ext cx="3081338" cy="1581150"/>
          </a:xfrm>
          <a:prstGeom prst="rect">
            <a:avLst/>
          </a:prstGeom>
          <a:noFill/>
          <a:ln w="9525">
            <a:noFill/>
            <a:miter lim="800000"/>
            <a:headEnd/>
            <a:tailEnd/>
          </a:ln>
        </p:spPr>
      </p:pic>
      <p:sp>
        <p:nvSpPr>
          <p:cNvPr id="26631" name="CasellaDiTesto 6"/>
          <p:cNvSpPr txBox="1">
            <a:spLocks noChangeArrowheads="1"/>
          </p:cNvSpPr>
          <p:nvPr/>
        </p:nvSpPr>
        <p:spPr bwMode="auto">
          <a:xfrm>
            <a:off x="9601200" y="171450"/>
            <a:ext cx="2089150" cy="793750"/>
          </a:xfrm>
          <a:prstGeom prst="rect">
            <a:avLst/>
          </a:prstGeom>
          <a:noFill/>
          <a:ln w="9525">
            <a:noFill/>
            <a:miter lim="800000"/>
            <a:headEnd/>
            <a:tailEnd/>
          </a:ln>
        </p:spPr>
        <p:txBody>
          <a:bodyPr wrap="none">
            <a:spAutoFit/>
          </a:bodyPr>
          <a:lstStyle/>
          <a:p>
            <a:r>
              <a:rPr lang="it-IT" sz="2800" b="1">
                <a:solidFill>
                  <a:schemeClr val="accent1"/>
                </a:solidFill>
                <a:effectLst>
                  <a:outerShdw blurRad="38100" dist="38100" dir="2700000" algn="tl">
                    <a:srgbClr val="C0C0C0"/>
                  </a:outerShdw>
                </a:effectLst>
                <a:latin typeface="Calibri" pitchFamily="34" charset="0"/>
              </a:rPr>
              <a:t>S.O.S. Scuola</a:t>
            </a:r>
          </a:p>
          <a:p>
            <a:endParaRPr lang="it-IT">
              <a:latin typeface="Calisto MT"/>
            </a:endParaRPr>
          </a:p>
        </p:txBody>
      </p:sp>
      <p:sp>
        <p:nvSpPr>
          <p:cNvPr id="26632" name="CasellaDiTesto 7"/>
          <p:cNvSpPr txBox="1">
            <a:spLocks noChangeArrowheads="1"/>
          </p:cNvSpPr>
          <p:nvPr/>
        </p:nvSpPr>
        <p:spPr bwMode="auto">
          <a:xfrm>
            <a:off x="8766175" y="2454275"/>
            <a:ext cx="3375025" cy="762000"/>
          </a:xfrm>
          <a:prstGeom prst="rect">
            <a:avLst/>
          </a:prstGeom>
          <a:noFill/>
          <a:ln w="9525">
            <a:noFill/>
            <a:miter lim="800000"/>
            <a:headEnd/>
            <a:tailEnd/>
          </a:ln>
        </p:spPr>
        <p:txBody>
          <a:bodyPr>
            <a:spAutoFit/>
          </a:bodyPr>
          <a:lstStyle/>
          <a:p>
            <a:r>
              <a:rPr lang="it-IT" sz="2200" b="1">
                <a:latin typeface="Calisto MT"/>
              </a:rPr>
              <a:t>Fondi raccolti: € 13.300</a:t>
            </a:r>
          </a:p>
          <a:p>
            <a:r>
              <a:rPr lang="it-IT" sz="2200" b="1">
                <a:latin typeface="Calisto MT"/>
              </a:rPr>
              <a:t>Obiettivo:         € 30.000</a:t>
            </a:r>
            <a:endParaRPr lang="it-IT" sz="2200">
              <a:latin typeface="Calisto MT"/>
            </a:endParaRPr>
          </a:p>
        </p:txBody>
      </p:sp>
      <p:pic>
        <p:nvPicPr>
          <p:cNvPr id="26633" name="Immagine 8"/>
          <p:cNvPicPr>
            <a:picLocks noChangeAspect="1"/>
          </p:cNvPicPr>
          <p:nvPr/>
        </p:nvPicPr>
        <p:blipFill>
          <a:blip r:embed="rId4"/>
          <a:srcRect/>
          <a:stretch>
            <a:fillRect/>
          </a:stretch>
        </p:blipFill>
        <p:spPr bwMode="auto">
          <a:xfrm>
            <a:off x="163513" y="4332288"/>
            <a:ext cx="3076575" cy="1581150"/>
          </a:xfrm>
          <a:prstGeom prst="rect">
            <a:avLst/>
          </a:prstGeom>
          <a:noFill/>
          <a:ln w="9525">
            <a:noFill/>
            <a:miter lim="800000"/>
            <a:headEnd/>
            <a:tailEnd/>
          </a:ln>
        </p:spPr>
      </p:pic>
      <p:sp>
        <p:nvSpPr>
          <p:cNvPr id="26634" name="CasellaDiTesto 9"/>
          <p:cNvSpPr txBox="1">
            <a:spLocks noChangeArrowheads="1"/>
          </p:cNvSpPr>
          <p:nvPr/>
        </p:nvSpPr>
        <p:spPr bwMode="auto">
          <a:xfrm>
            <a:off x="50800" y="3754438"/>
            <a:ext cx="4173538" cy="519112"/>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Un posto che sia casa</a:t>
            </a:r>
            <a:endParaRPr lang="it-IT">
              <a:latin typeface="Calisto MT"/>
            </a:endParaRPr>
          </a:p>
        </p:txBody>
      </p:sp>
      <p:sp>
        <p:nvSpPr>
          <p:cNvPr id="26635" name="CasellaDiTesto 10"/>
          <p:cNvSpPr txBox="1">
            <a:spLocks noChangeArrowheads="1"/>
          </p:cNvSpPr>
          <p:nvPr/>
        </p:nvSpPr>
        <p:spPr bwMode="auto">
          <a:xfrm>
            <a:off x="150813" y="5976938"/>
            <a:ext cx="3281362" cy="762000"/>
          </a:xfrm>
          <a:prstGeom prst="rect">
            <a:avLst/>
          </a:prstGeom>
          <a:noFill/>
          <a:ln w="9525">
            <a:noFill/>
            <a:miter lim="800000"/>
            <a:headEnd/>
            <a:tailEnd/>
          </a:ln>
        </p:spPr>
        <p:txBody>
          <a:bodyPr wrap="none">
            <a:spAutoFit/>
          </a:bodyPr>
          <a:lstStyle/>
          <a:p>
            <a:r>
              <a:rPr lang="it-IT" sz="2200" b="1">
                <a:latin typeface="Calisto MT"/>
              </a:rPr>
              <a:t>Fondi raccolti: € 12.238</a:t>
            </a:r>
          </a:p>
          <a:p>
            <a:r>
              <a:rPr lang="it-IT" sz="2200" b="1">
                <a:latin typeface="Calisto MT"/>
              </a:rPr>
              <a:t>Obiettivo:         € 15.000</a:t>
            </a:r>
          </a:p>
        </p:txBody>
      </p:sp>
      <p:pic>
        <p:nvPicPr>
          <p:cNvPr id="26636" name="Immagine 11"/>
          <p:cNvPicPr>
            <a:picLocks noChangeAspect="1"/>
          </p:cNvPicPr>
          <p:nvPr/>
        </p:nvPicPr>
        <p:blipFill>
          <a:blip r:embed="rId5"/>
          <a:srcRect/>
          <a:stretch>
            <a:fillRect/>
          </a:stretch>
        </p:blipFill>
        <p:spPr bwMode="auto">
          <a:xfrm>
            <a:off x="8842375" y="4359275"/>
            <a:ext cx="3178175" cy="1541463"/>
          </a:xfrm>
          <a:prstGeom prst="rect">
            <a:avLst/>
          </a:prstGeom>
          <a:noFill/>
          <a:ln w="9525">
            <a:noFill/>
            <a:miter lim="800000"/>
            <a:headEnd/>
            <a:tailEnd/>
          </a:ln>
        </p:spPr>
      </p:pic>
      <p:sp>
        <p:nvSpPr>
          <p:cNvPr id="26637" name="CasellaDiTesto 12"/>
          <p:cNvSpPr txBox="1">
            <a:spLocks noChangeArrowheads="1"/>
          </p:cNvSpPr>
          <p:nvPr/>
        </p:nvSpPr>
        <p:spPr bwMode="auto">
          <a:xfrm>
            <a:off x="8661400" y="3749675"/>
            <a:ext cx="3470275" cy="519113"/>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Donne</a:t>
            </a:r>
            <a:r>
              <a:rPr lang="it-IT" b="1">
                <a:latin typeface="Calisto MT"/>
              </a:rPr>
              <a:t> </a:t>
            </a:r>
            <a:r>
              <a:rPr lang="it-IT" sz="2800" b="1">
                <a:solidFill>
                  <a:schemeClr val="accent1"/>
                </a:solidFill>
                <a:effectLst>
                  <a:outerShdw blurRad="38100" dist="38100" dir="2700000" algn="tl">
                    <a:srgbClr val="C0C0C0"/>
                  </a:outerShdw>
                </a:effectLst>
                <a:latin typeface="Calibri" pitchFamily="34" charset="0"/>
              </a:rPr>
              <a:t>per lo Sviluppo</a:t>
            </a:r>
            <a:endParaRPr lang="it-IT">
              <a:latin typeface="Calisto MT"/>
            </a:endParaRPr>
          </a:p>
        </p:txBody>
      </p:sp>
      <p:sp>
        <p:nvSpPr>
          <p:cNvPr id="26638" name="CasellaDiTesto 13"/>
          <p:cNvSpPr txBox="1">
            <a:spLocks noChangeArrowheads="1"/>
          </p:cNvSpPr>
          <p:nvPr/>
        </p:nvSpPr>
        <p:spPr bwMode="auto">
          <a:xfrm>
            <a:off x="8861425" y="5962650"/>
            <a:ext cx="3125788" cy="762000"/>
          </a:xfrm>
          <a:prstGeom prst="rect">
            <a:avLst/>
          </a:prstGeom>
          <a:noFill/>
          <a:ln w="9525">
            <a:noFill/>
            <a:miter lim="800000"/>
            <a:headEnd/>
            <a:tailEnd/>
          </a:ln>
        </p:spPr>
        <p:txBody>
          <a:bodyPr wrap="none">
            <a:spAutoFit/>
          </a:bodyPr>
          <a:lstStyle/>
          <a:p>
            <a:r>
              <a:rPr lang="it-IT" sz="2200" b="1">
                <a:latin typeface="Calisto MT"/>
              </a:rPr>
              <a:t>Fondi raccolti: € 8.240</a:t>
            </a:r>
          </a:p>
          <a:p>
            <a:r>
              <a:rPr lang="it-IT" sz="2200" b="1">
                <a:latin typeface="Calisto MT"/>
              </a:rPr>
              <a:t>Obiettivo:         € 8.000</a:t>
            </a:r>
          </a:p>
        </p:txBody>
      </p:sp>
      <p:sp>
        <p:nvSpPr>
          <p:cNvPr id="26640" name="Rectangle 16"/>
          <p:cNvSpPr>
            <a:spLocks noChangeArrowheads="1"/>
          </p:cNvSpPr>
          <p:nvPr/>
        </p:nvSpPr>
        <p:spPr bwMode="auto">
          <a:xfrm>
            <a:off x="777875" y="771525"/>
            <a:ext cx="2516188" cy="1311275"/>
          </a:xfrm>
          <a:prstGeom prst="rect">
            <a:avLst/>
          </a:prstGeom>
          <a:noFill/>
          <a:ln w="9525">
            <a:noFill/>
            <a:miter lim="800000"/>
            <a:headEnd/>
            <a:tailEnd/>
          </a:ln>
          <a:effectLst/>
        </p:spPr>
        <p:txBody>
          <a:bodyPr>
            <a:spAutoFit/>
          </a:bodyPr>
          <a:lstStyle/>
          <a:p>
            <a:r>
              <a:rPr lang="it-IT" sz="8000" b="1">
                <a:solidFill>
                  <a:srgbClr val="FF0000"/>
                </a:solidFill>
                <a:effectLst>
                  <a:outerShdw blurRad="38100" dist="38100" dir="2700000" algn="tl">
                    <a:srgbClr val="C0C0C0"/>
                  </a:outerShdw>
                </a:effectLst>
              </a:rPr>
              <a:t>35%</a:t>
            </a:r>
          </a:p>
        </p:txBody>
      </p:sp>
      <p:sp>
        <p:nvSpPr>
          <p:cNvPr id="26641" name="Rectangle 17"/>
          <p:cNvSpPr>
            <a:spLocks noChangeArrowheads="1"/>
          </p:cNvSpPr>
          <p:nvPr/>
        </p:nvSpPr>
        <p:spPr bwMode="auto">
          <a:xfrm>
            <a:off x="9551988" y="798513"/>
            <a:ext cx="2217737" cy="1311275"/>
          </a:xfrm>
          <a:prstGeom prst="rect">
            <a:avLst/>
          </a:prstGeom>
          <a:noFill/>
          <a:ln w="9525">
            <a:noFill/>
            <a:miter lim="800000"/>
            <a:headEnd/>
            <a:tailEnd/>
          </a:ln>
          <a:effectLst/>
        </p:spPr>
        <p:txBody>
          <a:bodyPr wrap="none">
            <a:spAutoFit/>
          </a:bodyPr>
          <a:lstStyle/>
          <a:p>
            <a:r>
              <a:rPr lang="it-IT" sz="8000" b="1">
                <a:solidFill>
                  <a:srgbClr val="FF0000"/>
                </a:solidFill>
                <a:effectLst>
                  <a:outerShdw blurRad="38100" dist="38100" dir="2700000" algn="tl">
                    <a:srgbClr val="C0C0C0"/>
                  </a:outerShdw>
                </a:effectLst>
              </a:rPr>
              <a:t>44%</a:t>
            </a:r>
          </a:p>
        </p:txBody>
      </p:sp>
      <p:sp>
        <p:nvSpPr>
          <p:cNvPr id="26642" name="Rectangle 18"/>
          <p:cNvSpPr>
            <a:spLocks noChangeArrowheads="1"/>
          </p:cNvSpPr>
          <p:nvPr/>
        </p:nvSpPr>
        <p:spPr bwMode="auto">
          <a:xfrm>
            <a:off x="606425" y="4521200"/>
            <a:ext cx="2217738" cy="1311275"/>
          </a:xfrm>
          <a:prstGeom prst="rect">
            <a:avLst/>
          </a:prstGeom>
          <a:noFill/>
          <a:ln w="9525">
            <a:noFill/>
            <a:miter lim="800000"/>
            <a:headEnd/>
            <a:tailEnd/>
          </a:ln>
          <a:effectLst/>
        </p:spPr>
        <p:txBody>
          <a:bodyPr wrap="none">
            <a:spAutoFit/>
          </a:bodyPr>
          <a:lstStyle/>
          <a:p>
            <a:r>
              <a:rPr lang="it-IT" sz="8000" b="1">
                <a:solidFill>
                  <a:srgbClr val="FF0000"/>
                </a:solidFill>
                <a:effectLst>
                  <a:outerShdw blurRad="38100" dist="38100" dir="2700000" algn="tl">
                    <a:srgbClr val="C0C0C0"/>
                  </a:outerShdw>
                </a:effectLst>
              </a:rPr>
              <a:t>82%</a:t>
            </a:r>
          </a:p>
        </p:txBody>
      </p:sp>
      <p:sp>
        <p:nvSpPr>
          <p:cNvPr id="26643" name="Rectangle 19"/>
          <p:cNvSpPr>
            <a:spLocks noChangeArrowheads="1"/>
          </p:cNvSpPr>
          <p:nvPr/>
        </p:nvSpPr>
        <p:spPr bwMode="auto">
          <a:xfrm>
            <a:off x="9051925" y="4452938"/>
            <a:ext cx="2782888" cy="1311275"/>
          </a:xfrm>
          <a:prstGeom prst="rect">
            <a:avLst/>
          </a:prstGeom>
          <a:noFill/>
          <a:ln w="9525">
            <a:noFill/>
            <a:miter lim="800000"/>
            <a:headEnd/>
            <a:tailEnd/>
          </a:ln>
          <a:effectLst/>
        </p:spPr>
        <p:txBody>
          <a:bodyPr wrap="none">
            <a:spAutoFit/>
          </a:bodyPr>
          <a:lstStyle/>
          <a:p>
            <a:r>
              <a:rPr lang="it-IT" sz="8000" b="1">
                <a:solidFill>
                  <a:srgbClr val="FF0000"/>
                </a:solidFill>
                <a:effectLst>
                  <a:outerShdw blurRad="38100" dist="38100" dir="2700000" algn="tl">
                    <a:srgbClr val="C0C0C0"/>
                  </a:outerShdw>
                </a:effectLst>
              </a:rPr>
              <a:t>103%</a:t>
            </a:r>
          </a:p>
        </p:txBody>
      </p:sp>
      <p:pic>
        <p:nvPicPr>
          <p:cNvPr id="26645" name="Segnaposto contenuto 6"/>
          <p:cNvPicPr>
            <a:picLocks noChangeAspect="1"/>
          </p:cNvPicPr>
          <p:nvPr/>
        </p:nvPicPr>
        <p:blipFill>
          <a:blip r:embed="rId6"/>
          <a:srcRect/>
          <a:stretch>
            <a:fillRect/>
          </a:stretch>
        </p:blipFill>
        <p:spPr bwMode="auto">
          <a:xfrm>
            <a:off x="4567238" y="2525713"/>
            <a:ext cx="3370262" cy="1593850"/>
          </a:xfrm>
          <a:prstGeom prst="rect">
            <a:avLst/>
          </a:prstGeom>
          <a:noFill/>
          <a:ln w="9525">
            <a:noFill/>
            <a:miter lim="800000"/>
            <a:headEnd/>
            <a:tailEnd/>
          </a:ln>
        </p:spPr>
      </p:pic>
      <p:sp>
        <p:nvSpPr>
          <p:cNvPr id="14344" name="Segnaposto testo 2"/>
          <p:cNvSpPr>
            <a:spLocks/>
          </p:cNvSpPr>
          <p:nvPr/>
        </p:nvSpPr>
        <p:spPr bwMode="auto">
          <a:xfrm>
            <a:off x="4941888" y="1944688"/>
            <a:ext cx="2836862" cy="519112"/>
          </a:xfrm>
          <a:prstGeom prst="rect">
            <a:avLst/>
          </a:prstGeom>
          <a:noFill/>
          <a:ln w="9525">
            <a:noFill/>
            <a:miter lim="800000"/>
            <a:headEnd/>
            <a:tailEnd/>
          </a:ln>
        </p:spPr>
        <p:txBody>
          <a:bodyPr anchor="b"/>
          <a:lstStyle/>
          <a:p>
            <a:pPr algn="ctr">
              <a:lnSpc>
                <a:spcPct val="90000"/>
              </a:lnSpc>
              <a:spcBef>
                <a:spcPts val="1000"/>
              </a:spcBef>
              <a:buFont typeface="Arial" charset="0"/>
              <a:buNone/>
            </a:pPr>
            <a:r>
              <a:rPr lang="it-IT" sz="2800" b="1">
                <a:solidFill>
                  <a:schemeClr val="accent1"/>
                </a:solidFill>
                <a:effectLst>
                  <a:outerShdw blurRad="38100" dist="38100" dir="2700000" algn="tl">
                    <a:srgbClr val="C0C0C0"/>
                  </a:outerShdw>
                </a:effectLst>
                <a:latin typeface="Calibri" pitchFamily="34" charset="0"/>
              </a:rPr>
              <a:t>Asilo nel carcere</a:t>
            </a:r>
          </a:p>
        </p:txBody>
      </p:sp>
      <p:sp>
        <p:nvSpPr>
          <p:cNvPr id="26647" name="CasellaDiTesto 13"/>
          <p:cNvSpPr txBox="1">
            <a:spLocks noChangeArrowheads="1"/>
          </p:cNvSpPr>
          <p:nvPr/>
        </p:nvSpPr>
        <p:spPr bwMode="auto">
          <a:xfrm>
            <a:off x="4494213" y="4203700"/>
            <a:ext cx="3281362" cy="762000"/>
          </a:xfrm>
          <a:prstGeom prst="rect">
            <a:avLst/>
          </a:prstGeom>
          <a:noFill/>
          <a:ln w="9525">
            <a:noFill/>
            <a:miter lim="800000"/>
            <a:headEnd/>
            <a:tailEnd/>
          </a:ln>
        </p:spPr>
        <p:txBody>
          <a:bodyPr wrap="none">
            <a:spAutoFit/>
          </a:bodyPr>
          <a:lstStyle/>
          <a:p>
            <a:r>
              <a:rPr lang="it-IT" sz="2200" b="1">
                <a:latin typeface="Calisto MT"/>
              </a:rPr>
              <a:t>Fondi raccolti: €   5.000</a:t>
            </a:r>
          </a:p>
          <a:p>
            <a:r>
              <a:rPr lang="it-IT" sz="2200" b="1">
                <a:latin typeface="Calisto MT"/>
              </a:rPr>
              <a:t>Obiettivo:         € 12.000</a:t>
            </a:r>
          </a:p>
        </p:txBody>
      </p:sp>
      <p:sp>
        <p:nvSpPr>
          <p:cNvPr id="26648" name="Rectangle 24"/>
          <p:cNvSpPr>
            <a:spLocks noChangeArrowheads="1"/>
          </p:cNvSpPr>
          <p:nvPr/>
        </p:nvSpPr>
        <p:spPr bwMode="auto">
          <a:xfrm>
            <a:off x="5208588" y="2682875"/>
            <a:ext cx="2217737" cy="1311275"/>
          </a:xfrm>
          <a:prstGeom prst="rect">
            <a:avLst/>
          </a:prstGeom>
          <a:noFill/>
          <a:ln w="9525">
            <a:noFill/>
            <a:miter lim="800000"/>
            <a:headEnd/>
            <a:tailEnd/>
          </a:ln>
          <a:effectLst/>
        </p:spPr>
        <p:txBody>
          <a:bodyPr wrap="none">
            <a:spAutoFit/>
          </a:bodyPr>
          <a:lstStyle/>
          <a:p>
            <a:r>
              <a:rPr lang="it-IT" sz="8000" b="1">
                <a:solidFill>
                  <a:srgbClr val="FF0000"/>
                </a:solidFill>
                <a:effectLst>
                  <a:outerShdw blurRad="38100" dist="38100" dir="2700000" algn="tl">
                    <a:srgbClr val="C0C0C0"/>
                  </a:outerShdw>
                </a:effectLst>
              </a:rPr>
              <a:t>41%</a:t>
            </a:r>
          </a:p>
        </p:txBody>
      </p:sp>
    </p:spTree>
    <p:extLst>
      <p:ext uri="{BB962C8B-B14F-4D97-AF65-F5344CB8AC3E}">
        <p14:creationId xmlns:p14="http://schemas.microsoft.com/office/powerpoint/2010/main" xmlns="" val="805919852"/>
      </p:ext>
    </p:extLst>
  </p:cSld>
  <p:clrMapOvr>
    <a:masterClrMapping/>
  </p:clrMapOvr>
  <p:transition advClick="0" advTm="15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gnaposto numero diapositiva 5"/>
          <p:cNvSpPr>
            <a:spLocks noGrp="1"/>
          </p:cNvSpPr>
          <p:nvPr>
            <p:ph type="sldNum" sz="quarter" idx="12"/>
          </p:nvPr>
        </p:nvSpPr>
        <p:spPr/>
        <p:txBody>
          <a:bodyPr/>
          <a:lstStyle/>
          <a:p>
            <a:pPr>
              <a:defRPr/>
            </a:pPr>
            <a:fld id="{96A58814-0CC6-4DEB-B928-1765F9E5E75E}" type="slidenum">
              <a:rPr lang="it-IT"/>
              <a:pPr>
                <a:defRPr/>
              </a:pPr>
              <a:t>34</a:t>
            </a:fld>
            <a:endParaRPr lang="it-IT"/>
          </a:p>
        </p:txBody>
      </p:sp>
      <p:sp>
        <p:nvSpPr>
          <p:cNvPr id="3" name="Rettangolo 2"/>
          <p:cNvSpPr/>
          <p:nvPr/>
        </p:nvSpPr>
        <p:spPr>
          <a:xfrm>
            <a:off x="4275138" y="0"/>
            <a:ext cx="3744912" cy="1189038"/>
          </a:xfrm>
          <a:prstGeom prst="rect">
            <a:avLst/>
          </a:prstGeom>
          <a:noFill/>
        </p:spPr>
        <p:txBody>
          <a:bodyPr>
            <a:spAutoFit/>
          </a:bodyPr>
          <a:lstStyle/>
          <a:p>
            <a:pPr algn="ctr"/>
            <a:r>
              <a:rPr lang="it-IT" sz="7200" b="1">
                <a:effectLst>
                  <a:outerShdw blurRad="38100" dist="38100" dir="2700000" algn="tl">
                    <a:srgbClr val="C0C0C0"/>
                  </a:outerShdw>
                </a:effectLst>
                <a:latin typeface="Calibri" pitchFamily="34" charset="0"/>
              </a:rPr>
              <a:t>Progetti</a:t>
            </a:r>
          </a:p>
        </p:txBody>
      </p:sp>
      <p:sp>
        <p:nvSpPr>
          <p:cNvPr id="27652" name="CasellaDiTesto 3"/>
          <p:cNvSpPr txBox="1">
            <a:spLocks noChangeArrowheads="1"/>
          </p:cNvSpPr>
          <p:nvPr/>
        </p:nvSpPr>
        <p:spPr bwMode="auto">
          <a:xfrm>
            <a:off x="225425" y="1382713"/>
            <a:ext cx="3694113" cy="519112"/>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Il peso dell’acqua</a:t>
            </a:r>
          </a:p>
        </p:txBody>
      </p:sp>
      <p:sp>
        <p:nvSpPr>
          <p:cNvPr id="27655" name="CasellaDiTesto 6"/>
          <p:cNvSpPr txBox="1">
            <a:spLocks noChangeArrowheads="1"/>
          </p:cNvSpPr>
          <p:nvPr/>
        </p:nvSpPr>
        <p:spPr bwMode="auto">
          <a:xfrm>
            <a:off x="9626600" y="1409700"/>
            <a:ext cx="2089150" cy="793750"/>
          </a:xfrm>
          <a:prstGeom prst="rect">
            <a:avLst/>
          </a:prstGeom>
          <a:noFill/>
          <a:ln w="9525">
            <a:noFill/>
            <a:miter lim="800000"/>
            <a:headEnd/>
            <a:tailEnd/>
          </a:ln>
        </p:spPr>
        <p:txBody>
          <a:bodyPr wrap="none">
            <a:spAutoFit/>
          </a:bodyPr>
          <a:lstStyle/>
          <a:p>
            <a:r>
              <a:rPr lang="it-IT" sz="2800" b="1">
                <a:solidFill>
                  <a:schemeClr val="accent1"/>
                </a:solidFill>
                <a:effectLst>
                  <a:outerShdw blurRad="38100" dist="38100" dir="2700000" algn="tl">
                    <a:srgbClr val="C0C0C0"/>
                  </a:outerShdw>
                </a:effectLst>
                <a:latin typeface="Calibri" pitchFamily="34" charset="0"/>
              </a:rPr>
              <a:t>S.O.S. Scuola</a:t>
            </a:r>
          </a:p>
          <a:p>
            <a:endParaRPr lang="it-IT">
              <a:latin typeface="Calisto MT"/>
            </a:endParaRPr>
          </a:p>
        </p:txBody>
      </p:sp>
      <p:sp>
        <p:nvSpPr>
          <p:cNvPr id="27658" name="CasellaDiTesto 9"/>
          <p:cNvSpPr txBox="1">
            <a:spLocks noChangeArrowheads="1"/>
          </p:cNvSpPr>
          <p:nvPr/>
        </p:nvSpPr>
        <p:spPr bwMode="auto">
          <a:xfrm>
            <a:off x="0" y="4002088"/>
            <a:ext cx="4173538" cy="519112"/>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Un posto che sia casa</a:t>
            </a:r>
            <a:endParaRPr lang="it-IT">
              <a:latin typeface="Calisto MT"/>
            </a:endParaRPr>
          </a:p>
        </p:txBody>
      </p:sp>
      <p:sp>
        <p:nvSpPr>
          <p:cNvPr id="27661" name="CasellaDiTesto 12"/>
          <p:cNvSpPr txBox="1">
            <a:spLocks noChangeArrowheads="1"/>
          </p:cNvSpPr>
          <p:nvPr/>
        </p:nvSpPr>
        <p:spPr bwMode="auto">
          <a:xfrm>
            <a:off x="8721725" y="3998913"/>
            <a:ext cx="3470275" cy="519112"/>
          </a:xfrm>
          <a:prstGeom prst="rect">
            <a:avLst/>
          </a:prstGeom>
          <a:noFill/>
          <a:ln w="9525">
            <a:noFill/>
            <a:miter lim="800000"/>
            <a:headEnd/>
            <a:tailEnd/>
          </a:ln>
        </p:spPr>
        <p:txBody>
          <a:bodyPr>
            <a:spAutoFit/>
          </a:bodyPr>
          <a:lstStyle/>
          <a:p>
            <a:r>
              <a:rPr lang="it-IT" sz="2800" b="1">
                <a:solidFill>
                  <a:schemeClr val="accent1"/>
                </a:solidFill>
                <a:effectLst>
                  <a:outerShdw blurRad="38100" dist="38100" dir="2700000" algn="tl">
                    <a:srgbClr val="C0C0C0"/>
                  </a:outerShdw>
                </a:effectLst>
                <a:latin typeface="Calibri" pitchFamily="34" charset="0"/>
              </a:rPr>
              <a:t>Donne</a:t>
            </a:r>
            <a:r>
              <a:rPr lang="it-IT" b="1">
                <a:latin typeface="Calisto MT"/>
              </a:rPr>
              <a:t> </a:t>
            </a:r>
            <a:r>
              <a:rPr lang="it-IT" sz="2800" b="1">
                <a:solidFill>
                  <a:schemeClr val="accent1"/>
                </a:solidFill>
                <a:effectLst>
                  <a:outerShdw blurRad="38100" dist="38100" dir="2700000" algn="tl">
                    <a:srgbClr val="C0C0C0"/>
                  </a:outerShdw>
                </a:effectLst>
                <a:latin typeface="Calibri" pitchFamily="34" charset="0"/>
              </a:rPr>
              <a:t>per lo Sviluppo</a:t>
            </a:r>
            <a:endParaRPr lang="it-IT">
              <a:latin typeface="Calisto MT"/>
            </a:endParaRPr>
          </a:p>
        </p:txBody>
      </p:sp>
      <p:sp>
        <p:nvSpPr>
          <p:cNvPr id="27663" name="CasellaDiTesto 15"/>
          <p:cNvSpPr txBox="1">
            <a:spLocks noChangeArrowheads="1"/>
          </p:cNvSpPr>
          <p:nvPr/>
        </p:nvSpPr>
        <p:spPr bwMode="auto">
          <a:xfrm>
            <a:off x="4271963" y="1755775"/>
            <a:ext cx="3568700" cy="822325"/>
          </a:xfrm>
          <a:prstGeom prst="rect">
            <a:avLst/>
          </a:prstGeom>
          <a:noFill/>
          <a:ln w="9525">
            <a:noFill/>
            <a:miter lim="800000"/>
            <a:headEnd/>
            <a:tailEnd/>
          </a:ln>
        </p:spPr>
        <p:txBody>
          <a:bodyPr wrap="none">
            <a:spAutoFit/>
          </a:bodyPr>
          <a:lstStyle/>
          <a:p>
            <a:pPr algn="ctr"/>
            <a:r>
              <a:rPr lang="it-IT" sz="2400" b="1">
                <a:latin typeface="Arial Black" pitchFamily="34" charset="0"/>
              </a:rPr>
              <a:t>Fondi totali raccolti:</a:t>
            </a:r>
          </a:p>
          <a:p>
            <a:pPr algn="ctr"/>
            <a:r>
              <a:rPr lang="it-IT" sz="2400" b="1">
                <a:latin typeface="Arial Black" pitchFamily="34" charset="0"/>
              </a:rPr>
              <a:t>€ 40.827</a:t>
            </a:r>
          </a:p>
        </p:txBody>
      </p:sp>
      <p:sp>
        <p:nvSpPr>
          <p:cNvPr id="27668" name="CasellaDiTesto 15"/>
          <p:cNvSpPr txBox="1">
            <a:spLocks noChangeArrowheads="1"/>
          </p:cNvSpPr>
          <p:nvPr/>
        </p:nvSpPr>
        <p:spPr bwMode="auto">
          <a:xfrm>
            <a:off x="4275138" y="2914650"/>
            <a:ext cx="3705225" cy="822325"/>
          </a:xfrm>
          <a:prstGeom prst="rect">
            <a:avLst/>
          </a:prstGeom>
          <a:noFill/>
          <a:ln w="9525">
            <a:noFill/>
            <a:miter lim="800000"/>
            <a:headEnd/>
            <a:tailEnd/>
          </a:ln>
        </p:spPr>
        <p:txBody>
          <a:bodyPr wrap="none">
            <a:spAutoFit/>
          </a:bodyPr>
          <a:lstStyle/>
          <a:p>
            <a:pPr algn="ctr"/>
            <a:r>
              <a:rPr lang="it-IT" sz="2400" b="1">
                <a:solidFill>
                  <a:srgbClr val="FF0000"/>
                </a:solidFill>
                <a:latin typeface="Arial Black" pitchFamily="34" charset="0"/>
              </a:rPr>
              <a:t>Fondi da raccogliere:</a:t>
            </a:r>
          </a:p>
          <a:p>
            <a:pPr algn="ctr"/>
            <a:r>
              <a:rPr lang="it-IT" sz="2400" b="1">
                <a:solidFill>
                  <a:srgbClr val="FF0000"/>
                </a:solidFill>
                <a:latin typeface="Arial Black" pitchFamily="34" charset="0"/>
              </a:rPr>
              <a:t>€ 85.000</a:t>
            </a:r>
          </a:p>
        </p:txBody>
      </p:sp>
      <p:sp>
        <p:nvSpPr>
          <p:cNvPr id="14344" name="Segnaposto testo 2"/>
          <p:cNvSpPr>
            <a:spLocks/>
          </p:cNvSpPr>
          <p:nvPr/>
        </p:nvSpPr>
        <p:spPr bwMode="auto">
          <a:xfrm>
            <a:off x="4891088" y="5762625"/>
            <a:ext cx="2836862" cy="519113"/>
          </a:xfrm>
          <a:prstGeom prst="rect">
            <a:avLst/>
          </a:prstGeom>
          <a:noFill/>
          <a:ln w="9525">
            <a:noFill/>
            <a:miter lim="800000"/>
            <a:headEnd/>
            <a:tailEnd/>
          </a:ln>
        </p:spPr>
        <p:txBody>
          <a:bodyPr anchor="b"/>
          <a:lstStyle/>
          <a:p>
            <a:pPr algn="ctr">
              <a:lnSpc>
                <a:spcPct val="90000"/>
              </a:lnSpc>
              <a:spcBef>
                <a:spcPts val="1000"/>
              </a:spcBef>
              <a:buFont typeface="Arial" charset="0"/>
              <a:buNone/>
            </a:pPr>
            <a:r>
              <a:rPr lang="it-IT" sz="2800" b="1">
                <a:solidFill>
                  <a:schemeClr val="accent1"/>
                </a:solidFill>
                <a:effectLst>
                  <a:outerShdw blurRad="38100" dist="38100" dir="2700000" algn="tl">
                    <a:srgbClr val="C0C0C0"/>
                  </a:outerShdw>
                </a:effectLst>
                <a:latin typeface="Calibri" pitchFamily="34" charset="0"/>
              </a:rPr>
              <a:t>Asilo nel carcere</a:t>
            </a:r>
          </a:p>
        </p:txBody>
      </p:sp>
      <p:sp>
        <p:nvSpPr>
          <p:cNvPr id="27673" name="Rectangle 25"/>
          <p:cNvSpPr>
            <a:spLocks noChangeArrowheads="1"/>
          </p:cNvSpPr>
          <p:nvPr/>
        </p:nvSpPr>
        <p:spPr bwMode="auto">
          <a:xfrm>
            <a:off x="5167313" y="4008438"/>
            <a:ext cx="2217737" cy="1311275"/>
          </a:xfrm>
          <a:prstGeom prst="rect">
            <a:avLst/>
          </a:prstGeom>
          <a:noFill/>
          <a:ln w="9525">
            <a:noFill/>
            <a:miter lim="800000"/>
            <a:headEnd/>
            <a:tailEnd/>
          </a:ln>
          <a:effectLst/>
        </p:spPr>
        <p:txBody>
          <a:bodyPr wrap="none">
            <a:spAutoFit/>
          </a:bodyPr>
          <a:lstStyle/>
          <a:p>
            <a:r>
              <a:rPr lang="it-IT" sz="8000" b="1">
                <a:solidFill>
                  <a:srgbClr val="FF0000"/>
                </a:solidFill>
                <a:effectLst>
                  <a:outerShdw blurRad="38100" dist="38100" dir="2700000" algn="tl">
                    <a:srgbClr val="C0C0C0"/>
                  </a:outerShdw>
                </a:effectLst>
              </a:rPr>
              <a:t>48%</a:t>
            </a:r>
          </a:p>
        </p:txBody>
      </p:sp>
    </p:spTree>
    <p:extLst>
      <p:ext uri="{BB962C8B-B14F-4D97-AF65-F5344CB8AC3E}">
        <p14:creationId xmlns:p14="http://schemas.microsoft.com/office/powerpoint/2010/main" xmlns="" val="36783753"/>
      </p:ext>
    </p:extLst>
  </p:cSld>
  <p:clrMapOvr>
    <a:masterClrMapping/>
  </p:clrMapOvr>
  <p:transition advClick="0" advTm="15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5"/>
          <p:cNvSpPr>
            <a:spLocks noGrp="1"/>
          </p:cNvSpPr>
          <p:nvPr>
            <p:ph type="sldNum" sz="quarter" idx="12"/>
          </p:nvPr>
        </p:nvSpPr>
        <p:spPr/>
        <p:txBody>
          <a:bodyPr/>
          <a:lstStyle/>
          <a:p>
            <a:pPr>
              <a:defRPr/>
            </a:pPr>
            <a:fld id="{A5E54036-F123-48E4-9120-F26B0DA35A25}" type="slidenum">
              <a:rPr lang="it-IT"/>
              <a:pPr>
                <a:defRPr/>
              </a:pPr>
              <a:t>35</a:t>
            </a:fld>
            <a:endParaRPr lang="it-IT"/>
          </a:p>
        </p:txBody>
      </p:sp>
      <p:pic>
        <p:nvPicPr>
          <p:cNvPr id="19466" name="Picture 10" descr="finale"/>
          <p:cNvPicPr>
            <a:picLocks noChangeAspect="1" noChangeArrowheads="1"/>
          </p:cNvPicPr>
          <p:nvPr/>
        </p:nvPicPr>
        <p:blipFill>
          <a:blip r:embed="rId2"/>
          <a:srcRect/>
          <a:stretch>
            <a:fillRect/>
          </a:stretch>
        </p:blipFill>
        <p:spPr bwMode="auto">
          <a:xfrm>
            <a:off x="0" y="0"/>
            <a:ext cx="12192000" cy="6858000"/>
          </a:xfrm>
          <a:prstGeom prst="rect">
            <a:avLst/>
          </a:prstGeom>
          <a:noFill/>
        </p:spPr>
      </p:pic>
      <p:sp>
        <p:nvSpPr>
          <p:cNvPr id="19462" name="Text Box 12"/>
          <p:cNvSpPr txBox="1">
            <a:spLocks noChangeArrowheads="1"/>
          </p:cNvSpPr>
          <p:nvPr/>
        </p:nvSpPr>
        <p:spPr bwMode="auto">
          <a:xfrm>
            <a:off x="357809" y="3677478"/>
            <a:ext cx="11638722" cy="3046988"/>
          </a:xfrm>
          <a:prstGeom prst="rect">
            <a:avLst/>
          </a:prstGeom>
          <a:noFill/>
          <a:ln w="9525">
            <a:noFill/>
            <a:miter lim="800000"/>
            <a:headEnd/>
            <a:tailEnd/>
          </a:ln>
        </p:spPr>
        <p:txBody>
          <a:bodyPr wrap="square">
            <a:spAutoFit/>
          </a:bodyPr>
          <a:lstStyle/>
          <a:p>
            <a:pPr algn="ctr"/>
            <a:r>
              <a:rPr lang="it-IT" sz="4800" b="1" i="1" dirty="0">
                <a:solidFill>
                  <a:srgbClr val="C00000"/>
                </a:solidFill>
                <a:latin typeface="Abrazo Script SSi" pitchFamily="34" charset="0"/>
              </a:rPr>
              <a:t>Le percentuali non aiutano a sentire cosa provano questi bambini, </a:t>
            </a:r>
          </a:p>
          <a:p>
            <a:pPr algn="ctr"/>
            <a:r>
              <a:rPr lang="it-IT" sz="4800" b="1" i="1" dirty="0">
                <a:solidFill>
                  <a:srgbClr val="C00000"/>
                </a:solidFill>
                <a:latin typeface="Abrazo Script SSi" pitchFamily="34" charset="0"/>
              </a:rPr>
              <a:t>ma consentono di capire cosa è possibile fare per regalare un sogno ...</a:t>
            </a:r>
          </a:p>
        </p:txBody>
      </p:sp>
    </p:spTree>
    <p:extLst>
      <p:ext uri="{BB962C8B-B14F-4D97-AF65-F5344CB8AC3E}">
        <p14:creationId xmlns:p14="http://schemas.microsoft.com/office/powerpoint/2010/main" xmlns="" val="22429565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extBox 2">
            <a:extLst>
              <a:ext uri="{FF2B5EF4-FFF2-40B4-BE49-F238E27FC236}">
                <a16:creationId xmlns:a16="http://schemas.microsoft.com/office/drawing/2014/main" xmlns="" id="{64842787-E7A7-4884-95B2-07AF0A96BF4F}"/>
              </a:ext>
            </a:extLst>
          </p:cNvPr>
          <p:cNvSpPr txBox="1">
            <a:spLocks noChangeArrowheads="1"/>
          </p:cNvSpPr>
          <p:nvPr/>
        </p:nvSpPr>
        <p:spPr bwMode="auto">
          <a:xfrm>
            <a:off x="2137692" y="5476587"/>
            <a:ext cx="824783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eaLnBrk="1" hangingPunct="1"/>
            <a:r>
              <a:rPr lang="it-IT" altLang="en-US" sz="2000" b="1" dirty="0">
                <a:solidFill>
                  <a:srgbClr val="00A1DA"/>
                </a:solidFill>
                <a:latin typeface="Arial" pitchFamily="34" charset="0"/>
                <a:cs typeface="Arial" pitchFamily="34" charset="0"/>
              </a:rPr>
              <a:t>Inquinamento da metalli pesanti nei paesi poveri</a:t>
            </a:r>
          </a:p>
        </p:txBody>
      </p:sp>
      <p:pic>
        <p:nvPicPr>
          <p:cNvPr id="4100" name="Picture 5" descr="C:\Documents and Settings\umberto\Desktop\bande OnlyConnect\stripes_vol3_mod_F.jpg">
            <a:extLst>
              <a:ext uri="{FF2B5EF4-FFF2-40B4-BE49-F238E27FC236}">
                <a16:creationId xmlns:a16="http://schemas.microsoft.com/office/drawing/2014/main" xmlns="" id="{D00AB099-4942-48BC-83C8-7933562E0C3E}"/>
              </a:ext>
            </a:extLst>
          </p:cNvP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10564" y="0"/>
            <a:ext cx="2357437" cy="4643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104" name="Picture 5" descr="C:\Documents and Settings\umberto\Desktop\bande OnlyConnect\stripes_vol3_mod_F.jpg">
            <a:extLst>
              <a:ext uri="{FF2B5EF4-FFF2-40B4-BE49-F238E27FC236}">
                <a16:creationId xmlns:a16="http://schemas.microsoft.com/office/drawing/2014/main" xmlns="" id="{4FBB0F50-007A-45C2-A48C-568F38E93568}"/>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0" y="6572250"/>
            <a:ext cx="9144000"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2">
            <a:extLst>
              <a:ext uri="{FF2B5EF4-FFF2-40B4-BE49-F238E27FC236}">
                <a16:creationId xmlns:a16="http://schemas.microsoft.com/office/drawing/2014/main" xmlns="" id="{64842787-E7A7-4884-95B2-07AF0A96BF4F}"/>
              </a:ext>
            </a:extLst>
          </p:cNvPr>
          <p:cNvSpPr txBox="1">
            <a:spLocks noChangeArrowheads="1"/>
          </p:cNvSpPr>
          <p:nvPr/>
        </p:nvSpPr>
        <p:spPr bwMode="auto">
          <a:xfrm>
            <a:off x="2135561" y="4867276"/>
            <a:ext cx="8217295"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eaLnBrk="1" hangingPunct="1"/>
            <a:r>
              <a:rPr lang="it-IT" altLang="en-US" sz="3600" b="1" dirty="0">
                <a:solidFill>
                  <a:srgbClr val="FF0000"/>
                </a:solidFill>
                <a:latin typeface="Arial" pitchFamily="34" charset="0"/>
                <a:cs typeface="Arial" pitchFamily="34" charset="0"/>
              </a:rPr>
              <a:t>Le discariche del mondo</a:t>
            </a:r>
          </a:p>
        </p:txBody>
      </p:sp>
      <p:pic>
        <p:nvPicPr>
          <p:cNvPr id="14338" name="Picture 2" descr="Risultati immagini per discariche"/>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071665" y="486089"/>
            <a:ext cx="4048125" cy="4048125"/>
          </a:xfrm>
          <a:prstGeom prst="rect">
            <a:avLst/>
          </a:prstGeom>
          <a:noFill/>
          <a:extLst>
            <a:ext uri="{909E8E84-426E-40DD-AFC4-6F175D3DCCD1}">
              <a14:hiddenFill xmlns:a14="http://schemas.microsoft.com/office/drawing/2010/main" xmlns="">
                <a:solidFill>
                  <a:srgbClr val="FFFFFF"/>
                </a:solidFill>
              </a14:hiddenFill>
            </a:ext>
          </a:extLst>
        </p:spPr>
      </p:pic>
      <p:sp>
        <p:nvSpPr>
          <p:cNvPr id="8" name="CasellaDiTesto 7"/>
          <p:cNvSpPr txBox="1"/>
          <p:nvPr/>
        </p:nvSpPr>
        <p:spPr>
          <a:xfrm>
            <a:off x="10167730" y="4840357"/>
            <a:ext cx="1709531" cy="461665"/>
          </a:xfrm>
          <a:prstGeom prst="rect">
            <a:avLst/>
          </a:prstGeom>
          <a:noFill/>
        </p:spPr>
        <p:txBody>
          <a:bodyPr wrap="square" rtlCol="0">
            <a:spAutoFit/>
          </a:bodyPr>
          <a:lstStyle/>
          <a:p>
            <a:r>
              <a:rPr lang="it-IT" sz="2400" b="1" dirty="0" smtClean="0">
                <a:latin typeface="Arial" pitchFamily="34" charset="0"/>
                <a:cs typeface="Arial" pitchFamily="34" charset="0"/>
              </a:rPr>
              <a:t>CHIMICA</a:t>
            </a:r>
            <a:endParaRPr lang="it-IT" sz="2400" b="1" dirty="0">
              <a:latin typeface="Arial" pitchFamily="34" charset="0"/>
              <a:cs typeface="Arial" pitchFamily="34" charset="0"/>
            </a:endParaRPr>
          </a:p>
        </p:txBody>
      </p:sp>
    </p:spTree>
    <p:extLst>
      <p:ext uri="{BB962C8B-B14F-4D97-AF65-F5344CB8AC3E}">
        <p14:creationId xmlns:p14="http://schemas.microsoft.com/office/powerpoint/2010/main" xmlns="" val="3031459990"/>
      </p:ext>
    </p:extLst>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circle(in)">
                                      <p:cBhvr>
                                        <p:cTn id="7" dur="20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p:cNvCxnSpPr/>
          <p:nvPr/>
        </p:nvCxnSpPr>
        <p:spPr>
          <a:xfrm rot="5400000">
            <a:off x="5479257" y="4795839"/>
            <a:ext cx="267891" cy="1191"/>
          </a:xfrm>
          <a:prstGeom prst="line">
            <a:avLst/>
          </a:prstGeom>
          <a:ln w="25400">
            <a:solidFill>
              <a:srgbClr val="4C4C4C"/>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7087792" y="4794649"/>
            <a:ext cx="267890" cy="1190"/>
          </a:xfrm>
          <a:prstGeom prst="line">
            <a:avLst/>
          </a:prstGeom>
          <a:ln w="25400">
            <a:solidFill>
              <a:srgbClr val="4C4C4C"/>
            </a:solidFill>
          </a:ln>
        </p:spPr>
        <p:style>
          <a:lnRef idx="1">
            <a:schemeClr val="accent1"/>
          </a:lnRef>
          <a:fillRef idx="0">
            <a:schemeClr val="accent1"/>
          </a:fillRef>
          <a:effectRef idx="0">
            <a:schemeClr val="accent1"/>
          </a:effectRef>
          <a:fontRef idx="minor">
            <a:schemeClr val="tx1"/>
          </a:fontRef>
        </p:style>
      </p:cxnSp>
      <p:pic>
        <p:nvPicPr>
          <p:cNvPr id="5132" name="Picture 5" descr="C:\Documents and Settings\umberto\Desktop\bande OnlyConnect\stripes_vol3_mod_F.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63553" y="6598316"/>
            <a:ext cx="8309855" cy="2596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TextBox 7"/>
          <p:cNvSpPr txBox="1">
            <a:spLocks noChangeArrowheads="1"/>
          </p:cNvSpPr>
          <p:nvPr/>
        </p:nvSpPr>
        <p:spPr bwMode="auto">
          <a:xfrm>
            <a:off x="1634557" y="137957"/>
            <a:ext cx="6215063"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r>
              <a:rPr lang="it-IT" sz="3200" b="1" dirty="0" err="1">
                <a:latin typeface="Arial" pitchFamily="34" charset="0"/>
                <a:cs typeface="Arial" pitchFamily="34" charset="0"/>
              </a:rPr>
              <a:t>Citarum</a:t>
            </a:r>
            <a:r>
              <a:rPr lang="it-IT" sz="3200" b="1" dirty="0">
                <a:latin typeface="Arial" pitchFamily="34" charset="0"/>
                <a:cs typeface="Arial" pitchFamily="34" charset="0"/>
              </a:rPr>
              <a:t> River - Indonesia</a:t>
            </a:r>
            <a:r>
              <a:rPr lang="it-IT" sz="3200" dirty="0">
                <a:latin typeface="Arial" pitchFamily="34" charset="0"/>
                <a:cs typeface="Arial" pitchFamily="34" charset="0"/>
              </a:rPr>
              <a:t> </a:t>
            </a:r>
          </a:p>
        </p:txBody>
      </p:sp>
      <p:pic>
        <p:nvPicPr>
          <p:cNvPr id="1026" name="Picture 2" descr="https://www.dolcevitaonline.it/wp-content/uploads/2017/09/Make-a-change-World-4.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98850" y="1218410"/>
            <a:ext cx="2913757" cy="1906309"/>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Immagine correlata"/>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325474" y="1217495"/>
            <a:ext cx="3048291" cy="1897561"/>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http://www.vanillamagazine.it/wp-content/uploads/2014/02/Citarum.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2698849" y="3610312"/>
            <a:ext cx="2989728" cy="1993152"/>
          </a:xfrm>
          <a:prstGeom prst="rect">
            <a:avLst/>
          </a:prstGeom>
          <a:noFill/>
          <a:extLst>
            <a:ext uri="{909E8E84-426E-40DD-AFC4-6F175D3DCCD1}">
              <a14:hiddenFill xmlns:a14="http://schemas.microsoft.com/office/drawing/2010/main" xmlns="">
                <a:solidFill>
                  <a:srgbClr val="FFFFFF"/>
                </a:solidFill>
              </a14:hiddenFill>
            </a:ext>
          </a:extLst>
        </p:spPr>
      </p:pic>
      <p:pic>
        <p:nvPicPr>
          <p:cNvPr id="1032" name="Picture 8" descr="https://cdn.thinglink.me/api/image/693503825838866434/1240/10/scaletowidth"/>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240016" y="3610312"/>
            <a:ext cx="3033880" cy="1932540"/>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CasellaDiTesto 12"/>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spTree>
    <p:extLst>
      <p:ext uri="{BB962C8B-B14F-4D97-AF65-F5344CB8AC3E}">
        <p14:creationId xmlns:p14="http://schemas.microsoft.com/office/powerpoint/2010/main" xmlns="" val="2888376218"/>
      </p:ext>
    </p:extLst>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slide(fromLeft)">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isultati immagini per kalimantan mercurio bambini"/>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503712" y="2492896"/>
            <a:ext cx="5567264" cy="371006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7"/>
          <p:cNvSpPr txBox="1">
            <a:spLocks noChangeArrowheads="1"/>
          </p:cNvSpPr>
          <p:nvPr/>
        </p:nvSpPr>
        <p:spPr bwMode="auto">
          <a:xfrm>
            <a:off x="2417467" y="708905"/>
            <a:ext cx="7336079"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algn="ctr"/>
            <a:r>
              <a:rPr lang="it-IT" sz="3600" b="1" dirty="0">
                <a:latin typeface="Arial" pitchFamily="34" charset="0"/>
                <a:cs typeface="Arial" pitchFamily="34" charset="0"/>
              </a:rPr>
              <a:t>Indonesia: nell’inferno delle miniere d’oro</a:t>
            </a:r>
            <a:endParaRPr lang="it-IT" sz="3600" dirty="0">
              <a:latin typeface="Arial" pitchFamily="34" charset="0"/>
              <a:cs typeface="Arial" pitchFamily="34" charset="0"/>
            </a:endParaRPr>
          </a:p>
        </p:txBody>
      </p:sp>
      <p:sp>
        <p:nvSpPr>
          <p:cNvPr id="5" name="CasellaDiTesto 4"/>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pic>
        <p:nvPicPr>
          <p:cNvPr id="6" name="Picture 5" descr="C:\Documents and Settings\umberto\Desktop\bande OnlyConnect\stripes_vol3_mod_F.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1" y="6559714"/>
            <a:ext cx="9123013" cy="285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ttangolo 6"/>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286649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a:spLocks noChangeArrowheads="1"/>
          </p:cNvSpPr>
          <p:nvPr/>
        </p:nvSpPr>
        <p:spPr bwMode="auto">
          <a:xfrm>
            <a:off x="2417467" y="708905"/>
            <a:ext cx="7336079"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algn="ctr"/>
            <a:r>
              <a:rPr lang="it-IT" sz="3600" b="1" dirty="0">
                <a:latin typeface="Arial" pitchFamily="34" charset="0"/>
                <a:cs typeface="Arial" pitchFamily="34" charset="0"/>
              </a:rPr>
              <a:t>Indonesia, le piccole vittime della corsa all’oro</a:t>
            </a:r>
            <a:endParaRPr lang="it-IT" sz="3600" dirty="0">
              <a:latin typeface="Arial" pitchFamily="34" charset="0"/>
              <a:cs typeface="Arial" pitchFamily="34" charset="0"/>
            </a:endParaRPr>
          </a:p>
        </p:txBody>
      </p:sp>
      <p:sp>
        <p:nvSpPr>
          <p:cNvPr id="5" name="CasellaDiTesto 4"/>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pic>
        <p:nvPicPr>
          <p:cNvPr id="6" name="Picture 5" descr="C:\Documents and Settings\umberto\Desktop\bande OnlyConnect\stripes_vol3_mod_F.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1" y="6559714"/>
            <a:ext cx="9123013" cy="285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ttangolo 6"/>
          <p:cNvSpPr/>
          <p:nvPr/>
        </p:nvSpPr>
        <p:spPr>
          <a:xfrm>
            <a:off x="1524000" y="4959130"/>
            <a:ext cx="8964488" cy="1323439"/>
          </a:xfrm>
          <a:prstGeom prst="rect">
            <a:avLst/>
          </a:prstGeom>
        </p:spPr>
        <p:txBody>
          <a:bodyPr wrap="square">
            <a:spAutoFit/>
          </a:bodyPr>
          <a:lstStyle/>
          <a:p>
            <a:pPr algn="just"/>
            <a:r>
              <a:rPr lang="it-IT" sz="2000" b="1" dirty="0">
                <a:solidFill>
                  <a:srgbClr val="C00000"/>
                </a:solidFill>
                <a:latin typeface="Arial" pitchFamily="34" charset="0"/>
                <a:cs typeface="Arial" pitchFamily="34" charset="0"/>
              </a:rPr>
              <a:t>Oltre un milione di minatori indonesiani rischia la vita per l’avvelenamento da mercurio, utilizzato per estrarre l'oro. Le conseguenze più gravi ricadono sui loro bambini, che nascono con gravi deficit e malformazioni.</a:t>
            </a:r>
          </a:p>
        </p:txBody>
      </p:sp>
      <p:pic>
        <p:nvPicPr>
          <p:cNvPr id="8" name="Picture 4" descr="Indonesia, le piccole vittime della corsa all'oro"/>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47528" y="1838456"/>
            <a:ext cx="4536504" cy="3024336"/>
          </a:xfrm>
          <a:prstGeom prst="rect">
            <a:avLst/>
          </a:prstGeom>
          <a:noFill/>
          <a:extLst>
            <a:ext uri="{909E8E84-426E-40DD-AFC4-6F175D3DCCD1}">
              <a14:hiddenFill xmlns:a14="http://schemas.microsoft.com/office/drawing/2010/main" xmlns="">
                <a:solidFill>
                  <a:srgbClr val="FFFFFF"/>
                </a:solidFill>
              </a14:hiddenFill>
            </a:ext>
          </a:extLst>
        </p:spPr>
      </p:pic>
      <p:sp>
        <p:nvSpPr>
          <p:cNvPr id="9" name="Rettangolo 8"/>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3960049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a:spLocks noChangeArrowheads="1"/>
          </p:cNvSpPr>
          <p:nvPr/>
        </p:nvSpPr>
        <p:spPr bwMode="auto">
          <a:xfrm>
            <a:off x="2417467" y="708904"/>
            <a:ext cx="7336079" cy="304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algn="just"/>
            <a:r>
              <a:rPr lang="it-IT" sz="3200" b="1" dirty="0" err="1">
                <a:latin typeface="Arial" pitchFamily="34" charset="0"/>
                <a:cs typeface="Arial" pitchFamily="34" charset="0"/>
              </a:rPr>
              <a:t>Matanza-Riachuelo</a:t>
            </a:r>
            <a:r>
              <a:rPr lang="it-IT" sz="3200" b="1" dirty="0">
                <a:latin typeface="Arial" pitchFamily="34" charset="0"/>
                <a:cs typeface="Arial" pitchFamily="34" charset="0"/>
              </a:rPr>
              <a:t>, Argentina</a:t>
            </a:r>
            <a:r>
              <a:rPr lang="it-IT" sz="3200" dirty="0">
                <a:latin typeface="Arial" pitchFamily="34" charset="0"/>
                <a:cs typeface="Arial" pitchFamily="34" charset="0"/>
              </a:rPr>
              <a:t> - Lungo il fiume </a:t>
            </a:r>
            <a:r>
              <a:rPr lang="it-IT" sz="3200" dirty="0" err="1">
                <a:latin typeface="Arial" pitchFamily="34" charset="0"/>
                <a:cs typeface="Arial" pitchFamily="34" charset="0"/>
              </a:rPr>
              <a:t>Riachuelo</a:t>
            </a:r>
            <a:r>
              <a:rPr lang="it-IT" sz="3200" dirty="0">
                <a:latin typeface="Arial" pitchFamily="34" charset="0"/>
                <a:cs typeface="Arial" pitchFamily="34" charset="0"/>
              </a:rPr>
              <a:t> circa </a:t>
            </a:r>
            <a:r>
              <a:rPr lang="it-IT" sz="3200" dirty="0" smtClean="0">
                <a:latin typeface="Arial" pitchFamily="34" charset="0"/>
                <a:cs typeface="Arial" pitchFamily="34" charset="0"/>
              </a:rPr>
              <a:t>cinquemila </a:t>
            </a:r>
            <a:r>
              <a:rPr lang="it-IT" sz="3200" dirty="0">
                <a:latin typeface="Arial" pitchFamily="34" charset="0"/>
                <a:cs typeface="Arial" pitchFamily="34" charset="0"/>
              </a:rPr>
              <a:t>industrie scaricano rifiuti tra Buenos Aires e Rio de la Plata. Le </a:t>
            </a:r>
            <a:r>
              <a:rPr lang="it-IT" sz="3200" dirty="0" smtClean="0">
                <a:latin typeface="Arial" pitchFamily="34" charset="0"/>
                <a:cs typeface="Arial" pitchFamily="34" charset="0"/>
              </a:rPr>
              <a:t>ventimila </a:t>
            </a:r>
            <a:r>
              <a:rPr lang="it-IT" sz="3200" dirty="0">
                <a:latin typeface="Arial" pitchFamily="34" charset="0"/>
                <a:cs typeface="Arial" pitchFamily="34" charset="0"/>
              </a:rPr>
              <a:t>persone esposte vivono in baraccopoli.</a:t>
            </a:r>
          </a:p>
        </p:txBody>
      </p:sp>
      <p:sp>
        <p:nvSpPr>
          <p:cNvPr id="5" name="CasellaDiTesto 4"/>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pic>
        <p:nvPicPr>
          <p:cNvPr id="6" name="Picture 5" descr="C:\Documents and Settings\umberto\Desktop\bande OnlyConnect\stripes_vol3_mod_F.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1" y="6559714"/>
            <a:ext cx="9123013" cy="285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2" name="Picture 2" descr="Immagine correlat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19536" y="3933056"/>
            <a:ext cx="3842792" cy="2446578"/>
          </a:xfrm>
          <a:prstGeom prst="rect">
            <a:avLst/>
          </a:prstGeom>
          <a:noFill/>
          <a:extLst>
            <a:ext uri="{909E8E84-426E-40DD-AFC4-6F175D3DCCD1}">
              <a14:hiddenFill xmlns:a14="http://schemas.microsoft.com/office/drawing/2010/main" xmlns="">
                <a:solidFill>
                  <a:srgbClr val="FFFFFF"/>
                </a:solidFill>
              </a14:hiddenFill>
            </a:ext>
          </a:extLst>
        </p:spPr>
      </p:pic>
      <p:pic>
        <p:nvPicPr>
          <p:cNvPr id="5124" name="Picture 4" descr="Risultati immagini per matanza riachuelo baraccopoli"/>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86897" y="3908592"/>
            <a:ext cx="3672408" cy="2448272"/>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ttangolo 6"/>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315439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Documents and Settings\umberto\Desktop\bande OnlyConnect\stripes_vol3_mod_F.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1" y="6559714"/>
            <a:ext cx="9123013" cy="285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6917636" y="2130647"/>
            <a:ext cx="4740964" cy="2308324"/>
          </a:xfrm>
          <a:prstGeom prst="rect">
            <a:avLst/>
          </a:prstGeom>
        </p:spPr>
        <p:txBody>
          <a:bodyPr wrap="square">
            <a:spAutoFit/>
          </a:bodyPr>
          <a:lstStyle/>
          <a:p>
            <a:pPr algn="just"/>
            <a:r>
              <a:rPr lang="it-IT" b="1" dirty="0">
                <a:ea typeface="Times New Roman" panose="02020603050405020304" pitchFamily="18" charset="0"/>
              </a:rPr>
              <a:t> </a:t>
            </a:r>
            <a:r>
              <a:rPr lang="it-IT" sz="2400" b="1" dirty="0">
                <a:latin typeface="Arial" pitchFamily="34" charset="0"/>
                <a:ea typeface="Times New Roman" panose="02020603050405020304" pitchFamily="18" charset="0"/>
                <a:cs typeface="Arial" pitchFamily="34" charset="0"/>
              </a:rPr>
              <a:t>In Ghana il gigante dell'elettronica di scarico </a:t>
            </a:r>
            <a:r>
              <a:rPr lang="it-IT" sz="2400" b="1" dirty="0" err="1">
                <a:latin typeface="Arial" pitchFamily="34" charset="0"/>
                <a:ea typeface="Times New Roman" panose="02020603050405020304" pitchFamily="18" charset="0"/>
                <a:cs typeface="Arial" pitchFamily="34" charset="0"/>
              </a:rPr>
              <a:t>Agbogbloshie</a:t>
            </a:r>
            <a:r>
              <a:rPr lang="it-IT" sz="2400" b="1" dirty="0">
                <a:latin typeface="Arial" pitchFamily="34" charset="0"/>
                <a:ea typeface="Times New Roman" panose="02020603050405020304" pitchFamily="18" charset="0"/>
                <a:cs typeface="Arial" pitchFamily="34" charset="0"/>
              </a:rPr>
              <a:t>, nel sobborgo di Accra, espone 40 mila persone esposte a inquinamento da piombo, mercurio e cadmio. </a:t>
            </a:r>
            <a:endParaRPr lang="it-IT" sz="2400" dirty="0">
              <a:latin typeface="Arial" pitchFamily="34" charset="0"/>
              <a:cs typeface="Arial" pitchFamily="34" charset="0"/>
            </a:endParaRPr>
          </a:p>
        </p:txBody>
      </p:sp>
      <p:sp>
        <p:nvSpPr>
          <p:cNvPr id="10" name="CasellaDiTesto 9"/>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pic>
        <p:nvPicPr>
          <p:cNvPr id="2052" name="Picture 4" descr="Risultati immagini per agbogbloshie discarica"/>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847529" y="2060849"/>
            <a:ext cx="4670741" cy="3137111"/>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ttangolo 2"/>
          <p:cNvSpPr/>
          <p:nvPr/>
        </p:nvSpPr>
        <p:spPr>
          <a:xfrm>
            <a:off x="2068530" y="444632"/>
            <a:ext cx="4572000" cy="369332"/>
          </a:xfrm>
          <a:prstGeom prst="rect">
            <a:avLst/>
          </a:prstGeom>
        </p:spPr>
        <p:txBody>
          <a:bodyPr>
            <a:spAutoFit/>
          </a:bodyPr>
          <a:lstStyle/>
          <a:p>
            <a:r>
              <a:rPr lang="it-IT" b="1" dirty="0" err="1">
                <a:solidFill>
                  <a:srgbClr val="272727"/>
                </a:solidFill>
                <a:latin typeface="Arial" pitchFamily="34" charset="0"/>
                <a:ea typeface="Times New Roman" panose="02020603050405020304" pitchFamily="18" charset="0"/>
                <a:cs typeface="Arial" pitchFamily="34" charset="0"/>
              </a:rPr>
              <a:t>Agbogbloshie</a:t>
            </a:r>
            <a:r>
              <a:rPr lang="it-IT" b="1" dirty="0">
                <a:solidFill>
                  <a:srgbClr val="272727"/>
                </a:solidFill>
                <a:latin typeface="Arial" pitchFamily="34" charset="0"/>
                <a:ea typeface="Times New Roman" panose="02020603050405020304" pitchFamily="18" charset="0"/>
                <a:cs typeface="Arial" pitchFamily="34" charset="0"/>
              </a:rPr>
              <a:t> </a:t>
            </a:r>
            <a:r>
              <a:rPr lang="it-IT" b="1" dirty="0" err="1">
                <a:solidFill>
                  <a:srgbClr val="272727"/>
                </a:solidFill>
                <a:latin typeface="Arial" pitchFamily="34" charset="0"/>
                <a:ea typeface="Times New Roman" panose="02020603050405020304" pitchFamily="18" charset="0"/>
                <a:cs typeface="Arial" pitchFamily="34" charset="0"/>
              </a:rPr>
              <a:t>Dumpsite</a:t>
            </a:r>
            <a:r>
              <a:rPr lang="it-IT" b="1" dirty="0">
                <a:solidFill>
                  <a:srgbClr val="272727"/>
                </a:solidFill>
                <a:latin typeface="Arial" pitchFamily="34" charset="0"/>
                <a:ea typeface="Times New Roman" panose="02020603050405020304" pitchFamily="18" charset="0"/>
                <a:cs typeface="Arial" pitchFamily="34" charset="0"/>
              </a:rPr>
              <a:t> (Ghana)</a:t>
            </a:r>
            <a:endParaRPr lang="it-IT" dirty="0">
              <a:latin typeface="Arial" pitchFamily="34" charset="0"/>
              <a:cs typeface="Arial" pitchFamily="34" charset="0"/>
            </a:endParaRPr>
          </a:p>
        </p:txBody>
      </p:sp>
      <p:sp>
        <p:nvSpPr>
          <p:cNvPr id="7" name="Rettangolo 6"/>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1750667634"/>
      </p:ext>
    </p:extLst>
  </p:cSld>
  <p:clrMapOvr>
    <a:masterClrMapping/>
  </p:clrMapOvr>
  <p:transition>
    <p:spli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Documents and Settings\umberto\Desktop\bande OnlyConnect\stripes_vol3_mod_F.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1" y="6559714"/>
            <a:ext cx="9123013" cy="285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CasellaDiTesto 9"/>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sp>
        <p:nvSpPr>
          <p:cNvPr id="3" name="AutoShape 2" descr="Risultati immagini per delta niger petrolio"/>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4" name="AutoShape 4" descr="Risultati immagini per delta niger petrolio"/>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8198" name="Picture 6" descr="Risultati immagini per delta niger petrolio"/>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977705" y="3289031"/>
            <a:ext cx="3527177" cy="2677434"/>
          </a:xfrm>
          <a:prstGeom prst="rect">
            <a:avLst/>
          </a:prstGeom>
          <a:noFill/>
          <a:extLst>
            <a:ext uri="{909E8E84-426E-40DD-AFC4-6F175D3DCCD1}">
              <a14:hiddenFill xmlns:a14="http://schemas.microsoft.com/office/drawing/2010/main" xmlns="">
                <a:solidFill>
                  <a:srgbClr val="FFFFFF"/>
                </a:solidFill>
              </a14:hiddenFill>
            </a:ext>
          </a:extLst>
        </p:spPr>
      </p:pic>
      <p:pic>
        <p:nvPicPr>
          <p:cNvPr id="8200" name="Picture 8" descr="Immagine correlata"/>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312024" y="1950057"/>
            <a:ext cx="3346580" cy="3110308"/>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ttangolo 4"/>
          <p:cNvSpPr/>
          <p:nvPr/>
        </p:nvSpPr>
        <p:spPr>
          <a:xfrm>
            <a:off x="1831975" y="874180"/>
            <a:ext cx="8655272" cy="646331"/>
          </a:xfrm>
          <a:prstGeom prst="rect">
            <a:avLst/>
          </a:prstGeom>
        </p:spPr>
        <p:txBody>
          <a:bodyPr wrap="square">
            <a:spAutoFit/>
          </a:bodyPr>
          <a:lstStyle/>
          <a:p>
            <a:r>
              <a:rPr lang="it-IT" b="1" dirty="0">
                <a:solidFill>
                  <a:srgbClr val="272727"/>
                </a:solidFill>
                <a:latin typeface="Arial" pitchFamily="34" charset="0"/>
                <a:ea typeface="Times New Roman" panose="02020603050405020304" pitchFamily="18" charset="0"/>
                <a:cs typeface="Arial" pitchFamily="34" charset="0"/>
              </a:rPr>
              <a:t>Il delta del Niger (Nigeria), dove il petrolio inquina la</a:t>
            </a:r>
          </a:p>
          <a:p>
            <a:r>
              <a:rPr lang="it-IT" b="1" dirty="0">
                <a:solidFill>
                  <a:srgbClr val="272727"/>
                </a:solidFill>
                <a:latin typeface="Arial" pitchFamily="34" charset="0"/>
                <a:ea typeface="Times New Roman" panose="02020603050405020304" pitchFamily="18" charset="0"/>
                <a:cs typeface="Arial" pitchFamily="34" charset="0"/>
              </a:rPr>
              <a:t>Natura e calpesta i diritti umani</a:t>
            </a:r>
            <a:endParaRPr lang="it-IT" dirty="0">
              <a:latin typeface="Arial" pitchFamily="34" charset="0"/>
              <a:cs typeface="Arial" pitchFamily="34" charset="0"/>
            </a:endParaRPr>
          </a:p>
        </p:txBody>
      </p:sp>
      <p:sp>
        <p:nvSpPr>
          <p:cNvPr id="9" name="Rettangolo 8"/>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1259577570"/>
      </p:ext>
    </p:extLst>
  </p:cSld>
  <p:clrMapOvr>
    <a:masterClrMapping/>
  </p:clrMapOvr>
  <p:transition>
    <p:spli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Documents and Settings\umberto\Desktop\bande OnlyConnect\stripes_vol3_mod_F.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1" y="6559714"/>
            <a:ext cx="9123013" cy="285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ttangolo 1"/>
          <p:cNvSpPr/>
          <p:nvPr/>
        </p:nvSpPr>
        <p:spPr>
          <a:xfrm>
            <a:off x="3459909" y="5455163"/>
            <a:ext cx="7378170" cy="646331"/>
          </a:xfrm>
          <a:prstGeom prst="rect">
            <a:avLst/>
          </a:prstGeom>
        </p:spPr>
        <p:txBody>
          <a:bodyPr wrap="square">
            <a:spAutoFit/>
          </a:bodyPr>
          <a:lstStyle/>
          <a:p>
            <a:r>
              <a:rPr lang="it-IT" b="1" dirty="0">
                <a:latin typeface="Arial" pitchFamily="34" charset="0"/>
                <a:ea typeface="Times New Roman" panose="02020603050405020304" pitchFamily="18" charset="0"/>
                <a:cs typeface="Arial" pitchFamily="34" charset="0"/>
              </a:rPr>
              <a:t>L'estrazione di piombo strozza Kabwe, la seconda città dello Zambia. </a:t>
            </a:r>
            <a:endParaRPr lang="it-IT" dirty="0">
              <a:latin typeface="Arial" pitchFamily="34" charset="0"/>
              <a:cs typeface="Arial" pitchFamily="34" charset="0"/>
            </a:endParaRPr>
          </a:p>
        </p:txBody>
      </p:sp>
      <p:sp>
        <p:nvSpPr>
          <p:cNvPr id="10" name="CasellaDiTesto 9"/>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pic>
        <p:nvPicPr>
          <p:cNvPr id="7170" name="Picture 2" descr="Immagine correlata"/>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711624" y="1389029"/>
            <a:ext cx="6962874" cy="3739978"/>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ttangolo 2"/>
          <p:cNvSpPr/>
          <p:nvPr/>
        </p:nvSpPr>
        <p:spPr>
          <a:xfrm>
            <a:off x="2639616" y="213799"/>
            <a:ext cx="4572000" cy="523220"/>
          </a:xfrm>
          <a:prstGeom prst="rect">
            <a:avLst/>
          </a:prstGeom>
        </p:spPr>
        <p:txBody>
          <a:bodyPr>
            <a:spAutoFit/>
          </a:bodyPr>
          <a:lstStyle/>
          <a:p>
            <a:r>
              <a:rPr lang="it-IT" sz="2800" b="1" dirty="0">
                <a:latin typeface="Arial" pitchFamily="34" charset="0"/>
                <a:ea typeface="Times New Roman" panose="02020603050405020304" pitchFamily="18" charset="0"/>
                <a:cs typeface="Arial" pitchFamily="34" charset="0"/>
              </a:rPr>
              <a:t>Kabwe- Zambia </a:t>
            </a:r>
            <a:endParaRPr lang="it-IT" sz="2800" b="1" dirty="0">
              <a:latin typeface="Arial" pitchFamily="34" charset="0"/>
              <a:cs typeface="Arial" pitchFamily="34" charset="0"/>
            </a:endParaRPr>
          </a:p>
        </p:txBody>
      </p:sp>
      <p:sp>
        <p:nvSpPr>
          <p:cNvPr id="7" name="Rettangolo 6"/>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3197950076"/>
      </p:ext>
    </p:extLst>
  </p:cSld>
  <p:clrMapOvr>
    <a:masterClrMapping/>
  </p:clrMapOvr>
  <p:transition>
    <p:spli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7"/>
          <p:cNvSpPr txBox="1">
            <a:spLocks noChangeArrowheads="1"/>
          </p:cNvSpPr>
          <p:nvPr/>
        </p:nvSpPr>
        <p:spPr bwMode="auto">
          <a:xfrm>
            <a:off x="2417467" y="708905"/>
            <a:ext cx="7336079"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PMingLiU" pitchFamily="18" charset="-120"/>
              </a:defRPr>
            </a:lvl1pPr>
            <a:lvl2pPr marL="742950" indent="-285750" eaLnBrk="0" hangingPunct="0">
              <a:defRPr kumimoji="1" sz="2400">
                <a:solidFill>
                  <a:schemeClr val="tx1"/>
                </a:solidFill>
                <a:latin typeface="Times New Roman" panose="02020603050405020304" pitchFamily="18" charset="0"/>
                <a:ea typeface="PMingLiU" pitchFamily="18" charset="-120"/>
              </a:defRPr>
            </a:lvl2pPr>
            <a:lvl3pPr marL="1143000" indent="-228600" eaLnBrk="0" hangingPunct="0">
              <a:defRPr kumimoji="1" sz="2400">
                <a:solidFill>
                  <a:schemeClr val="tx1"/>
                </a:solidFill>
                <a:latin typeface="Times New Roman" panose="02020603050405020304" pitchFamily="18" charset="0"/>
                <a:ea typeface="PMingLiU" pitchFamily="18" charset="-120"/>
              </a:defRPr>
            </a:lvl3pPr>
            <a:lvl4pPr marL="1600200" indent="-228600" eaLnBrk="0" hangingPunct="0">
              <a:defRPr kumimoji="1" sz="2400">
                <a:solidFill>
                  <a:schemeClr val="tx1"/>
                </a:solidFill>
                <a:latin typeface="Times New Roman" panose="02020603050405020304" pitchFamily="18" charset="0"/>
                <a:ea typeface="PMingLiU" pitchFamily="18" charset="-120"/>
              </a:defRPr>
            </a:lvl4pPr>
            <a:lvl5pPr marL="2057400" indent="-228600" eaLnBrk="0" hangingPunct="0">
              <a:defRPr kumimoji="1" sz="2400">
                <a:solidFill>
                  <a:schemeClr val="tx1"/>
                </a:solidFill>
                <a:latin typeface="Times New Roman" panose="02020603050405020304" pitchFamily="18" charset="0"/>
                <a:ea typeface="PMingLiU"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itchFamily="18" charset="-120"/>
              </a:defRPr>
            </a:lvl9pPr>
          </a:lstStyle>
          <a:p>
            <a:pPr algn="ctr"/>
            <a:r>
              <a:rPr lang="it-IT" sz="3600" b="1" dirty="0">
                <a:latin typeface="Georgia" panose="02040502050405020303" pitchFamily="18" charset="0"/>
              </a:rPr>
              <a:t>Africa, la pattumiera del mondo</a:t>
            </a:r>
            <a:endParaRPr lang="it-IT" sz="3600" dirty="0">
              <a:latin typeface="Georgia" panose="02040502050405020303" pitchFamily="18" charset="0"/>
            </a:endParaRPr>
          </a:p>
        </p:txBody>
      </p:sp>
      <p:sp>
        <p:nvSpPr>
          <p:cNvPr id="5" name="CasellaDiTesto 4"/>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pic>
        <p:nvPicPr>
          <p:cNvPr id="6" name="Picture 5" descr="C:\Documents and Settings\umberto\Desktop\bande OnlyConnect\stripes_vol3_mod_F.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1" y="6559714"/>
            <a:ext cx="9123013" cy="285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6" name="Picture 2" descr="Immagine correlat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26718" y="2046694"/>
            <a:ext cx="4762500" cy="3095625"/>
          </a:xfrm>
          <a:prstGeom prst="rect">
            <a:avLst/>
          </a:prstGeom>
          <a:solidFill>
            <a:srgbClr val="FFFF00"/>
          </a:solidFill>
        </p:spPr>
      </p:pic>
      <p:sp>
        <p:nvSpPr>
          <p:cNvPr id="2" name="Rettangolo 1"/>
          <p:cNvSpPr/>
          <p:nvPr/>
        </p:nvSpPr>
        <p:spPr>
          <a:xfrm>
            <a:off x="5853687" y="3820291"/>
            <a:ext cx="1077539" cy="400110"/>
          </a:xfrm>
          <a:prstGeom prst="rect">
            <a:avLst/>
          </a:prstGeom>
          <a:solidFill>
            <a:srgbClr val="FFFF00"/>
          </a:solidFill>
        </p:spPr>
        <p:txBody>
          <a:bodyPr wrap="none">
            <a:spAutoFit/>
          </a:bodyPr>
          <a:lstStyle/>
          <a:p>
            <a:r>
              <a:rPr lang="it-IT" sz="2000" b="1" dirty="0">
                <a:latin typeface="Georgia" panose="02040502050405020303" pitchFamily="18" charset="0"/>
              </a:rPr>
              <a:t>Africa,</a:t>
            </a:r>
            <a:endParaRPr lang="it-IT" sz="2000" dirty="0"/>
          </a:p>
        </p:txBody>
      </p:sp>
      <p:sp>
        <p:nvSpPr>
          <p:cNvPr id="4" name="Ovale 3"/>
          <p:cNvSpPr/>
          <p:nvPr/>
        </p:nvSpPr>
        <p:spPr>
          <a:xfrm>
            <a:off x="6346738" y="3772807"/>
            <a:ext cx="45719" cy="4001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Rettangolo 7"/>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219952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7513947" y="259966"/>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pic>
        <p:nvPicPr>
          <p:cNvPr id="6" name="Picture 5" descr="C:\Documents and Settings\umberto\Desktop\bande OnlyConnect\stripes_vol3_mod_F.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1" y="6559714"/>
            <a:ext cx="9123013" cy="2850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Ovale 3"/>
          <p:cNvSpPr/>
          <p:nvPr/>
        </p:nvSpPr>
        <p:spPr>
          <a:xfrm>
            <a:off x="6346738" y="3772807"/>
            <a:ext cx="45719" cy="40011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2290" name="Picture 2" descr="Risultati immagini per metalli pesanti intossicazione"/>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612290" y="1831932"/>
            <a:ext cx="6141675" cy="4608512"/>
          </a:xfrm>
          <a:prstGeom prst="rect">
            <a:avLst/>
          </a:prstGeom>
          <a:noFill/>
          <a:extLst>
            <a:ext uri="{909E8E84-426E-40DD-AFC4-6F175D3DCCD1}">
              <a14:hiddenFill xmlns:a14="http://schemas.microsoft.com/office/drawing/2010/main" xmlns="">
                <a:solidFill>
                  <a:srgbClr val="FFFFFF"/>
                </a:solidFill>
              </a14:hiddenFill>
            </a:ext>
          </a:extLst>
        </p:spPr>
      </p:pic>
      <p:pic>
        <p:nvPicPr>
          <p:cNvPr id="12292" name="Picture 4" descr="Risultati immagini per metalli pesanti intossicazion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9869" y="546652"/>
            <a:ext cx="3642819" cy="220486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ttangolo 6"/>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21367689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7">
            <a:extLst>
              <a:ext uri="{FF2B5EF4-FFF2-40B4-BE49-F238E27FC236}">
                <a16:creationId xmlns:a16="http://schemas.microsoft.com/office/drawing/2014/main" xmlns="" id="{A6D6B608-47DA-4A18-B4D5-E1F88F5D4BE5}"/>
              </a:ext>
            </a:extLst>
          </p:cNvPr>
          <p:cNvSpPr txBox="1">
            <a:spLocks noChangeArrowheads="1"/>
          </p:cNvSpPr>
          <p:nvPr/>
        </p:nvSpPr>
        <p:spPr bwMode="auto">
          <a:xfrm>
            <a:off x="1991545" y="4073737"/>
            <a:ext cx="6537963" cy="2308324"/>
          </a:xfrm>
          <a:prstGeom prst="rect">
            <a:avLst/>
          </a:prstGeom>
          <a:solidFill>
            <a:schemeClr val="bg1">
              <a:lumMod val="95000"/>
            </a:schemeClr>
          </a:solidFill>
          <a:ln>
            <a:noFill/>
          </a:ln>
          <a:extLst/>
        </p:spPr>
        <p:txBody>
          <a:bodyPr wrap="square">
            <a:spAutoFit/>
          </a:bodyPr>
          <a:lstStyle>
            <a:lvl1pPr eaLnBrk="0" hangingPunct="0">
              <a:defRPr kumimoji="1" sz="2400">
                <a:solidFill>
                  <a:schemeClr val="tx1"/>
                </a:solidFill>
                <a:latin typeface="Times New Roman" panose="02020603050405020304" pitchFamily="18" charset="0"/>
                <a:ea typeface="PMingLiU"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PMingLiU"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PMingLiU"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PMingLiU"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PMingLiU"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PMingLiU" panose="02020500000000000000" pitchFamily="18" charset="-120"/>
              </a:defRPr>
            </a:lvl9pPr>
          </a:lstStyle>
          <a:p>
            <a:pPr algn="just" eaLnBrk="1" hangingPunct="1"/>
            <a:r>
              <a:rPr lang="it-IT" altLang="en-US" b="1" dirty="0">
                <a:solidFill>
                  <a:srgbClr val="4C4C4C"/>
                </a:solidFill>
                <a:latin typeface="Arial" pitchFamily="34" charset="0"/>
                <a:cs typeface="Arial" pitchFamily="34" charset="0"/>
              </a:rPr>
              <a:t> </a:t>
            </a:r>
            <a:r>
              <a:rPr lang="it-IT" b="1" dirty="0">
                <a:latin typeface="Arial" pitchFamily="34" charset="0"/>
                <a:cs typeface="Arial" pitchFamily="34" charset="0"/>
              </a:rPr>
              <a:t> “</a:t>
            </a:r>
            <a:r>
              <a:rPr lang="it-IT" b="1" i="1" dirty="0">
                <a:latin typeface="Arial" pitchFamily="34" charset="0"/>
                <a:cs typeface="Arial" pitchFamily="34" charset="0"/>
              </a:rPr>
              <a:t>Bisogna mettere la tecnologia nelle mani di chi ha bisogno e dare all’Africa l’opportunità di non essere soltanto uno spettatore ma di giocare un ruolo di primo piano in una rivoluzione industriale più virtuosa </a:t>
            </a:r>
            <a:r>
              <a:rPr lang="it-IT" dirty="0"/>
              <a:t>“</a:t>
            </a:r>
            <a:endParaRPr lang="it-IT" altLang="en-US" dirty="0">
              <a:solidFill>
                <a:srgbClr val="4C4C4C"/>
              </a:solidFill>
              <a:latin typeface="Georgia" panose="02040502050405020303" pitchFamily="18" charset="0"/>
            </a:endParaRPr>
          </a:p>
        </p:txBody>
      </p:sp>
      <p:pic>
        <p:nvPicPr>
          <p:cNvPr id="5132" name="Picture 5" descr="C:\Documents and Settings\umberto\Desktop\bande OnlyConnect\stripes_vol3_mod_F.jpg">
            <a:extLst>
              <a:ext uri="{FF2B5EF4-FFF2-40B4-BE49-F238E27FC236}">
                <a16:creationId xmlns:a16="http://schemas.microsoft.com/office/drawing/2014/main" xmlns="" id="{5D97CE0C-C919-48D0-BD42-E04711D5C73B}"/>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57289" y="6572250"/>
            <a:ext cx="9144000" cy="285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CasellaDiTesto 10">
            <a:extLst>
              <a:ext uri="{FF2B5EF4-FFF2-40B4-BE49-F238E27FC236}">
                <a16:creationId xmlns:a16="http://schemas.microsoft.com/office/drawing/2014/main" xmlns="" id="{23B449D7-EDCD-0D41-924E-485FAFB3A8E7}"/>
              </a:ext>
            </a:extLst>
          </p:cNvPr>
          <p:cNvSpPr txBox="1"/>
          <p:nvPr/>
        </p:nvSpPr>
        <p:spPr>
          <a:xfrm>
            <a:off x="6672064" y="6041325"/>
            <a:ext cx="4640580" cy="375487"/>
          </a:xfrm>
          <a:prstGeom prst="rect">
            <a:avLst/>
          </a:prstGeom>
          <a:noFill/>
        </p:spPr>
        <p:txBody>
          <a:bodyPr wrap="square">
            <a:spAutoFit/>
          </a:bodyPr>
          <a:lstStyle/>
          <a:p>
            <a:pPr>
              <a:lnSpc>
                <a:spcPts val="2400"/>
              </a:lnSpc>
              <a:buClr>
                <a:srgbClr val="4C4C4C"/>
              </a:buClr>
            </a:pPr>
            <a:r>
              <a:rPr lang="it-IT" b="1" i="1" dirty="0" err="1">
                <a:solidFill>
                  <a:srgbClr val="C00000"/>
                </a:solidFill>
              </a:rPr>
              <a:t>Kodjo</a:t>
            </a:r>
            <a:r>
              <a:rPr lang="it-IT" b="1" i="1" dirty="0">
                <a:solidFill>
                  <a:srgbClr val="C00000"/>
                </a:solidFill>
              </a:rPr>
              <a:t> Afate </a:t>
            </a:r>
            <a:r>
              <a:rPr lang="it-IT" b="1" i="1" dirty="0" err="1">
                <a:solidFill>
                  <a:srgbClr val="C00000"/>
                </a:solidFill>
              </a:rPr>
              <a:t>Gnikou</a:t>
            </a:r>
            <a:endParaRPr lang="it-IT" altLang="en-US" sz="2400" b="1" i="1" dirty="0">
              <a:solidFill>
                <a:srgbClr val="C00000"/>
              </a:solidFill>
              <a:latin typeface="Arial" panose="020B0604020202020204" pitchFamily="34" charset="0"/>
              <a:cs typeface="Arial" panose="020B0604020202020204" pitchFamily="34" charset="0"/>
            </a:endParaRPr>
          </a:p>
        </p:txBody>
      </p:sp>
      <p:sp>
        <p:nvSpPr>
          <p:cNvPr id="9" name="CasellaDiTesto 8"/>
          <p:cNvSpPr txBox="1"/>
          <p:nvPr/>
        </p:nvSpPr>
        <p:spPr>
          <a:xfrm>
            <a:off x="7685104" y="191454"/>
            <a:ext cx="2614501" cy="369332"/>
          </a:xfrm>
          <a:prstGeom prst="rect">
            <a:avLst/>
          </a:prstGeom>
          <a:solidFill>
            <a:srgbClr val="FF0000"/>
          </a:solidFill>
        </p:spPr>
        <p:txBody>
          <a:bodyPr wrap="square" rtlCol="0">
            <a:spAutoFit/>
          </a:bodyPr>
          <a:lstStyle/>
          <a:p>
            <a:r>
              <a:rPr lang="it-IT" b="1" dirty="0">
                <a:solidFill>
                  <a:schemeClr val="bg1"/>
                </a:solidFill>
              </a:rPr>
              <a:t>METALLI  PESANTI</a:t>
            </a:r>
          </a:p>
        </p:txBody>
      </p:sp>
      <p:pic>
        <p:nvPicPr>
          <p:cNvPr id="13314" name="Picture 2" descr="Risultati immagini per Kodjo Afate Gnikou"/>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383785" y="376121"/>
            <a:ext cx="5182241" cy="3446443"/>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ttangolo 6"/>
          <p:cNvSpPr/>
          <p:nvPr/>
        </p:nvSpPr>
        <p:spPr>
          <a:xfrm>
            <a:off x="9359183" y="6486009"/>
            <a:ext cx="764953" cy="369332"/>
          </a:xfrm>
          <a:prstGeom prst="rect">
            <a:avLst/>
          </a:prstGeom>
        </p:spPr>
        <p:txBody>
          <a:bodyPr wrap="none">
            <a:spAutoFit/>
          </a:bodyPr>
          <a:lstStyle/>
          <a:p>
            <a:r>
              <a:rPr lang="it-IT" altLang="en-US" b="1" dirty="0">
                <a:solidFill>
                  <a:schemeClr val="bg1"/>
                </a:solidFill>
                <a:latin typeface="Gabriola" panose="04040605051002020D02" pitchFamily="82" charset="0"/>
              </a:rPr>
              <a:t>Chimica</a:t>
            </a:r>
            <a:endParaRPr lang="it-IT" dirty="0">
              <a:solidFill>
                <a:schemeClr val="bg1"/>
              </a:solidFill>
              <a:latin typeface="Gabriola" panose="04040605051002020D02" pitchFamily="82" charset="0"/>
            </a:endParaRPr>
          </a:p>
        </p:txBody>
      </p:sp>
    </p:spTree>
    <p:extLst>
      <p:ext uri="{BB962C8B-B14F-4D97-AF65-F5344CB8AC3E}">
        <p14:creationId xmlns:p14="http://schemas.microsoft.com/office/powerpoint/2010/main" xmlns="" val="3590551122"/>
      </p:ext>
    </p:extLst>
  </p:cSld>
  <p:clrMapOvr>
    <a:masterClrMapping/>
  </p:clrMapOvr>
  <p:transition>
    <p:spli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lide(from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BC84833-1CAD-474A-83FD-BDC423DA179E}"/>
              </a:ext>
            </a:extLst>
          </p:cNvPr>
          <p:cNvSpPr>
            <a:spLocks noGrp="1"/>
          </p:cNvSpPr>
          <p:nvPr>
            <p:ph type="ctrTitle"/>
          </p:nvPr>
        </p:nvSpPr>
        <p:spPr>
          <a:xfrm>
            <a:off x="2589212" y="3903786"/>
            <a:ext cx="8915399" cy="858932"/>
          </a:xfrm>
        </p:spPr>
        <p:txBody>
          <a:bodyPr>
            <a:noAutofit/>
          </a:bodyPr>
          <a:lstStyle/>
          <a:p>
            <a:pPr algn="ctr"/>
            <a:r>
              <a:rPr lang="it-IT" sz="6600" dirty="0"/>
              <a:t>I DIRITTI UMANI</a:t>
            </a:r>
          </a:p>
        </p:txBody>
      </p:sp>
      <p:sp>
        <p:nvSpPr>
          <p:cNvPr id="3" name="Sottotitolo 2">
            <a:extLst>
              <a:ext uri="{FF2B5EF4-FFF2-40B4-BE49-F238E27FC236}">
                <a16:creationId xmlns:a16="http://schemas.microsoft.com/office/drawing/2014/main" xmlns="" id="{AC691DB5-1859-4BE3-A653-3607B584B495}"/>
              </a:ext>
            </a:extLst>
          </p:cNvPr>
          <p:cNvSpPr>
            <a:spLocks noGrp="1"/>
          </p:cNvSpPr>
          <p:nvPr>
            <p:ph type="subTitle" idx="1"/>
          </p:nvPr>
        </p:nvSpPr>
        <p:spPr>
          <a:xfrm>
            <a:off x="4286126" y="4762718"/>
            <a:ext cx="5301641" cy="571255"/>
          </a:xfrm>
        </p:spPr>
        <p:txBody>
          <a:bodyPr>
            <a:normAutofit fontScale="92500" lnSpcReduction="10000"/>
          </a:bodyPr>
          <a:lstStyle/>
          <a:p>
            <a:pPr algn="ctr"/>
            <a:r>
              <a:rPr lang="it-IT" b="1" dirty="0" smtClean="0"/>
              <a:t>CONOSCIAMO I 30 ARTICOLI UNIVERSALI DEI DIRITTI UMANI</a:t>
            </a:r>
          </a:p>
          <a:p>
            <a:pPr algn="ctr"/>
            <a:endParaRPr lang="it-IT" dirty="0"/>
          </a:p>
        </p:txBody>
      </p:sp>
      <p:pic>
        <p:nvPicPr>
          <p:cNvPr id="4" name="Immagine 3"/>
          <p:cNvPicPr>
            <a:picLocks noChangeAspect="1"/>
          </p:cNvPicPr>
          <p:nvPr/>
        </p:nvPicPr>
        <p:blipFill>
          <a:blip r:embed="rId2"/>
          <a:stretch>
            <a:fillRect/>
          </a:stretch>
        </p:blipFill>
        <p:spPr>
          <a:xfrm>
            <a:off x="4000499" y="834324"/>
            <a:ext cx="6075485" cy="3006813"/>
          </a:xfrm>
          <a:prstGeom prst="ellipse">
            <a:avLst/>
          </a:prstGeom>
          <a:ln>
            <a:noFill/>
          </a:ln>
          <a:effectLst>
            <a:softEdge rad="112500"/>
          </a:effectLst>
        </p:spPr>
      </p:pic>
      <p:pic>
        <p:nvPicPr>
          <p:cNvPr id="1026" name="Picture 2" descr="https://www.articolo21.org/wp-content/uploads/2018/11/photo_E2EC912C14F4FAF488E5_32361g2.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38529" y="5333973"/>
            <a:ext cx="2866293" cy="116365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CasellaDiTesto 5"/>
          <p:cNvSpPr txBox="1"/>
          <p:nvPr/>
        </p:nvSpPr>
        <p:spPr>
          <a:xfrm>
            <a:off x="10127974" y="586409"/>
            <a:ext cx="1719469" cy="461665"/>
          </a:xfrm>
          <a:prstGeom prst="rect">
            <a:avLst/>
          </a:prstGeom>
          <a:noFill/>
        </p:spPr>
        <p:txBody>
          <a:bodyPr wrap="square" rtlCol="0">
            <a:spAutoFit/>
          </a:bodyPr>
          <a:lstStyle/>
          <a:p>
            <a:r>
              <a:rPr lang="it-IT" sz="2400" b="1" dirty="0" smtClean="0">
                <a:latin typeface="Arial" pitchFamily="34" charset="0"/>
                <a:cs typeface="Arial" pitchFamily="34" charset="0"/>
              </a:rPr>
              <a:t>BIOLOGIA</a:t>
            </a:r>
            <a:endParaRPr lang="it-IT" sz="2400" b="1" dirty="0">
              <a:latin typeface="Arial" pitchFamily="34" charset="0"/>
              <a:cs typeface="Arial" pitchFamily="34" charset="0"/>
            </a:endParaRPr>
          </a:p>
        </p:txBody>
      </p:sp>
    </p:spTree>
    <p:extLst>
      <p:ext uri="{BB962C8B-B14F-4D97-AF65-F5344CB8AC3E}">
        <p14:creationId xmlns:p14="http://schemas.microsoft.com/office/powerpoint/2010/main" xmlns="" val="25833197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D1158731-DC18-4189-A40D-E01DE7E324E6}"/>
              </a:ext>
            </a:extLst>
          </p:cNvPr>
          <p:cNvSpPr>
            <a:spLocks noGrp="1"/>
          </p:cNvSpPr>
          <p:nvPr>
            <p:ph type="title"/>
          </p:nvPr>
        </p:nvSpPr>
        <p:spPr>
          <a:xfrm>
            <a:off x="2021156" y="610255"/>
            <a:ext cx="8911687" cy="1280890"/>
          </a:xfrm>
        </p:spPr>
        <p:txBody>
          <a:bodyPr>
            <a:noAutofit/>
          </a:bodyPr>
          <a:lstStyle/>
          <a:p>
            <a:pPr algn="ctr"/>
            <a:r>
              <a:rPr lang="it-IT" sz="2400" b="1" dirty="0">
                <a:latin typeface="Arial" panose="020B0604020202020204" pitchFamily="34" charset="0"/>
                <a:cs typeface="Arial" panose="020B0604020202020204" pitchFamily="34" charset="0"/>
              </a:rPr>
              <a:t>DIRITTO…..</a:t>
            </a:r>
            <a:br>
              <a:rPr lang="it-IT" sz="2400" b="1" dirty="0">
                <a:latin typeface="Arial" panose="020B0604020202020204" pitchFamily="34" charset="0"/>
                <a:cs typeface="Arial" panose="020B0604020202020204" pitchFamily="34" charset="0"/>
              </a:rPr>
            </a:br>
            <a:r>
              <a:rPr lang="it-IT" sz="2400" b="1" dirty="0">
                <a:latin typeface="Arial" panose="020B0604020202020204" pitchFamily="34" charset="0"/>
                <a:cs typeface="Arial" panose="020B0604020202020204" pitchFamily="34" charset="0"/>
              </a:rPr>
              <a:t>(Dichiarazione Universale dei Diritti dell’Uomo -­‐ articolo 25</a:t>
            </a:r>
            <a:br>
              <a:rPr lang="it-IT" sz="2400" b="1" dirty="0">
                <a:latin typeface="Arial" panose="020B0604020202020204" pitchFamily="34" charset="0"/>
                <a:cs typeface="Arial" panose="020B0604020202020204" pitchFamily="34" charset="0"/>
              </a:rPr>
            </a:br>
            <a:r>
              <a:rPr lang="it-IT" sz="2400" b="1" dirty="0">
                <a:latin typeface="Arial" panose="020B0604020202020204" pitchFamily="34" charset="0"/>
                <a:cs typeface="Arial" panose="020B0604020202020204" pitchFamily="34" charset="0"/>
              </a:rPr>
              <a:t>comma 1).</a:t>
            </a:r>
            <a:r>
              <a:rPr lang="it-IT" sz="2400" dirty="0">
                <a:latin typeface="Arial" panose="020B0604020202020204" pitchFamily="34" charset="0"/>
                <a:cs typeface="Arial" panose="020B0604020202020204" pitchFamily="34" charset="0"/>
              </a:rPr>
              <a:t/>
            </a:r>
            <a:br>
              <a:rPr lang="it-IT" sz="2400" dirty="0">
                <a:latin typeface="Arial" panose="020B0604020202020204" pitchFamily="34" charset="0"/>
                <a:cs typeface="Arial" panose="020B0604020202020204" pitchFamily="34" charset="0"/>
              </a:rPr>
            </a:br>
            <a:endParaRPr lang="it-IT" sz="2400" dirty="0">
              <a:latin typeface="Arial" panose="020B0604020202020204" pitchFamily="34" charset="0"/>
              <a:cs typeface="Arial" panose="020B0604020202020204" pitchFamily="34" charset="0"/>
            </a:endParaRPr>
          </a:p>
        </p:txBody>
      </p:sp>
      <p:sp>
        <p:nvSpPr>
          <p:cNvPr id="3" name="Segnaposto contenuto 2">
            <a:extLst>
              <a:ext uri="{FF2B5EF4-FFF2-40B4-BE49-F238E27FC236}">
                <a16:creationId xmlns:a16="http://schemas.microsoft.com/office/drawing/2014/main" xmlns="" id="{04010541-C301-4B84-9E84-A738C320BD85}"/>
              </a:ext>
            </a:extLst>
          </p:cNvPr>
          <p:cNvSpPr>
            <a:spLocks noGrp="1"/>
          </p:cNvSpPr>
          <p:nvPr>
            <p:ph idx="1"/>
          </p:nvPr>
        </p:nvSpPr>
        <p:spPr>
          <a:xfrm>
            <a:off x="2992582" y="2396837"/>
            <a:ext cx="6968836" cy="3777622"/>
          </a:xfrm>
        </p:spPr>
        <p:txBody>
          <a:bodyPr>
            <a:normAutofit fontScale="92500" lnSpcReduction="20000"/>
          </a:bodyPr>
          <a:lstStyle/>
          <a:p>
            <a:pPr algn="just">
              <a:lnSpc>
                <a:spcPct val="150000"/>
              </a:lnSpc>
            </a:pPr>
            <a:r>
              <a:rPr lang="it-IT" sz="2200" dirty="0">
                <a:latin typeface="Arial" panose="020B0604020202020204" pitchFamily="34" charset="0"/>
                <a:cs typeface="Arial" panose="020B0604020202020204" pitchFamily="34" charset="0"/>
              </a:rPr>
              <a:t>“</a:t>
            </a:r>
            <a:r>
              <a:rPr lang="it-IT" sz="2200" b="1" dirty="0">
                <a:latin typeface="Arial" panose="020B0604020202020204" pitchFamily="34" charset="0"/>
                <a:cs typeface="Arial" panose="020B0604020202020204" pitchFamily="34" charset="0"/>
              </a:rPr>
              <a:t>Ogni individuo ha il diritto ad un tenore di vita sufficiente </a:t>
            </a:r>
            <a:r>
              <a:rPr lang="it-IT" sz="2200" b="1" dirty="0" smtClean="0">
                <a:latin typeface="Arial" panose="020B0604020202020204" pitchFamily="34" charset="0"/>
                <a:cs typeface="Arial" panose="020B0604020202020204" pitchFamily="34" charset="0"/>
              </a:rPr>
              <a:t>a garantire </a:t>
            </a:r>
            <a:r>
              <a:rPr lang="it-IT" sz="2200" b="1" dirty="0">
                <a:latin typeface="Arial" panose="020B0604020202020204" pitchFamily="34" charset="0"/>
                <a:cs typeface="Arial" panose="020B0604020202020204" pitchFamily="34" charset="0"/>
              </a:rPr>
              <a:t>la salute e il benessere proprio e della sua </a:t>
            </a:r>
            <a:r>
              <a:rPr lang="it-IT" sz="2200" b="1" dirty="0" smtClean="0">
                <a:latin typeface="Arial" panose="020B0604020202020204" pitchFamily="34" charset="0"/>
                <a:cs typeface="Arial" panose="020B0604020202020204" pitchFamily="34" charset="0"/>
              </a:rPr>
              <a:t>famiglia, con </a:t>
            </a:r>
            <a:r>
              <a:rPr lang="it-IT" sz="2200" b="1" dirty="0">
                <a:latin typeface="Arial" panose="020B0604020202020204" pitchFamily="34" charset="0"/>
                <a:cs typeface="Arial" panose="020B0604020202020204" pitchFamily="34" charset="0"/>
              </a:rPr>
              <a:t>particolare riguardo all'alimentazione, al </a:t>
            </a:r>
            <a:r>
              <a:rPr lang="it-IT" sz="2200" b="1" dirty="0" smtClean="0">
                <a:latin typeface="Arial" panose="020B0604020202020204" pitchFamily="34" charset="0"/>
                <a:cs typeface="Arial" panose="020B0604020202020204" pitchFamily="34" charset="0"/>
              </a:rPr>
              <a:t>vestiario, all'abitazione</a:t>
            </a:r>
            <a:r>
              <a:rPr lang="it-IT" sz="2200" b="1" dirty="0">
                <a:latin typeface="Arial" panose="020B0604020202020204" pitchFamily="34" charset="0"/>
                <a:cs typeface="Arial" panose="020B0604020202020204" pitchFamily="34" charset="0"/>
              </a:rPr>
              <a:t>, e alle cure mediche e ai servizi sociali </a:t>
            </a:r>
            <a:r>
              <a:rPr lang="it-IT" sz="2200" b="1" dirty="0" smtClean="0">
                <a:latin typeface="Arial" panose="020B0604020202020204" pitchFamily="34" charset="0"/>
                <a:cs typeface="Arial" panose="020B0604020202020204" pitchFamily="34" charset="0"/>
              </a:rPr>
              <a:t>necessari, ed </a:t>
            </a:r>
            <a:r>
              <a:rPr lang="it-IT" sz="2200" b="1" dirty="0">
                <a:latin typeface="Arial" panose="020B0604020202020204" pitchFamily="34" charset="0"/>
                <a:cs typeface="Arial" panose="020B0604020202020204" pitchFamily="34" charset="0"/>
              </a:rPr>
              <a:t>ha diritto alla sicurezza in caso di disoccupazione, </a:t>
            </a:r>
            <a:r>
              <a:rPr lang="it-IT" sz="2200" b="1" dirty="0" smtClean="0">
                <a:latin typeface="Arial" panose="020B0604020202020204" pitchFamily="34" charset="0"/>
                <a:cs typeface="Arial" panose="020B0604020202020204" pitchFamily="34" charset="0"/>
              </a:rPr>
              <a:t>malattia, invalidità </a:t>
            </a:r>
            <a:r>
              <a:rPr lang="it-IT" sz="2200" b="1" dirty="0">
                <a:latin typeface="Arial" panose="020B0604020202020204" pitchFamily="34" charset="0"/>
                <a:cs typeface="Arial" panose="020B0604020202020204" pitchFamily="34" charset="0"/>
              </a:rPr>
              <a:t>vedovanza, vecchiaia o in ogni altro caso di </a:t>
            </a:r>
            <a:r>
              <a:rPr lang="it-IT" sz="2200" b="1" dirty="0" smtClean="0">
                <a:latin typeface="Arial" panose="020B0604020202020204" pitchFamily="34" charset="0"/>
                <a:cs typeface="Arial" panose="020B0604020202020204" pitchFamily="34" charset="0"/>
              </a:rPr>
              <a:t>perdita, dei </a:t>
            </a:r>
            <a:r>
              <a:rPr lang="it-IT" sz="2200" b="1" dirty="0">
                <a:latin typeface="Arial" panose="020B0604020202020204" pitchFamily="34" charset="0"/>
                <a:cs typeface="Arial" panose="020B0604020202020204" pitchFamily="34" charset="0"/>
              </a:rPr>
              <a:t>mezzi di sussistenza per circostanze indipendenti dalla </a:t>
            </a:r>
            <a:r>
              <a:rPr lang="it-IT" sz="2200" b="1" dirty="0" smtClean="0">
                <a:latin typeface="Arial" panose="020B0604020202020204" pitchFamily="34" charset="0"/>
                <a:cs typeface="Arial" panose="020B0604020202020204" pitchFamily="34" charset="0"/>
              </a:rPr>
              <a:t>sua volontà</a:t>
            </a:r>
            <a:r>
              <a:rPr lang="it-IT" sz="2200" b="1" dirty="0">
                <a:latin typeface="Arial" panose="020B0604020202020204" pitchFamily="34" charset="0"/>
                <a:cs typeface="Arial" panose="020B0604020202020204" pitchFamily="34" charset="0"/>
              </a:rPr>
              <a:t>”.</a:t>
            </a:r>
          </a:p>
          <a:p>
            <a:endParaRPr lang="it-IT" dirty="0"/>
          </a:p>
        </p:txBody>
      </p:sp>
    </p:spTree>
    <p:extLst>
      <p:ext uri="{BB962C8B-B14F-4D97-AF65-F5344CB8AC3E}">
        <p14:creationId xmlns:p14="http://schemas.microsoft.com/office/powerpoint/2010/main" xmlns="" val="23939570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273A561-17FA-48B4-8060-37EF8FA85566}"/>
              </a:ext>
            </a:extLst>
          </p:cNvPr>
          <p:cNvSpPr>
            <a:spLocks noGrp="1"/>
          </p:cNvSpPr>
          <p:nvPr>
            <p:ph type="title"/>
          </p:nvPr>
        </p:nvSpPr>
        <p:spPr/>
        <p:txBody>
          <a:bodyPr>
            <a:normAutofit/>
          </a:bodyPr>
          <a:lstStyle/>
          <a:p>
            <a:pPr algn="ctr"/>
            <a:r>
              <a:rPr lang="it-IT" sz="2800" b="1" dirty="0">
                <a:latin typeface="Arial" panose="020B0604020202020204" pitchFamily="34" charset="0"/>
                <a:cs typeface="Arial" panose="020B0604020202020204" pitchFamily="34" charset="0"/>
              </a:rPr>
              <a:t>…NEGATO</a:t>
            </a:r>
            <a:br>
              <a:rPr lang="it-IT" sz="2800" b="1" dirty="0">
                <a:latin typeface="Arial" panose="020B0604020202020204" pitchFamily="34" charset="0"/>
                <a:cs typeface="Arial" panose="020B0604020202020204" pitchFamily="34" charset="0"/>
              </a:rPr>
            </a:br>
            <a:r>
              <a:rPr lang="it-IT" sz="2800" b="1" dirty="0">
                <a:latin typeface="Arial" panose="020B0604020202020204" pitchFamily="34" charset="0"/>
                <a:cs typeface="Arial" panose="020B0604020202020204" pitchFamily="34" charset="0"/>
              </a:rPr>
              <a:t>LA FAME NEL MONDO</a:t>
            </a:r>
          </a:p>
        </p:txBody>
      </p:sp>
      <p:sp>
        <p:nvSpPr>
          <p:cNvPr id="3" name="Segnaposto contenuto 2">
            <a:extLst>
              <a:ext uri="{FF2B5EF4-FFF2-40B4-BE49-F238E27FC236}">
                <a16:creationId xmlns:a16="http://schemas.microsoft.com/office/drawing/2014/main" xmlns="" id="{3AFFCB0F-3721-4CA9-9D16-A0E1B5AFBA3E}"/>
              </a:ext>
            </a:extLst>
          </p:cNvPr>
          <p:cNvSpPr>
            <a:spLocks noGrp="1"/>
          </p:cNvSpPr>
          <p:nvPr>
            <p:ph sz="half" idx="1"/>
          </p:nvPr>
        </p:nvSpPr>
        <p:spPr>
          <a:xfrm>
            <a:off x="1510447" y="1865242"/>
            <a:ext cx="5749636" cy="4184073"/>
          </a:xfrm>
        </p:spPr>
        <p:txBody>
          <a:bodyPr>
            <a:noAutofit/>
          </a:bodyPr>
          <a:lstStyle/>
          <a:p>
            <a:pPr algn="just"/>
            <a:r>
              <a:rPr lang="it-IT" sz="2000" b="1" dirty="0" smtClean="0">
                <a:latin typeface="Arial" panose="020B0604020202020204" pitchFamily="34" charset="0"/>
                <a:cs typeface="Arial" panose="020B0604020202020204" pitchFamily="34" charset="0"/>
              </a:rPr>
              <a:t>Nel </a:t>
            </a:r>
            <a:r>
              <a:rPr lang="it-IT" sz="2000" b="1" dirty="0">
                <a:latin typeface="Arial" panose="020B0604020202020204" pitchFamily="34" charset="0"/>
                <a:cs typeface="Arial" panose="020B0604020202020204" pitchFamily="34" charset="0"/>
              </a:rPr>
              <a:t>mondo sono ancora più di 800 milioni le persone in stato  di malnutrizione e ogni giorno in media sono oltre 10.000 quelle che muoiono per fame. Le popolazioni africane sono quelle che più di tutti vedono negato il diritto al cibo.  Solo il 10% dei morti per fame è provocato da guerre e carestie, il resto è causato da malnutrizione cronica le cui cause sono complesse e si annidano nei meccanismi ingiusti del sistema economico globale aggravato dalla crisi economica e dai cambiamenti climatici in atto che aumentano la frequenza degli shock </a:t>
            </a:r>
            <a:r>
              <a:rPr lang="it-IT" sz="2000" b="1" dirty="0" smtClean="0">
                <a:latin typeface="Arial" panose="020B0604020202020204" pitchFamily="34" charset="0"/>
                <a:cs typeface="Arial" panose="020B0604020202020204" pitchFamily="34" charset="0"/>
              </a:rPr>
              <a:t>ambientali.</a:t>
            </a:r>
            <a:endParaRPr lang="it-IT" sz="2000" b="1" dirty="0">
              <a:latin typeface="Arial" panose="020B0604020202020204" pitchFamily="34" charset="0"/>
              <a:cs typeface="Arial" panose="020B0604020202020204" pitchFamily="34" charset="0"/>
            </a:endParaRPr>
          </a:p>
        </p:txBody>
      </p:sp>
      <p:pic>
        <p:nvPicPr>
          <p:cNvPr id="5" name="Segnaposto contenuto 4"/>
          <p:cNvPicPr>
            <a:picLocks noGrp="1" noChangeAspect="1"/>
          </p:cNvPicPr>
          <p:nvPr>
            <p:ph sz="half" idx="2"/>
          </p:nvPr>
        </p:nvPicPr>
        <p:blipFill>
          <a:blip r:embed="rId2" cstate="hqprint">
            <a:extLst>
              <a:ext uri="{28A0092B-C50C-407E-A947-70E740481C1C}">
                <a14:useLocalDpi xmlns:a14="http://schemas.microsoft.com/office/drawing/2010/main" xmlns="" val="0"/>
              </a:ext>
            </a:extLst>
          </a:blip>
          <a:stretch>
            <a:fillRect/>
          </a:stretch>
        </p:blipFill>
        <p:spPr>
          <a:xfrm>
            <a:off x="7398327" y="2133600"/>
            <a:ext cx="4793673" cy="4184073"/>
          </a:xfrm>
        </p:spPr>
      </p:pic>
    </p:spTree>
    <p:extLst>
      <p:ext uri="{BB962C8B-B14F-4D97-AF65-F5344CB8AC3E}">
        <p14:creationId xmlns:p14="http://schemas.microsoft.com/office/powerpoint/2010/main" xmlns="" val="37544131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6696A5A8-3345-4F1B-A04F-3CB5E2FDAC93}"/>
              </a:ext>
            </a:extLst>
          </p:cNvPr>
          <p:cNvSpPr>
            <a:spLocks noGrp="1"/>
          </p:cNvSpPr>
          <p:nvPr>
            <p:ph type="title"/>
          </p:nvPr>
        </p:nvSpPr>
        <p:spPr/>
        <p:txBody>
          <a:bodyPr>
            <a:normAutofit/>
          </a:bodyPr>
          <a:lstStyle/>
          <a:p>
            <a:pPr algn="ctr"/>
            <a:r>
              <a:rPr lang="it-IT" sz="2800" b="1" dirty="0">
                <a:latin typeface="Arial" panose="020B0604020202020204" pitchFamily="34" charset="0"/>
                <a:cs typeface="Arial" panose="020B0604020202020204" pitchFamily="34" charset="0"/>
              </a:rPr>
              <a:t>LO SPRECO</a:t>
            </a:r>
          </a:p>
        </p:txBody>
      </p:sp>
      <p:sp>
        <p:nvSpPr>
          <p:cNvPr id="3" name="Segnaposto contenuto 2">
            <a:extLst>
              <a:ext uri="{FF2B5EF4-FFF2-40B4-BE49-F238E27FC236}">
                <a16:creationId xmlns:a16="http://schemas.microsoft.com/office/drawing/2014/main" xmlns="" id="{34B03329-B1CB-4A7D-9F75-B64AC61BF16C}"/>
              </a:ext>
            </a:extLst>
          </p:cNvPr>
          <p:cNvSpPr>
            <a:spLocks noGrp="1"/>
          </p:cNvSpPr>
          <p:nvPr>
            <p:ph sz="half" idx="1"/>
          </p:nvPr>
        </p:nvSpPr>
        <p:spPr>
          <a:xfrm>
            <a:off x="2743200" y="2042416"/>
            <a:ext cx="3796145" cy="3833040"/>
          </a:xfrm>
        </p:spPr>
        <p:txBody>
          <a:bodyPr>
            <a:normAutofit/>
          </a:bodyPr>
          <a:lstStyle/>
          <a:p>
            <a:pPr marL="0" indent="0" algn="just">
              <a:buNone/>
            </a:pPr>
            <a:endParaRPr lang="it-IT" dirty="0">
              <a:latin typeface="Arial" panose="020B0604020202020204" pitchFamily="34" charset="0"/>
              <a:cs typeface="Arial" panose="020B0604020202020204" pitchFamily="34" charset="0"/>
            </a:endParaRPr>
          </a:p>
          <a:p>
            <a:pPr marL="0" indent="0" algn="just">
              <a:buNone/>
            </a:pPr>
            <a:r>
              <a:rPr lang="it-IT" sz="2000" b="1" dirty="0">
                <a:latin typeface="Arial" panose="020B0604020202020204" pitchFamily="34" charset="0"/>
                <a:cs typeface="Arial" panose="020B0604020202020204" pitchFamily="34" charset="0"/>
              </a:rPr>
              <a:t>Nonostante la crisi, un terzo del cibo prodotto, 1,3 miliardi di tonnellate, viene sprecato. Lo spreco annuale dei paesi ricchi è quasi pari all'intera produzione alimentare netta dell'Africa </a:t>
            </a:r>
            <a:r>
              <a:rPr lang="it-IT" sz="2000" b="1" dirty="0" smtClean="0">
                <a:latin typeface="Arial" panose="020B0604020202020204" pitchFamily="34" charset="0"/>
                <a:cs typeface="Arial" panose="020B0604020202020204" pitchFamily="34" charset="0"/>
              </a:rPr>
              <a:t>sub­sahariana</a:t>
            </a:r>
            <a:r>
              <a:rPr lang="it-IT" sz="2000" b="1" dirty="0">
                <a:latin typeface="Arial" panose="020B0604020202020204" pitchFamily="34" charset="0"/>
                <a:cs typeface="Arial" panose="020B0604020202020204" pitchFamily="34" charset="0"/>
              </a:rPr>
              <a:t>. </a:t>
            </a:r>
          </a:p>
          <a:p>
            <a:pPr algn="just"/>
            <a:endParaRPr lang="it-IT" dirty="0"/>
          </a:p>
        </p:txBody>
      </p:sp>
      <p:pic>
        <p:nvPicPr>
          <p:cNvPr id="5" name="Segnaposto contenuto 4"/>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6903076" y="1904999"/>
            <a:ext cx="5136524" cy="4107873"/>
          </a:xfrm>
        </p:spPr>
      </p:pic>
    </p:spTree>
    <p:extLst>
      <p:ext uri="{BB962C8B-B14F-4D97-AF65-F5344CB8AC3E}">
        <p14:creationId xmlns:p14="http://schemas.microsoft.com/office/powerpoint/2010/main" xmlns="" val="17864610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B3F0C808-7EE9-4DC8-AF1D-447896C23778}"/>
              </a:ext>
            </a:extLst>
          </p:cNvPr>
          <p:cNvSpPr>
            <a:spLocks noGrp="1"/>
          </p:cNvSpPr>
          <p:nvPr>
            <p:ph type="title"/>
          </p:nvPr>
        </p:nvSpPr>
        <p:spPr/>
        <p:txBody>
          <a:bodyPr>
            <a:normAutofit/>
          </a:bodyPr>
          <a:lstStyle/>
          <a:p>
            <a:pPr algn="ctr"/>
            <a:r>
              <a:rPr lang="it-IT" sz="2800" dirty="0">
                <a:latin typeface="Arial" panose="020B0604020202020204" pitchFamily="34" charset="0"/>
                <a:cs typeface="Arial" panose="020B0604020202020204" pitchFamily="34" charset="0"/>
              </a:rPr>
              <a:t> </a:t>
            </a:r>
            <a:r>
              <a:rPr lang="it-IT" sz="2800" b="1" dirty="0">
                <a:latin typeface="Arial" panose="020B0604020202020204" pitchFamily="34" charset="0"/>
                <a:cs typeface="Arial" panose="020B0604020202020204" pitchFamily="34" charset="0"/>
              </a:rPr>
              <a:t>Pochi medici, molte malattie: dove la salute è un privilegio</a:t>
            </a:r>
          </a:p>
        </p:txBody>
      </p:sp>
      <p:sp>
        <p:nvSpPr>
          <p:cNvPr id="3" name="Segnaposto contenuto 2">
            <a:extLst>
              <a:ext uri="{FF2B5EF4-FFF2-40B4-BE49-F238E27FC236}">
                <a16:creationId xmlns:a16="http://schemas.microsoft.com/office/drawing/2014/main" xmlns="" id="{80F0234D-AA2D-4780-B2AC-E1965A5D4907}"/>
              </a:ext>
            </a:extLst>
          </p:cNvPr>
          <p:cNvSpPr>
            <a:spLocks noGrp="1"/>
          </p:cNvSpPr>
          <p:nvPr>
            <p:ph sz="half" idx="1"/>
          </p:nvPr>
        </p:nvSpPr>
        <p:spPr>
          <a:xfrm>
            <a:off x="2286000" y="2008909"/>
            <a:ext cx="4422913" cy="4156363"/>
          </a:xfrm>
        </p:spPr>
        <p:txBody>
          <a:bodyPr>
            <a:normAutofit fontScale="92500"/>
          </a:bodyPr>
          <a:lstStyle/>
          <a:p>
            <a:pPr algn="just"/>
            <a:r>
              <a:rPr lang="it-IT" sz="2200" b="1" dirty="0">
                <a:latin typeface="Arial" panose="020B0604020202020204" pitchFamily="34" charset="0"/>
                <a:cs typeface="Arial" panose="020B0604020202020204" pitchFamily="34" charset="0"/>
              </a:rPr>
              <a:t>La salute è un diritto garantito nel mondo occidentale. In Africa è ancora un privilegio per pochi. Nonostante gli impegni presi a livello globale, nell’ambito delle Nazioni Unite e dell’Organizzazione mondiale della sanità, la copertura sanitaria in Africa, e nell’Africa sub sahariana in particolare, è ancora un miraggio. </a:t>
            </a:r>
            <a:endParaRPr lang="it-IT" sz="2200" b="1" dirty="0"/>
          </a:p>
          <a:p>
            <a:endParaRPr lang="it-IT" dirty="0"/>
          </a:p>
        </p:txBody>
      </p:sp>
      <p:pic>
        <p:nvPicPr>
          <p:cNvPr id="6" name="Segnaposto contenuto 5"/>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6903076" y="1905000"/>
            <a:ext cx="4997979" cy="4384964"/>
          </a:xfrm>
        </p:spPr>
      </p:pic>
    </p:spTree>
    <p:extLst>
      <p:ext uri="{BB962C8B-B14F-4D97-AF65-F5344CB8AC3E}">
        <p14:creationId xmlns:p14="http://schemas.microsoft.com/office/powerpoint/2010/main" xmlns="" val="111391871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47DC7CF-D37E-435F-9BB7-794786E80E80}"/>
              </a:ext>
            </a:extLst>
          </p:cNvPr>
          <p:cNvSpPr>
            <a:spLocks noGrp="1"/>
          </p:cNvSpPr>
          <p:nvPr>
            <p:ph type="title"/>
          </p:nvPr>
        </p:nvSpPr>
        <p:spPr/>
        <p:txBody>
          <a:bodyPr>
            <a:normAutofit/>
          </a:bodyPr>
          <a:lstStyle/>
          <a:p>
            <a:pPr algn="ctr"/>
            <a:r>
              <a:rPr lang="it-IT" sz="2000" b="1" dirty="0">
                <a:latin typeface="Arial" panose="020B0604020202020204" pitchFamily="34" charset="0"/>
                <a:cs typeface="Arial" panose="020B0604020202020204" pitchFamily="34" charset="0"/>
              </a:rPr>
              <a:t>Numero di medici 100 volte sotto la media occidentale</a:t>
            </a:r>
          </a:p>
        </p:txBody>
      </p:sp>
      <p:sp>
        <p:nvSpPr>
          <p:cNvPr id="3" name="Segnaposto contenuto 2">
            <a:extLst>
              <a:ext uri="{FF2B5EF4-FFF2-40B4-BE49-F238E27FC236}">
                <a16:creationId xmlns:a16="http://schemas.microsoft.com/office/drawing/2014/main" xmlns="" id="{2C9AED2F-6E0D-4CD5-A28F-5963086CBCF0}"/>
              </a:ext>
            </a:extLst>
          </p:cNvPr>
          <p:cNvSpPr>
            <a:spLocks noGrp="1"/>
          </p:cNvSpPr>
          <p:nvPr>
            <p:ph idx="1"/>
          </p:nvPr>
        </p:nvSpPr>
        <p:spPr/>
        <p:txBody>
          <a:bodyPr>
            <a:normAutofit/>
          </a:bodyPr>
          <a:lstStyle/>
          <a:p>
            <a:pPr algn="just"/>
            <a:r>
              <a:rPr lang="it-IT" sz="2000" b="1" dirty="0">
                <a:latin typeface="Arial" panose="020B0604020202020204" pitchFamily="34" charset="0"/>
                <a:cs typeface="Arial" panose="020B0604020202020204" pitchFamily="34" charset="0"/>
              </a:rPr>
              <a:t>La salute è considerata un aspetto chiave dello sviluppo umano ed economico. Se questo è vero nel mondo sviluppato, non lo è altrettanto in Africa soprattutto in quella sub-sahariana</a:t>
            </a:r>
            <a:r>
              <a:rPr lang="it-IT" sz="2000" b="1" dirty="0" smtClean="0">
                <a:latin typeface="Arial" panose="020B0604020202020204" pitchFamily="34" charset="0"/>
                <a:cs typeface="Arial" panose="020B0604020202020204" pitchFamily="34" charset="0"/>
              </a:rPr>
              <a:t>.</a:t>
            </a:r>
          </a:p>
          <a:p>
            <a:pPr algn="just">
              <a:buNone/>
            </a:pPr>
            <a:endParaRPr lang="it-IT" sz="2000" b="1" dirty="0" smtClean="0">
              <a:latin typeface="Arial" panose="020B0604020202020204" pitchFamily="34" charset="0"/>
              <a:cs typeface="Arial" panose="020B0604020202020204" pitchFamily="34" charset="0"/>
            </a:endParaRPr>
          </a:p>
          <a:p>
            <a:pPr algn="just"/>
            <a:r>
              <a:rPr lang="it-IT" sz="2000" b="1" dirty="0" smtClean="0">
                <a:latin typeface="Arial" panose="020B0604020202020204" pitchFamily="34" charset="0"/>
                <a:cs typeface="Arial" panose="020B0604020202020204" pitchFamily="34" charset="0"/>
              </a:rPr>
              <a:t>Malattie </a:t>
            </a:r>
            <a:r>
              <a:rPr lang="it-IT" sz="2000" b="1" dirty="0">
                <a:latin typeface="Arial" panose="020B0604020202020204" pitchFamily="34" charset="0"/>
                <a:cs typeface="Arial" panose="020B0604020202020204" pitchFamily="34" charset="0"/>
              </a:rPr>
              <a:t>infettive, come Hiv, malattie diarroiche, malaria e tubercolosi, siano la principale causa di morte, con percentuali, ancora oggi, allarmanti. Le malattie infettive sono la causa del 40% dei decessi nei Paesi in via di sviluppo.</a:t>
            </a:r>
          </a:p>
        </p:txBody>
      </p:sp>
    </p:spTree>
    <p:extLst>
      <p:ext uri="{BB962C8B-B14F-4D97-AF65-F5344CB8AC3E}">
        <p14:creationId xmlns:p14="http://schemas.microsoft.com/office/powerpoint/2010/main" xmlns="" val="286706376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0538167-98AA-43FB-89D7-CB053FC4D3B6}"/>
              </a:ext>
            </a:extLst>
          </p:cNvPr>
          <p:cNvSpPr>
            <a:spLocks noGrp="1"/>
          </p:cNvSpPr>
          <p:nvPr>
            <p:ph type="title"/>
          </p:nvPr>
        </p:nvSpPr>
        <p:spPr/>
        <p:txBody>
          <a:bodyPr>
            <a:normAutofit/>
          </a:bodyPr>
          <a:lstStyle/>
          <a:p>
            <a:pPr algn="ctr"/>
            <a:r>
              <a:rPr lang="it-IT" sz="2400" b="1" dirty="0">
                <a:latin typeface="Arial" panose="020B0604020202020204" pitchFamily="34" charset="0"/>
                <a:cs typeface="Arial" panose="020B0604020202020204" pitchFamily="34" charset="0"/>
              </a:rPr>
              <a:t>META’ POPOLAZIONE HA MENO DI DUE DOLLARI AL GIORNO</a:t>
            </a:r>
          </a:p>
        </p:txBody>
      </p:sp>
      <p:sp>
        <p:nvSpPr>
          <p:cNvPr id="3" name="Segnaposto contenuto 2">
            <a:extLst>
              <a:ext uri="{FF2B5EF4-FFF2-40B4-BE49-F238E27FC236}">
                <a16:creationId xmlns:a16="http://schemas.microsoft.com/office/drawing/2014/main" xmlns="" id="{ABF75A0F-E77B-427A-B9F4-8ECC744F74B2}"/>
              </a:ext>
            </a:extLst>
          </p:cNvPr>
          <p:cNvSpPr>
            <a:spLocks noGrp="1"/>
          </p:cNvSpPr>
          <p:nvPr>
            <p:ph sz="half" idx="1"/>
          </p:nvPr>
        </p:nvSpPr>
        <p:spPr>
          <a:xfrm>
            <a:off x="2238045" y="1905000"/>
            <a:ext cx="4763840" cy="4006222"/>
          </a:xfrm>
        </p:spPr>
        <p:txBody>
          <a:bodyPr>
            <a:noAutofit/>
          </a:bodyPr>
          <a:lstStyle/>
          <a:p>
            <a:pPr marL="0" indent="0" algn="just">
              <a:buNone/>
            </a:pPr>
            <a:r>
              <a:rPr lang="it-IT" sz="2000" b="1" dirty="0">
                <a:latin typeface="Arial" panose="020B0604020202020204" pitchFamily="34" charset="0"/>
                <a:cs typeface="Arial" panose="020B0604020202020204" pitchFamily="34" charset="0"/>
              </a:rPr>
              <a:t>Nell’indice di Sviluppo Umano 2014, gli ultimi 17 posti della classifica sono tutti occupati dai paesi dell’Africa sub sahariana, un contesto complesso in cui il 50% della popolazione, mediamente, vive sotto la soglia di povertà, cioè con meno di 2 dollari al giorno. Questo significa, per essere ottimisti, che la metà della popolazione non può permettersi cure sanitarie adeguate, perché la sanità in Africa si paga e l’accesso non è garantito alle fasce povere della popolazione. </a:t>
            </a:r>
          </a:p>
        </p:txBody>
      </p:sp>
      <p:pic>
        <p:nvPicPr>
          <p:cNvPr id="5" name="Segnaposto contenuto 4"/>
          <p:cNvPicPr>
            <a:picLocks noGrp="1" noChangeAspect="1"/>
          </p:cNvPicPr>
          <p:nvPr>
            <p:ph sz="half" idx="2"/>
          </p:nvPr>
        </p:nvPicPr>
        <p:blipFill>
          <a:blip r:embed="rId2">
            <a:extLst>
              <a:ext uri="{28A0092B-C50C-407E-A947-70E740481C1C}">
                <a14:useLocalDpi xmlns:a14="http://schemas.microsoft.com/office/drawing/2010/main" xmlns="" val="0"/>
              </a:ext>
            </a:extLst>
          </a:blip>
          <a:stretch>
            <a:fillRect/>
          </a:stretch>
        </p:blipFill>
        <p:spPr>
          <a:xfrm>
            <a:off x="7356765" y="1905001"/>
            <a:ext cx="4502726" cy="3858490"/>
          </a:xfrm>
        </p:spPr>
      </p:pic>
    </p:spTree>
    <p:extLst>
      <p:ext uri="{BB962C8B-B14F-4D97-AF65-F5344CB8AC3E}">
        <p14:creationId xmlns:p14="http://schemas.microsoft.com/office/powerpoint/2010/main" xmlns="" val="23668222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AFD97B2B-F87C-4DF0-892E-83875F0BC3E5}"/>
              </a:ext>
            </a:extLst>
          </p:cNvPr>
          <p:cNvSpPr>
            <a:spLocks noGrp="1"/>
          </p:cNvSpPr>
          <p:nvPr>
            <p:ph type="title"/>
          </p:nvPr>
        </p:nvSpPr>
        <p:spPr/>
        <p:txBody>
          <a:bodyPr>
            <a:normAutofit/>
          </a:bodyPr>
          <a:lstStyle/>
          <a:p>
            <a:pPr algn="ctr"/>
            <a:r>
              <a:rPr lang="it-IT" sz="2400" b="1" dirty="0">
                <a:latin typeface="Arial" panose="020B0604020202020204" pitchFamily="34" charset="0"/>
                <a:cs typeface="Arial" panose="020B0604020202020204" pitchFamily="34" charset="0"/>
              </a:rPr>
              <a:t>LA POLITICA IN QUESTI PAESI</a:t>
            </a:r>
          </a:p>
        </p:txBody>
      </p:sp>
      <p:sp>
        <p:nvSpPr>
          <p:cNvPr id="3" name="Segnaposto contenuto 2">
            <a:extLst>
              <a:ext uri="{FF2B5EF4-FFF2-40B4-BE49-F238E27FC236}">
                <a16:creationId xmlns:a16="http://schemas.microsoft.com/office/drawing/2014/main" xmlns="" id="{99E5213E-4799-491B-ADD5-969D1638A300}"/>
              </a:ext>
            </a:extLst>
          </p:cNvPr>
          <p:cNvSpPr>
            <a:spLocks noGrp="1"/>
          </p:cNvSpPr>
          <p:nvPr>
            <p:ph idx="1"/>
          </p:nvPr>
        </p:nvSpPr>
        <p:spPr/>
        <p:txBody>
          <a:bodyPr>
            <a:normAutofit/>
          </a:bodyPr>
          <a:lstStyle/>
          <a:p>
            <a:pPr marL="0" indent="0" algn="just">
              <a:buNone/>
            </a:pPr>
            <a:r>
              <a:rPr lang="it-IT" sz="2200" b="1" dirty="0">
                <a:latin typeface="Arial" panose="020B0604020202020204" pitchFamily="34" charset="0"/>
                <a:cs typeface="Arial" panose="020B0604020202020204" pitchFamily="34" charset="0"/>
              </a:rPr>
              <a:t>Un esempio di buona volontà politica, in questo settore, è rappresentato dall’Etiopia, che è diventata un punto di riferimento per la strategia degli operatori sanitari di comunità in Africa. In questo Paese  i servizi di base, spesso, sono garantiti da organizzazioni non governative internazionali o da istituti missionari. Ma la bontà di tali Onlus, fino ad ora, non è riuscita a fare la differenza in Africa. </a:t>
            </a:r>
          </a:p>
          <a:p>
            <a:endParaRPr lang="it-IT" dirty="0"/>
          </a:p>
        </p:txBody>
      </p:sp>
    </p:spTree>
    <p:extLst>
      <p:ext uri="{BB962C8B-B14F-4D97-AF65-F5344CB8AC3E}">
        <p14:creationId xmlns:p14="http://schemas.microsoft.com/office/powerpoint/2010/main" xmlns="" val="89178300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256183" y="1222513"/>
            <a:ext cx="7722704" cy="1569660"/>
          </a:xfrm>
          <a:prstGeom prst="rect">
            <a:avLst/>
          </a:prstGeom>
          <a:noFill/>
        </p:spPr>
        <p:txBody>
          <a:bodyPr wrap="square" rtlCol="0">
            <a:spAutoFit/>
          </a:bodyPr>
          <a:lstStyle/>
          <a:p>
            <a:r>
              <a:rPr lang="it-IT" sz="4800" b="1" dirty="0" smtClean="0">
                <a:solidFill>
                  <a:srgbClr val="FF0000"/>
                </a:solidFill>
                <a:latin typeface="Arial" pitchFamily="34" charset="0"/>
                <a:cs typeface="Arial" pitchFamily="34" charset="0"/>
              </a:rPr>
              <a:t>L’Etiopia corre, nonostante </a:t>
            </a:r>
            <a:r>
              <a:rPr lang="it-IT" sz="4800" b="1" dirty="0" err="1" smtClean="0">
                <a:solidFill>
                  <a:srgbClr val="FF0000"/>
                </a:solidFill>
                <a:latin typeface="Arial" pitchFamily="34" charset="0"/>
                <a:cs typeface="Arial" pitchFamily="34" charset="0"/>
              </a:rPr>
              <a:t>tutto…</a:t>
            </a:r>
            <a:endParaRPr lang="it-IT" sz="4800" b="1" dirty="0">
              <a:solidFill>
                <a:srgbClr val="FF0000"/>
              </a:solidFill>
              <a:latin typeface="Arial" pitchFamily="34" charset="0"/>
              <a:cs typeface="Arial" pitchFamily="34" charset="0"/>
            </a:endParaRPr>
          </a:p>
        </p:txBody>
      </p:sp>
      <p:sp>
        <p:nvSpPr>
          <p:cNvPr id="3" name="CasellaDiTesto 2"/>
          <p:cNvSpPr txBox="1"/>
          <p:nvPr/>
        </p:nvSpPr>
        <p:spPr>
          <a:xfrm>
            <a:off x="9312965" y="4293704"/>
            <a:ext cx="2445026" cy="369332"/>
          </a:xfrm>
          <a:prstGeom prst="rect">
            <a:avLst/>
          </a:prstGeom>
          <a:noFill/>
        </p:spPr>
        <p:txBody>
          <a:bodyPr wrap="square" rtlCol="0">
            <a:spAutoFit/>
          </a:bodyPr>
          <a:lstStyle/>
          <a:p>
            <a:r>
              <a:rPr lang="it-IT" b="1" dirty="0" smtClean="0">
                <a:latin typeface="Arial" pitchFamily="34" charset="0"/>
                <a:cs typeface="Arial" pitchFamily="34" charset="0"/>
              </a:rPr>
              <a:t>SCIENZE MOTORIE</a:t>
            </a:r>
            <a:endParaRPr lang="it-IT" b="1" dirty="0">
              <a:latin typeface="Arial" pitchFamily="34" charset="0"/>
              <a:cs typeface="Arial" pitchFamily="34" charset="0"/>
            </a:endParaRPr>
          </a:p>
        </p:txBody>
      </p:sp>
      <p:pic>
        <p:nvPicPr>
          <p:cNvPr id="1026" name="Picture 2" descr="Risultati immagini per AFRICA CORRE"/>
          <p:cNvPicPr>
            <a:picLocks noChangeAspect="1" noChangeArrowheads="1"/>
          </p:cNvPicPr>
          <p:nvPr/>
        </p:nvPicPr>
        <p:blipFill>
          <a:blip r:embed="rId2"/>
          <a:srcRect/>
          <a:stretch>
            <a:fillRect/>
          </a:stretch>
        </p:blipFill>
        <p:spPr bwMode="auto">
          <a:xfrm>
            <a:off x="2262671" y="3355768"/>
            <a:ext cx="5410338" cy="3043316"/>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p:cNvSpPr>
            <a:spLocks noGrp="1"/>
          </p:cNvSpPr>
          <p:nvPr>
            <p:ph sz="half" idx="1"/>
          </p:nvPr>
        </p:nvSpPr>
        <p:spPr>
          <a:xfrm>
            <a:off x="2589212" y="2133600"/>
            <a:ext cx="4313864" cy="3720548"/>
          </a:xfrm>
        </p:spPr>
        <p:txBody>
          <a:bodyPr>
            <a:normAutofit fontScale="92500" lnSpcReduction="10000"/>
          </a:bodyPr>
          <a:lstStyle/>
          <a:p>
            <a:pPr marL="0" indent="0" algn="just">
              <a:buNone/>
            </a:pPr>
            <a:r>
              <a:rPr lang="it-IT" sz="2400" b="1" dirty="0" err="1" smtClean="0">
                <a:latin typeface="Arial" pitchFamily="34" charset="0"/>
                <a:cs typeface="Arial" pitchFamily="34" charset="0"/>
              </a:rPr>
              <a:t>Haile</a:t>
            </a:r>
            <a:r>
              <a:rPr lang="it-IT" sz="2400" b="1" dirty="0" smtClean="0">
                <a:latin typeface="Arial" pitchFamily="34" charset="0"/>
                <a:cs typeface="Arial" pitchFamily="34" charset="0"/>
              </a:rPr>
              <a:t> </a:t>
            </a:r>
            <a:r>
              <a:rPr lang="it-IT" sz="2400" b="1" dirty="0" err="1" smtClean="0">
                <a:latin typeface="Arial" pitchFamily="34" charset="0"/>
                <a:cs typeface="Arial" pitchFamily="34" charset="0"/>
              </a:rPr>
              <a:t>Gebreselassie</a:t>
            </a:r>
            <a:r>
              <a:rPr lang="it-IT" sz="2400" b="1" dirty="0" smtClean="0">
                <a:latin typeface="Arial" pitchFamily="34" charset="0"/>
                <a:cs typeface="Arial" pitchFamily="34" charset="0"/>
              </a:rPr>
              <a:t>, un mito vivente dello sport mondiale, è originario di </a:t>
            </a:r>
            <a:r>
              <a:rPr lang="it-IT" sz="2400" b="1" dirty="0" err="1" smtClean="0">
                <a:latin typeface="Arial" pitchFamily="34" charset="0"/>
                <a:cs typeface="Arial" pitchFamily="34" charset="0"/>
              </a:rPr>
              <a:t>Asela</a:t>
            </a:r>
            <a:r>
              <a:rPr lang="it-IT" sz="2400" b="1" dirty="0" smtClean="0">
                <a:latin typeface="Arial" pitchFamily="34" charset="0"/>
                <a:cs typeface="Arial" pitchFamily="34" charset="0"/>
              </a:rPr>
              <a:t>.</a:t>
            </a:r>
          </a:p>
          <a:p>
            <a:pPr marL="0" indent="0" algn="just">
              <a:buNone/>
            </a:pPr>
            <a:r>
              <a:rPr lang="it-IT" sz="2400" b="1" dirty="0" smtClean="0">
                <a:latin typeface="Arial" pitchFamily="34" charset="0"/>
                <a:cs typeface="Arial" pitchFamily="34" charset="0"/>
              </a:rPr>
              <a:t>Sulla distanza dei 10.000 metri ha vinto 2 ori olimpici e 4 ori mondiali. </a:t>
            </a:r>
          </a:p>
          <a:p>
            <a:pPr marL="0" indent="0" algn="just">
              <a:buNone/>
            </a:pPr>
            <a:r>
              <a:rPr lang="it-IT" sz="2400" b="1" dirty="0" smtClean="0">
                <a:latin typeface="Arial" pitchFamily="34" charset="0"/>
                <a:cs typeface="Arial" pitchFamily="34" charset="0"/>
              </a:rPr>
              <a:t>Nel 2007 a Berlino ha battuto il record del mondo della maratona, coprendo il percorso in 2 ore e 4 minuti e 26 secondi.</a:t>
            </a:r>
          </a:p>
          <a:p>
            <a:pPr marL="0" indent="0" algn="just"/>
            <a:endParaRPr lang="it-IT" dirty="0">
              <a:latin typeface="Arial" pitchFamily="34" charset="0"/>
              <a:cs typeface="Arial" pitchFamily="34" charset="0"/>
            </a:endParaRPr>
          </a:p>
        </p:txBody>
      </p:sp>
      <p:pic>
        <p:nvPicPr>
          <p:cNvPr id="8" name="Segnaposto contenuto 7" descr="area progetto parisi.jpg"/>
          <p:cNvPicPr>
            <a:picLocks noGrp="1" noChangeAspect="1"/>
          </p:cNvPicPr>
          <p:nvPr>
            <p:ph sz="half" idx="2"/>
          </p:nvPr>
        </p:nvPicPr>
        <p:blipFill>
          <a:blip r:embed="rId2"/>
          <a:stretch>
            <a:fillRect/>
          </a:stretch>
        </p:blipFill>
        <p:spPr>
          <a:xfrm>
            <a:off x="7380111" y="1428737"/>
            <a:ext cx="3383172" cy="3839383"/>
          </a:xfrm>
        </p:spPr>
      </p:pic>
      <p:sp>
        <p:nvSpPr>
          <p:cNvPr id="3" name="Titolo 2"/>
          <p:cNvSpPr>
            <a:spLocks noGrp="1"/>
          </p:cNvSpPr>
          <p:nvPr>
            <p:ph type="title"/>
          </p:nvPr>
        </p:nvSpPr>
        <p:spPr>
          <a:xfrm>
            <a:off x="2195359" y="226545"/>
            <a:ext cx="8911687" cy="1280890"/>
          </a:xfrm>
        </p:spPr>
        <p:txBody>
          <a:bodyPr/>
          <a:lstStyle/>
          <a:p>
            <a:r>
              <a:rPr lang="it-IT" b="1" dirty="0" smtClean="0">
                <a:latin typeface="Arial" pitchFamily="34" charset="0"/>
                <a:cs typeface="Arial" pitchFamily="34" charset="0"/>
              </a:rPr>
              <a:t>Grandi campioni </a:t>
            </a:r>
            <a:endParaRPr lang="it-IT"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a:xfrm>
            <a:off x="1649896" y="1043608"/>
            <a:ext cx="3548269" cy="1888435"/>
          </a:xfrm>
        </p:spPr>
        <p:txBody>
          <a:bodyPr/>
          <a:lstStyle/>
          <a:p>
            <a:r>
              <a:rPr lang="it-IT" dirty="0" err="1" smtClean="0">
                <a:latin typeface="Arial" pitchFamily="34" charset="0"/>
                <a:cs typeface="Arial" pitchFamily="34" charset="0"/>
              </a:rPr>
              <a:t>Haile</a:t>
            </a:r>
            <a:r>
              <a:rPr lang="it-IT" dirty="0" smtClean="0">
                <a:latin typeface="Arial" pitchFamily="34" charset="0"/>
                <a:cs typeface="Arial" pitchFamily="34" charset="0"/>
              </a:rPr>
              <a:t> </a:t>
            </a:r>
            <a:br>
              <a:rPr lang="it-IT" dirty="0" smtClean="0">
                <a:latin typeface="Arial" pitchFamily="34" charset="0"/>
                <a:cs typeface="Arial" pitchFamily="34" charset="0"/>
              </a:rPr>
            </a:br>
            <a:r>
              <a:rPr lang="it-IT" dirty="0" err="1" smtClean="0">
                <a:latin typeface="Arial" pitchFamily="34" charset="0"/>
                <a:cs typeface="Arial" pitchFamily="34" charset="0"/>
              </a:rPr>
              <a:t>Gebreselassie</a:t>
            </a:r>
            <a:r>
              <a:rPr lang="it-IT" dirty="0" smtClean="0">
                <a:latin typeface="Arial" pitchFamily="34" charset="0"/>
                <a:cs typeface="Arial" pitchFamily="34" charset="0"/>
              </a:rPr>
              <a:t> </a:t>
            </a:r>
            <a:endParaRPr lang="it-IT" dirty="0">
              <a:latin typeface="Arial" pitchFamily="34" charset="0"/>
              <a:cs typeface="Arial" pitchFamily="34" charset="0"/>
            </a:endParaRPr>
          </a:p>
        </p:txBody>
      </p:sp>
      <p:sp>
        <p:nvSpPr>
          <p:cNvPr id="8" name="Segnaposto contenuto 7"/>
          <p:cNvSpPr>
            <a:spLocks noGrp="1"/>
          </p:cNvSpPr>
          <p:nvPr>
            <p:ph type="body" idx="1"/>
          </p:nvPr>
        </p:nvSpPr>
        <p:spPr>
          <a:xfrm>
            <a:off x="5469002" y="3725928"/>
            <a:ext cx="6096000" cy="1454888"/>
          </a:xfrm>
        </p:spPr>
        <p:txBody>
          <a:bodyPr>
            <a:noAutofit/>
          </a:bodyPr>
          <a:lstStyle/>
          <a:p>
            <a:pPr algn="just"/>
            <a:r>
              <a:rPr lang="it-IT" sz="2400" b="1" dirty="0" smtClean="0">
                <a:latin typeface="Arial" pitchFamily="34" charset="0"/>
                <a:cs typeface="Arial" pitchFamily="34" charset="0"/>
              </a:rPr>
              <a:t>Il campione etiope, continua a vivere ad Addis </a:t>
            </a:r>
            <a:r>
              <a:rPr lang="it-IT" sz="2400" b="1" dirty="0" err="1" smtClean="0">
                <a:latin typeface="Arial" pitchFamily="34" charset="0"/>
                <a:cs typeface="Arial" pitchFamily="34" charset="0"/>
              </a:rPr>
              <a:t>Abeba</a:t>
            </a:r>
            <a:r>
              <a:rPr lang="it-IT" sz="2400" b="1" dirty="0" smtClean="0">
                <a:latin typeface="Arial" pitchFamily="34" charset="0"/>
                <a:cs typeface="Arial" pitchFamily="34" charset="0"/>
              </a:rPr>
              <a:t> dove addestra una squadra di giovani che sognano di emulare le sue gesta. </a:t>
            </a:r>
          </a:p>
          <a:p>
            <a:pPr algn="just"/>
            <a:r>
              <a:rPr lang="it-IT" sz="2400" b="1" dirty="0" smtClean="0">
                <a:latin typeface="Arial" pitchFamily="34" charset="0"/>
                <a:cs typeface="Arial" pitchFamily="34" charset="0"/>
              </a:rPr>
              <a:t>In un’intervista ha detto: “</a:t>
            </a:r>
            <a:r>
              <a:rPr lang="it-IT" sz="2400" b="1" dirty="0" smtClean="0">
                <a:solidFill>
                  <a:srgbClr val="FF0000"/>
                </a:solidFill>
                <a:latin typeface="Arial" pitchFamily="34" charset="0"/>
                <a:cs typeface="Arial" pitchFamily="34" charset="0"/>
              </a:rPr>
              <a:t>In questa avventura ho investito tutti i soldi guadagnati con l’atletica.</a:t>
            </a:r>
            <a:r>
              <a:rPr lang="it-IT" sz="2400" b="1" dirty="0" smtClean="0">
                <a:latin typeface="Arial" pitchFamily="34" charset="0"/>
                <a:cs typeface="Arial" pitchFamily="34" charset="0"/>
              </a:rPr>
              <a:t>”</a:t>
            </a:r>
            <a:endParaRPr lang="it-IT" sz="2400" b="1" dirty="0">
              <a:latin typeface="Arial" pitchFamily="34" charset="0"/>
              <a:cs typeface="Arial" pitchFamily="34" charset="0"/>
            </a:endParaRPr>
          </a:p>
        </p:txBody>
      </p:sp>
      <p:sp>
        <p:nvSpPr>
          <p:cNvPr id="91138" name="AutoShape 2" descr="Risultati immagini per Haile Gebrselassie"/>
          <p:cNvSpPr>
            <a:spLocks noChangeAspect="1" noChangeArrowheads="1"/>
          </p:cNvSpPr>
          <p:nvPr/>
        </p:nvSpPr>
        <p:spPr bwMode="auto">
          <a:xfrm>
            <a:off x="63500" y="-136525"/>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91139" name="Picture 3" descr="C:\Users\user\Desktop\images.jpg"/>
          <p:cNvPicPr>
            <a:picLocks noChangeAspect="1" noChangeArrowheads="1"/>
          </p:cNvPicPr>
          <p:nvPr/>
        </p:nvPicPr>
        <p:blipFill>
          <a:blip r:embed="rId2"/>
          <a:srcRect/>
          <a:stretch>
            <a:fillRect/>
          </a:stretch>
        </p:blipFill>
        <p:spPr bwMode="auto">
          <a:xfrm>
            <a:off x="5670687" y="228807"/>
            <a:ext cx="5748097" cy="3259827"/>
          </a:xfrm>
          <a:prstGeom prst="rect">
            <a:avLst/>
          </a:prstGeom>
          <a:noFill/>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sz="half" idx="1"/>
          </p:nvPr>
        </p:nvSpPr>
        <p:spPr>
          <a:xfrm>
            <a:off x="2271160" y="2511286"/>
            <a:ext cx="4313864" cy="3777622"/>
          </a:xfrm>
        </p:spPr>
        <p:txBody>
          <a:bodyPr>
            <a:normAutofit/>
          </a:bodyPr>
          <a:lstStyle/>
          <a:p>
            <a:pPr marL="88900" indent="-88900" algn="just">
              <a:buNone/>
            </a:pPr>
            <a:r>
              <a:rPr lang="it-IT" sz="2000" b="1" dirty="0" smtClean="0">
                <a:solidFill>
                  <a:schemeClr val="tx1"/>
                </a:solidFill>
                <a:latin typeface="Arial" pitchFamily="34" charset="0"/>
                <a:cs typeface="Arial" pitchFamily="34" charset="0"/>
              </a:rPr>
              <a:t>“C’è qualcosa di magico in quella povera regione; gli atleti sono ragazzi di campagna: non fanno uso di doping e non dispongono di attrezzature per allenarsi. Non conoscono il lusso delle palestre occidentali né il comfort dei campus keniani, si allenano sulla nuda terra”. </a:t>
            </a:r>
          </a:p>
        </p:txBody>
      </p:sp>
      <p:pic>
        <p:nvPicPr>
          <p:cNvPr id="5" name="Segnaposto contenuto 4" descr="area progetto parisi.jpg"/>
          <p:cNvPicPr>
            <a:picLocks noGrp="1" noChangeAspect="1"/>
          </p:cNvPicPr>
          <p:nvPr>
            <p:ph sz="half" idx="2"/>
          </p:nvPr>
        </p:nvPicPr>
        <p:blipFill>
          <a:blip r:embed="rId3"/>
          <a:stretch>
            <a:fillRect/>
          </a:stretch>
        </p:blipFill>
        <p:spPr>
          <a:xfrm flipH="1">
            <a:off x="6762755" y="1928802"/>
            <a:ext cx="4953035" cy="3214710"/>
          </a:xfrm>
        </p:spPr>
      </p:pic>
      <p:sp>
        <p:nvSpPr>
          <p:cNvPr id="3" name="Titolo 2"/>
          <p:cNvSpPr>
            <a:spLocks noGrp="1"/>
          </p:cNvSpPr>
          <p:nvPr>
            <p:ph type="title"/>
          </p:nvPr>
        </p:nvSpPr>
        <p:spPr/>
        <p:txBody>
          <a:bodyPr>
            <a:normAutofit/>
          </a:bodyPr>
          <a:lstStyle/>
          <a:p>
            <a:r>
              <a:rPr lang="it-IT" b="1" dirty="0" err="1" smtClean="0">
                <a:solidFill>
                  <a:schemeClr val="tx1"/>
                </a:solidFill>
                <a:latin typeface="Arial" pitchFamily="34" charset="0"/>
                <a:cs typeface="Arial" pitchFamily="34" charset="0"/>
              </a:rPr>
              <a:t>Reisso</a:t>
            </a:r>
            <a:r>
              <a:rPr lang="it-IT" b="1" dirty="0" smtClean="0">
                <a:solidFill>
                  <a:schemeClr val="tx1"/>
                </a:solidFill>
                <a:latin typeface="Arial" pitchFamily="34" charset="0"/>
                <a:cs typeface="Arial" pitchFamily="34" charset="0"/>
              </a:rPr>
              <a:t> </a:t>
            </a:r>
            <a:r>
              <a:rPr lang="it-IT" b="1" dirty="0" err="1" smtClean="0">
                <a:solidFill>
                  <a:schemeClr val="tx1"/>
                </a:solidFill>
                <a:latin typeface="Arial" pitchFamily="34" charset="0"/>
                <a:cs typeface="Arial" pitchFamily="34" charset="0"/>
              </a:rPr>
              <a:t>Kedir</a:t>
            </a:r>
            <a:r>
              <a:rPr lang="it-IT" b="1" dirty="0" smtClean="0">
                <a:solidFill>
                  <a:schemeClr val="tx1"/>
                </a:solidFill>
                <a:latin typeface="Arial" pitchFamily="34" charset="0"/>
                <a:cs typeface="Arial" pitchFamily="34" charset="0"/>
              </a:rPr>
              <a:t>: direttore tecnico dell’atletica etiope </a:t>
            </a:r>
            <a:endParaRPr lang="it-IT" b="1"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sz="half" idx="1"/>
          </p:nvPr>
        </p:nvSpPr>
        <p:spPr>
          <a:xfrm>
            <a:off x="2350673" y="1726095"/>
            <a:ext cx="4313864" cy="3777622"/>
          </a:xfrm>
        </p:spPr>
        <p:txBody>
          <a:bodyPr>
            <a:noAutofit/>
          </a:bodyPr>
          <a:lstStyle/>
          <a:p>
            <a:pPr algn="just"/>
            <a:r>
              <a:rPr lang="it-IT" sz="2000" b="1" dirty="0" smtClean="0">
                <a:latin typeface="Arial" pitchFamily="34" charset="0"/>
                <a:cs typeface="Arial" pitchFamily="34" charset="0"/>
              </a:rPr>
              <a:t>I villaggi che sono situati vicino le colline dell’Arsi sono grappoli di casette di fango e lamiere collegati tra loro da piste polverose.</a:t>
            </a:r>
          </a:p>
          <a:p>
            <a:pPr algn="just"/>
            <a:r>
              <a:rPr lang="it-IT" sz="2000" b="1" dirty="0" smtClean="0">
                <a:latin typeface="Arial" pitchFamily="34" charset="0"/>
                <a:cs typeface="Arial" pitchFamily="34" charset="0"/>
              </a:rPr>
              <a:t>Non si vedono centri sportivi, né impianti attrezzati.</a:t>
            </a:r>
          </a:p>
          <a:p>
            <a:pPr algn="just"/>
            <a:r>
              <a:rPr lang="it-IT" sz="2000" b="1" dirty="0" smtClean="0">
                <a:latin typeface="Arial" pitchFamily="34" charset="0"/>
                <a:cs typeface="Arial" pitchFamily="34" charset="0"/>
              </a:rPr>
              <a:t>Un omaggio doveroso:nel 2004 ad Atene il villaggio di </a:t>
            </a:r>
            <a:r>
              <a:rPr lang="it-IT" sz="2000" b="1" dirty="0" err="1" smtClean="0">
                <a:latin typeface="Arial" pitchFamily="34" charset="0"/>
                <a:cs typeface="Arial" pitchFamily="34" charset="0"/>
              </a:rPr>
              <a:t>Bekoji</a:t>
            </a:r>
            <a:r>
              <a:rPr lang="it-IT" sz="2000" b="1" dirty="0" smtClean="0">
                <a:latin typeface="Arial" pitchFamily="34" charset="0"/>
                <a:cs typeface="Arial" pitchFamily="34" charset="0"/>
              </a:rPr>
              <a:t> è riuscito a conquistare 2 medaglie d’oro, una d’argento e 2 di bronzo.</a:t>
            </a:r>
            <a:endParaRPr lang="it-IT" sz="2000" b="1" dirty="0">
              <a:latin typeface="Arial" pitchFamily="34" charset="0"/>
              <a:cs typeface="Arial" pitchFamily="34" charset="0"/>
            </a:endParaRPr>
          </a:p>
        </p:txBody>
      </p:sp>
      <p:pic>
        <p:nvPicPr>
          <p:cNvPr id="5" name="Segnaposto contenuto 4" descr="area progetto parisi.jpg"/>
          <p:cNvPicPr>
            <a:picLocks noGrp="1" noChangeAspect="1"/>
          </p:cNvPicPr>
          <p:nvPr>
            <p:ph sz="half" idx="2"/>
          </p:nvPr>
        </p:nvPicPr>
        <p:blipFill>
          <a:blip r:embed="rId2"/>
          <a:stretch>
            <a:fillRect/>
          </a:stretch>
        </p:blipFill>
        <p:spPr>
          <a:xfrm>
            <a:off x="6749095" y="2097156"/>
            <a:ext cx="4776198" cy="3117793"/>
          </a:xfrm>
        </p:spPr>
      </p:pic>
      <p:sp>
        <p:nvSpPr>
          <p:cNvPr id="4" name="Titolo 3"/>
          <p:cNvSpPr>
            <a:spLocks noGrp="1"/>
          </p:cNvSpPr>
          <p:nvPr>
            <p:ph type="title"/>
          </p:nvPr>
        </p:nvSpPr>
        <p:spPr>
          <a:xfrm>
            <a:off x="4014220" y="544597"/>
            <a:ext cx="4573189" cy="767368"/>
          </a:xfrm>
        </p:spPr>
        <p:txBody>
          <a:bodyPr/>
          <a:lstStyle/>
          <a:p>
            <a:r>
              <a:rPr lang="it-IT" b="1" dirty="0" smtClean="0"/>
              <a:t>I villaggi malandati</a:t>
            </a:r>
            <a:endParaRPr lang="it-IT" b="1"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2589212" y="168964"/>
            <a:ext cx="8915399" cy="704837"/>
          </a:xfrm>
        </p:spPr>
        <p:txBody>
          <a:bodyPr>
            <a:normAutofit/>
          </a:bodyPr>
          <a:lstStyle/>
          <a:p>
            <a:r>
              <a:rPr lang="it-IT" dirty="0" smtClean="0">
                <a:latin typeface="Arial" pitchFamily="34" charset="0"/>
                <a:cs typeface="Arial" pitchFamily="34" charset="0"/>
              </a:rPr>
              <a:t>Questione di cuore: </a:t>
            </a:r>
            <a:r>
              <a:rPr lang="it-IT" dirty="0" err="1" smtClean="0">
                <a:latin typeface="Arial" pitchFamily="34" charset="0"/>
                <a:cs typeface="Arial" pitchFamily="34" charset="0"/>
              </a:rPr>
              <a:t>Saleh</a:t>
            </a:r>
            <a:r>
              <a:rPr lang="it-IT" dirty="0" smtClean="0">
                <a:latin typeface="Arial" pitchFamily="34" charset="0"/>
                <a:cs typeface="Arial" pitchFamily="34" charset="0"/>
              </a:rPr>
              <a:t> </a:t>
            </a:r>
            <a:r>
              <a:rPr lang="it-IT" dirty="0" err="1" smtClean="0">
                <a:latin typeface="Arial" pitchFamily="34" charset="0"/>
                <a:cs typeface="Arial" pitchFamily="34" charset="0"/>
              </a:rPr>
              <a:t>Kibret</a:t>
            </a:r>
            <a:endParaRPr lang="it-IT" dirty="0">
              <a:latin typeface="Arial" pitchFamily="34" charset="0"/>
              <a:cs typeface="Arial" pitchFamily="34" charset="0"/>
            </a:endParaRPr>
          </a:p>
        </p:txBody>
      </p:sp>
      <p:sp>
        <p:nvSpPr>
          <p:cNvPr id="2" name="Segnaposto contenuto 1"/>
          <p:cNvSpPr>
            <a:spLocks noGrp="1"/>
          </p:cNvSpPr>
          <p:nvPr>
            <p:ph type="body" idx="1"/>
          </p:nvPr>
        </p:nvSpPr>
        <p:spPr>
          <a:xfrm>
            <a:off x="2469942" y="985712"/>
            <a:ext cx="8915399" cy="860400"/>
          </a:xfrm>
        </p:spPr>
        <p:txBody>
          <a:bodyPr>
            <a:noAutofit/>
          </a:bodyPr>
          <a:lstStyle/>
          <a:p>
            <a:pPr algn="just"/>
            <a:r>
              <a:rPr lang="it-IT" sz="2800" b="1" dirty="0" smtClean="0">
                <a:solidFill>
                  <a:schemeClr val="tx1"/>
                </a:solidFill>
                <a:latin typeface="Arial" pitchFamily="34" charset="0"/>
                <a:cs typeface="Arial" pitchFamily="34" charset="0"/>
              </a:rPr>
              <a:t>A vederli correre lungo piste sconnesse e piene di sassi viene da chiedersi come facciano a non rompersi le caviglie.</a:t>
            </a:r>
          </a:p>
          <a:p>
            <a:pPr algn="just"/>
            <a:endParaRPr lang="it-IT" sz="2800" b="1" dirty="0" smtClean="0">
              <a:solidFill>
                <a:schemeClr val="tx1"/>
              </a:solidFill>
              <a:latin typeface="Arial" pitchFamily="34" charset="0"/>
              <a:cs typeface="Arial" pitchFamily="34" charset="0"/>
            </a:endParaRPr>
          </a:p>
          <a:p>
            <a:pPr algn="just"/>
            <a:endParaRPr lang="it-IT" sz="2800" b="1" dirty="0" smtClean="0">
              <a:solidFill>
                <a:schemeClr val="tx1"/>
              </a:solidFill>
              <a:latin typeface="Arial" pitchFamily="34" charset="0"/>
              <a:cs typeface="Arial" pitchFamily="34" charset="0"/>
            </a:endParaRPr>
          </a:p>
          <a:p>
            <a:pPr algn="just"/>
            <a:endParaRPr lang="it-IT" sz="2800" b="1" dirty="0" smtClean="0">
              <a:solidFill>
                <a:schemeClr val="tx1"/>
              </a:solidFill>
              <a:latin typeface="Arial" pitchFamily="34" charset="0"/>
              <a:cs typeface="Arial" pitchFamily="34" charset="0"/>
            </a:endParaRPr>
          </a:p>
          <a:p>
            <a:pPr algn="just"/>
            <a:endParaRPr lang="it-IT" sz="2800" b="1" dirty="0" smtClean="0">
              <a:solidFill>
                <a:schemeClr val="tx1"/>
              </a:solidFill>
              <a:latin typeface="Arial" pitchFamily="34" charset="0"/>
              <a:cs typeface="Arial" pitchFamily="34" charset="0"/>
            </a:endParaRPr>
          </a:p>
          <a:p>
            <a:pPr algn="just"/>
            <a:endParaRPr lang="it-IT" sz="2800" b="1" dirty="0" smtClean="0">
              <a:solidFill>
                <a:schemeClr val="tx1"/>
              </a:solidFill>
              <a:latin typeface="Arial" pitchFamily="34" charset="0"/>
              <a:cs typeface="Arial" pitchFamily="34" charset="0"/>
            </a:endParaRPr>
          </a:p>
          <a:p>
            <a:pPr algn="just"/>
            <a:r>
              <a:rPr lang="it-IT" sz="2800" b="1" dirty="0" smtClean="0">
                <a:solidFill>
                  <a:schemeClr val="tx1"/>
                </a:solidFill>
                <a:latin typeface="Arial" pitchFamily="34" charset="0"/>
                <a:cs typeface="Arial" pitchFamily="34" charset="0"/>
              </a:rPr>
              <a:t>“</a:t>
            </a:r>
            <a:r>
              <a:rPr lang="it-IT" sz="2800" b="1" i="1" dirty="0" smtClean="0">
                <a:solidFill>
                  <a:srgbClr val="C00000"/>
                </a:solidFill>
                <a:latin typeface="Arial" pitchFamily="34" charset="0"/>
                <a:cs typeface="Arial" pitchFamily="34" charset="0"/>
              </a:rPr>
              <a:t>E’ la forza di volontà e la tenacia che fa stringere i denti e sopportare il dolore e andare avanti</a:t>
            </a:r>
            <a:r>
              <a:rPr lang="it-IT" sz="2800" b="1" dirty="0" smtClean="0">
                <a:solidFill>
                  <a:schemeClr val="tx1"/>
                </a:solidFill>
                <a:latin typeface="Arial" pitchFamily="34" charset="0"/>
                <a:cs typeface="Arial" pitchFamily="34" charset="0"/>
              </a:rPr>
              <a:t>” dice </a:t>
            </a:r>
            <a:r>
              <a:rPr lang="it-IT" sz="2800" b="1" dirty="0" err="1" smtClean="0">
                <a:solidFill>
                  <a:schemeClr val="tx1"/>
                </a:solidFill>
                <a:latin typeface="Arial" pitchFamily="34" charset="0"/>
                <a:cs typeface="Arial" pitchFamily="34" charset="0"/>
              </a:rPr>
              <a:t>Saleh</a:t>
            </a:r>
            <a:r>
              <a:rPr lang="it-IT" sz="2800" b="1" dirty="0" smtClean="0">
                <a:solidFill>
                  <a:schemeClr val="tx1"/>
                </a:solidFill>
                <a:latin typeface="Arial" pitchFamily="34" charset="0"/>
                <a:cs typeface="Arial" pitchFamily="34" charset="0"/>
              </a:rPr>
              <a:t> </a:t>
            </a:r>
            <a:r>
              <a:rPr lang="it-IT" sz="2800" b="1" dirty="0" err="1" smtClean="0">
                <a:solidFill>
                  <a:schemeClr val="tx1"/>
                </a:solidFill>
                <a:latin typeface="Arial" pitchFamily="34" charset="0"/>
                <a:cs typeface="Arial" pitchFamily="34" charset="0"/>
              </a:rPr>
              <a:t>Kibret</a:t>
            </a:r>
            <a:r>
              <a:rPr lang="it-IT" sz="2800" b="1" dirty="0" smtClean="0">
                <a:solidFill>
                  <a:schemeClr val="tx1"/>
                </a:solidFill>
                <a:latin typeface="Arial" pitchFamily="34" charset="0"/>
                <a:cs typeface="Arial" pitchFamily="34" charset="0"/>
              </a:rPr>
              <a:t>, un altro uomo di sport etiope.</a:t>
            </a:r>
            <a:endParaRPr lang="it-IT" sz="2800" b="1" dirty="0">
              <a:solidFill>
                <a:schemeClr val="tx1"/>
              </a:solidFill>
              <a:latin typeface="Arial" pitchFamily="34" charset="0"/>
              <a:cs typeface="Arial" pitchFamily="34" charset="0"/>
            </a:endParaRPr>
          </a:p>
        </p:txBody>
      </p:sp>
      <p:pic>
        <p:nvPicPr>
          <p:cNvPr id="87044" name="Picture 4" descr="C:\Users\user\Desktop\images.jpg"/>
          <p:cNvPicPr>
            <a:picLocks noChangeAspect="1" noChangeArrowheads="1"/>
          </p:cNvPicPr>
          <p:nvPr/>
        </p:nvPicPr>
        <p:blipFill>
          <a:blip r:embed="rId2"/>
          <a:srcRect/>
          <a:stretch>
            <a:fillRect/>
          </a:stretch>
        </p:blipFill>
        <p:spPr bwMode="auto">
          <a:xfrm>
            <a:off x="6316524" y="1936474"/>
            <a:ext cx="4884875" cy="3292370"/>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sz="half" idx="1"/>
          </p:nvPr>
        </p:nvSpPr>
        <p:spPr>
          <a:xfrm>
            <a:off x="815799" y="2007071"/>
            <a:ext cx="5384800" cy="4525963"/>
          </a:xfrm>
        </p:spPr>
        <p:txBody>
          <a:bodyPr>
            <a:normAutofit/>
          </a:bodyPr>
          <a:lstStyle/>
          <a:p>
            <a:pPr marL="0" indent="0" algn="just">
              <a:buNone/>
            </a:pPr>
            <a:r>
              <a:rPr lang="it-IT" sz="2400" b="1" dirty="0" smtClean="0">
                <a:latin typeface="Arial" pitchFamily="34" charset="0"/>
                <a:cs typeface="Arial" pitchFamily="34" charset="0"/>
              </a:rPr>
              <a:t>La sera del 10 settembre, un atleta di colore, sconosciuto al pubblico e ai giornalisti corse a piedi nudi e riuscì a tagliare il traguardo della maratona sul selciato dell’ Appia Antica. </a:t>
            </a:r>
          </a:p>
          <a:p>
            <a:pPr marL="0" indent="0" algn="just">
              <a:buNone/>
            </a:pPr>
            <a:r>
              <a:rPr lang="it-IT" sz="2400" b="1" dirty="0" smtClean="0">
                <a:latin typeface="Arial" pitchFamily="34" charset="0"/>
                <a:cs typeface="Arial" pitchFamily="34" charset="0"/>
              </a:rPr>
              <a:t>E’ stato il primo africano a vincere un’Olimpiade, stabilendo un nuovo incredibile record.</a:t>
            </a:r>
            <a:endParaRPr lang="it-IT" sz="2400" b="1" dirty="0">
              <a:latin typeface="Arial" pitchFamily="34" charset="0"/>
              <a:cs typeface="Arial" pitchFamily="34" charset="0"/>
            </a:endParaRPr>
          </a:p>
        </p:txBody>
      </p:sp>
      <p:pic>
        <p:nvPicPr>
          <p:cNvPr id="5" name="Segnaposto contenuto 4" descr="area progetto parisi.jpg"/>
          <p:cNvPicPr>
            <a:picLocks noGrp="1" noChangeAspect="1"/>
          </p:cNvPicPr>
          <p:nvPr>
            <p:ph sz="half" idx="2"/>
          </p:nvPr>
        </p:nvPicPr>
        <p:blipFill>
          <a:blip r:embed="rId2"/>
          <a:stretch>
            <a:fillRect/>
          </a:stretch>
        </p:blipFill>
        <p:spPr>
          <a:xfrm>
            <a:off x="6303792" y="2214555"/>
            <a:ext cx="5613440" cy="3089565"/>
          </a:xfrm>
        </p:spPr>
      </p:pic>
      <p:sp>
        <p:nvSpPr>
          <p:cNvPr id="4" name="Titolo 3"/>
          <p:cNvSpPr>
            <a:spLocks noGrp="1"/>
          </p:cNvSpPr>
          <p:nvPr>
            <p:ph type="title"/>
          </p:nvPr>
        </p:nvSpPr>
        <p:spPr>
          <a:xfrm>
            <a:off x="4790661" y="624110"/>
            <a:ext cx="6713950" cy="876699"/>
          </a:xfrm>
        </p:spPr>
        <p:txBody>
          <a:bodyPr>
            <a:normAutofit fontScale="90000"/>
          </a:bodyPr>
          <a:lstStyle/>
          <a:p>
            <a:pPr algn="ctr"/>
            <a:r>
              <a:rPr lang="it-IT" sz="5400" dirty="0" err="1" smtClean="0">
                <a:latin typeface="Arial" pitchFamily="34" charset="0"/>
                <a:cs typeface="Arial" pitchFamily="34" charset="0"/>
              </a:rPr>
              <a:t>Abebe</a:t>
            </a:r>
            <a:r>
              <a:rPr lang="it-IT" sz="5400" dirty="0" smtClean="0">
                <a:latin typeface="Arial" pitchFamily="34" charset="0"/>
                <a:cs typeface="Arial" pitchFamily="34" charset="0"/>
              </a:rPr>
              <a:t> </a:t>
            </a:r>
            <a:r>
              <a:rPr lang="it-IT" sz="5400" dirty="0" err="1" smtClean="0">
                <a:latin typeface="Arial" pitchFamily="34" charset="0"/>
                <a:cs typeface="Arial" pitchFamily="34" charset="0"/>
              </a:rPr>
              <a:t>Bikila</a:t>
            </a:r>
            <a:r>
              <a:rPr lang="it-IT" sz="5400" dirty="0" smtClean="0">
                <a:latin typeface="Arial" pitchFamily="34" charset="0"/>
                <a:cs typeface="Arial" pitchFamily="34" charset="0"/>
              </a:rPr>
              <a:t> </a:t>
            </a:r>
            <a:endParaRPr lang="it-IT" sz="5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contenuto 4"/>
          <p:cNvSpPr>
            <a:spLocks noGrp="1"/>
          </p:cNvSpPr>
          <p:nvPr>
            <p:ph sz="half" idx="1"/>
          </p:nvPr>
        </p:nvSpPr>
        <p:spPr>
          <a:xfrm>
            <a:off x="2171769" y="1616764"/>
            <a:ext cx="4313864" cy="4505739"/>
          </a:xfrm>
        </p:spPr>
        <p:txBody>
          <a:bodyPr>
            <a:noAutofit/>
          </a:bodyPr>
          <a:lstStyle/>
          <a:p>
            <a:pPr marL="0" indent="0" algn="just">
              <a:buNone/>
            </a:pPr>
            <a:r>
              <a:rPr lang="it-IT" sz="2400" b="1" dirty="0" smtClean="0">
                <a:solidFill>
                  <a:srgbClr val="C00000"/>
                </a:solidFill>
                <a:latin typeface="Arial" pitchFamily="34" charset="0"/>
                <a:cs typeface="Arial" pitchFamily="34" charset="0"/>
              </a:rPr>
              <a:t>I talent scout della Federazione di Atletica tentano il grande salto nel professionismo. Tutti gli anni a novembre c’è la Great </a:t>
            </a:r>
            <a:r>
              <a:rPr lang="it-IT" sz="2400" b="1" dirty="0" err="1" smtClean="0">
                <a:solidFill>
                  <a:srgbClr val="C00000"/>
                </a:solidFill>
                <a:latin typeface="Arial" pitchFamily="34" charset="0"/>
                <a:cs typeface="Arial" pitchFamily="34" charset="0"/>
              </a:rPr>
              <a:t>Ethiopian</a:t>
            </a:r>
            <a:r>
              <a:rPr lang="it-IT" sz="2400" b="1" dirty="0" smtClean="0">
                <a:solidFill>
                  <a:srgbClr val="C00000"/>
                </a:solidFill>
                <a:latin typeface="Arial" pitchFamily="34" charset="0"/>
                <a:cs typeface="Arial" pitchFamily="34" charset="0"/>
              </a:rPr>
              <a:t> </a:t>
            </a:r>
            <a:r>
              <a:rPr lang="it-IT" sz="2400" b="1" dirty="0" err="1" smtClean="0">
                <a:solidFill>
                  <a:srgbClr val="C00000"/>
                </a:solidFill>
                <a:latin typeface="Arial" pitchFamily="34" charset="0"/>
                <a:cs typeface="Arial" pitchFamily="34" charset="0"/>
              </a:rPr>
              <a:t>Run</a:t>
            </a:r>
            <a:r>
              <a:rPr lang="it-IT" sz="2400" b="1" dirty="0" smtClean="0">
                <a:solidFill>
                  <a:srgbClr val="C00000"/>
                </a:solidFill>
                <a:latin typeface="Arial" pitchFamily="34" charset="0"/>
                <a:cs typeface="Arial" pitchFamily="34" charset="0"/>
              </a:rPr>
              <a:t>, una gara lunga 10 km a cui prendono parte 3000 podisti di ogni etnia. L’occasione giusta per mettersi in mostra o semplicemente alla prova. </a:t>
            </a:r>
          </a:p>
        </p:txBody>
      </p:sp>
      <p:pic>
        <p:nvPicPr>
          <p:cNvPr id="7" name="Segnaposto contenuto 6" descr="area progetto parisi.jpg"/>
          <p:cNvPicPr>
            <a:picLocks noGrp="1" noChangeAspect="1"/>
          </p:cNvPicPr>
          <p:nvPr>
            <p:ph sz="half" idx="2"/>
          </p:nvPr>
        </p:nvPicPr>
        <p:blipFill>
          <a:blip r:embed="rId2"/>
          <a:stretch>
            <a:fillRect/>
          </a:stretch>
        </p:blipFill>
        <p:spPr>
          <a:xfrm rot="10800000" flipH="1" flipV="1">
            <a:off x="6698974" y="1803184"/>
            <a:ext cx="5207274" cy="3840393"/>
          </a:xfrm>
        </p:spPr>
      </p:pic>
      <p:sp>
        <p:nvSpPr>
          <p:cNvPr id="4" name="Titolo 3"/>
          <p:cNvSpPr>
            <a:spLocks noGrp="1"/>
          </p:cNvSpPr>
          <p:nvPr>
            <p:ph type="title"/>
          </p:nvPr>
        </p:nvSpPr>
        <p:spPr/>
        <p:txBody>
          <a:bodyPr>
            <a:normAutofit/>
          </a:bodyPr>
          <a:lstStyle/>
          <a:p>
            <a:pPr algn="ctr"/>
            <a:r>
              <a:rPr lang="it-IT" sz="4800" dirty="0" smtClean="0">
                <a:latin typeface="Arial" pitchFamily="34" charset="0"/>
                <a:cs typeface="Arial" pitchFamily="34" charset="0"/>
              </a:rPr>
              <a:t>Great </a:t>
            </a:r>
            <a:r>
              <a:rPr lang="it-IT" sz="4800" dirty="0" err="1" smtClean="0">
                <a:latin typeface="Arial" pitchFamily="34" charset="0"/>
                <a:cs typeface="Arial" pitchFamily="34" charset="0"/>
              </a:rPr>
              <a:t>Ethiopian</a:t>
            </a:r>
            <a:r>
              <a:rPr lang="it-IT" sz="4800" dirty="0" smtClean="0">
                <a:latin typeface="Arial" pitchFamily="34" charset="0"/>
                <a:cs typeface="Arial" pitchFamily="34" charset="0"/>
              </a:rPr>
              <a:t> </a:t>
            </a:r>
            <a:r>
              <a:rPr lang="it-IT" sz="4800" dirty="0" err="1" smtClean="0">
                <a:latin typeface="Arial" pitchFamily="34" charset="0"/>
                <a:cs typeface="Arial" pitchFamily="34" charset="0"/>
              </a:rPr>
              <a:t>Run</a:t>
            </a:r>
            <a:endParaRPr lang="it-IT" sz="4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320856" y="602974"/>
            <a:ext cx="8915400" cy="1245704"/>
          </a:xfrm>
        </p:spPr>
        <p:txBody>
          <a:bodyPr>
            <a:normAutofit fontScale="92500" lnSpcReduction="20000"/>
          </a:bodyPr>
          <a:lstStyle/>
          <a:p>
            <a:pPr marL="0" indent="0">
              <a:buNone/>
            </a:pPr>
            <a:r>
              <a:rPr lang="it-IT" sz="4800" b="1" dirty="0" smtClean="0">
                <a:solidFill>
                  <a:srgbClr val="002060"/>
                </a:solidFill>
                <a:latin typeface="Arial" pitchFamily="34" charset="0"/>
                <a:cs typeface="Arial" pitchFamily="34" charset="0"/>
              </a:rPr>
              <a:t>L’impiego dell’energia elettrica in Africa</a:t>
            </a:r>
            <a:endParaRPr lang="it-IT" sz="4800" b="1" dirty="0">
              <a:solidFill>
                <a:srgbClr val="002060"/>
              </a:solidFill>
              <a:latin typeface="Arial" pitchFamily="34" charset="0"/>
              <a:cs typeface="Arial" pitchFamily="34" charset="0"/>
            </a:endParaRPr>
          </a:p>
        </p:txBody>
      </p:sp>
      <p:pic>
        <p:nvPicPr>
          <p:cNvPr id="3074" name="Picture 2" descr="C:\Users\user\Desktop\Cattura1.png"/>
          <p:cNvPicPr>
            <a:picLocks noChangeAspect="1" noChangeArrowheads="1"/>
          </p:cNvPicPr>
          <p:nvPr/>
        </p:nvPicPr>
        <p:blipFill>
          <a:blip r:embed="rId2"/>
          <a:srcRect/>
          <a:stretch>
            <a:fillRect/>
          </a:stretch>
        </p:blipFill>
        <p:spPr bwMode="auto">
          <a:xfrm>
            <a:off x="3349486" y="2228005"/>
            <a:ext cx="5800640" cy="4123099"/>
          </a:xfrm>
          <a:prstGeom prst="rect">
            <a:avLst/>
          </a:prstGeom>
          <a:noFill/>
        </p:spPr>
      </p:pic>
      <p:sp>
        <p:nvSpPr>
          <p:cNvPr id="5" name="CasellaDiTesto 4"/>
          <p:cNvSpPr txBox="1"/>
          <p:nvPr/>
        </p:nvSpPr>
        <p:spPr>
          <a:xfrm>
            <a:off x="10654748" y="3339548"/>
            <a:ext cx="1013791" cy="461665"/>
          </a:xfrm>
          <a:prstGeom prst="rect">
            <a:avLst/>
          </a:prstGeom>
          <a:noFill/>
        </p:spPr>
        <p:txBody>
          <a:bodyPr wrap="square" rtlCol="0">
            <a:spAutoFit/>
          </a:bodyPr>
          <a:lstStyle/>
          <a:p>
            <a:r>
              <a:rPr lang="it-IT" sz="2400" b="1" dirty="0" err="1" smtClean="0"/>
              <a:t>S.T.A</a:t>
            </a:r>
            <a:r>
              <a:rPr lang="it-IT" sz="2400" b="1" dirty="0" smtClean="0"/>
              <a:t>.</a:t>
            </a:r>
            <a:endParaRPr lang="it-IT" sz="2400" b="1"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33059" y="3170786"/>
            <a:ext cx="4704523" cy="28803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050274" y="1997968"/>
            <a:ext cx="5843149" cy="289633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CasellaDiTesto 2"/>
          <p:cNvSpPr txBox="1"/>
          <p:nvPr/>
        </p:nvSpPr>
        <p:spPr>
          <a:xfrm>
            <a:off x="911424" y="476672"/>
            <a:ext cx="10177131" cy="1200329"/>
          </a:xfrm>
          <a:prstGeom prst="rect">
            <a:avLst/>
          </a:prstGeom>
          <a:noFill/>
        </p:spPr>
        <p:txBody>
          <a:bodyPr wrap="square" rtlCol="0">
            <a:spAutoFit/>
          </a:bodyPr>
          <a:lstStyle/>
          <a:p>
            <a:pPr algn="just"/>
            <a:r>
              <a:rPr lang="it-IT" b="1" dirty="0" smtClean="0">
                <a:latin typeface="Arial" pitchFamily="34" charset="0"/>
                <a:cs typeface="Arial" pitchFamily="34" charset="0"/>
              </a:rPr>
              <a:t>L’ENERGIA ELETTRICA IN AFRICA</a:t>
            </a:r>
          </a:p>
          <a:p>
            <a:pPr algn="just"/>
            <a:r>
              <a:rPr lang="it-IT" dirty="0" smtClean="0">
                <a:latin typeface="Arial" pitchFamily="34" charset="0"/>
                <a:cs typeface="Arial" pitchFamily="34" charset="0"/>
              </a:rPr>
              <a:t>L’accesso all’energia è un prerequisito fondamentale per migliorare l’economia e la qualità della vita in Africa. Al fine di soddisfare la sua crescente domanda di energia, l’Africa ha un’ urgente  necessità di aumentare gli investimenti nel settore elettrico.</a:t>
            </a:r>
            <a:endParaRPr lang="it-IT" dirty="0">
              <a:latin typeface="Arial" pitchFamily="34" charset="0"/>
              <a:cs typeface="Arial" pitchFamily="34" charset="0"/>
            </a:endParaRPr>
          </a:p>
        </p:txBody>
      </p:sp>
    </p:spTree>
    <p:extLst>
      <p:ext uri="{BB962C8B-B14F-4D97-AF65-F5344CB8AC3E}">
        <p14:creationId xmlns:p14="http://schemas.microsoft.com/office/powerpoint/2010/main" xmlns="" val="3649112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650503" y="613184"/>
            <a:ext cx="9985109" cy="1658018"/>
          </a:xfrm>
          <a:prstGeom prst="rect">
            <a:avLst/>
          </a:prstGeom>
          <a:noFill/>
        </p:spPr>
        <p:txBody>
          <a:bodyPr wrap="square" rtlCol="0">
            <a:spAutoFit/>
          </a:bodyPr>
          <a:lstStyle/>
          <a:p>
            <a:pPr algn="just">
              <a:lnSpc>
                <a:spcPct val="115000"/>
              </a:lnSpc>
              <a:spcAft>
                <a:spcPts val="1000"/>
              </a:spcAft>
            </a:pPr>
            <a:r>
              <a:rPr lang="it-IT" b="1" dirty="0">
                <a:latin typeface="Arial" pitchFamily="34" charset="0"/>
                <a:ea typeface="Calibri"/>
                <a:cs typeface="Arial" pitchFamily="34" charset="0"/>
              </a:rPr>
              <a:t>L’attuale contesto energetico non è in grado di soddisfare il fabbisogno medio quotidiano di una famiglia e certamente non risponde alle esigenze energetiche del settore industriale e agricolo. Nell’Africa subsahariana solo il 35% delle scuole ha accesso all’elettricità, e oltre 90 milioni di bambini africani frequentano scuole prive di energia elettrica</a:t>
            </a:r>
            <a:r>
              <a:rPr lang="it-IT" b="1" dirty="0" smtClean="0">
                <a:latin typeface="Arial" pitchFamily="34" charset="0"/>
                <a:ea typeface="Calibri"/>
                <a:cs typeface="Arial" pitchFamily="34" charset="0"/>
              </a:rPr>
              <a:t>.</a:t>
            </a:r>
            <a:endParaRPr lang="it-IT" b="1" dirty="0">
              <a:latin typeface="Arial" pitchFamily="34" charset="0"/>
              <a:ea typeface="Calibri"/>
              <a:cs typeface="Arial"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3392" y="2708921"/>
            <a:ext cx="6048672" cy="31527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CasellaDiTesto 4"/>
          <p:cNvSpPr txBox="1"/>
          <p:nvPr/>
        </p:nvSpPr>
        <p:spPr>
          <a:xfrm>
            <a:off x="7757088" y="2902423"/>
            <a:ext cx="3552395" cy="2322174"/>
          </a:xfrm>
          <a:prstGeom prst="rect">
            <a:avLst/>
          </a:prstGeom>
          <a:noFill/>
        </p:spPr>
        <p:txBody>
          <a:bodyPr wrap="square" rtlCol="0">
            <a:spAutoFit/>
          </a:bodyPr>
          <a:lstStyle/>
          <a:p>
            <a:pPr algn="just">
              <a:lnSpc>
                <a:spcPct val="115000"/>
              </a:lnSpc>
              <a:spcAft>
                <a:spcPts val="1000"/>
              </a:spcAft>
            </a:pPr>
            <a:r>
              <a:rPr lang="it-IT" b="1" dirty="0">
                <a:solidFill>
                  <a:srgbClr val="002060"/>
                </a:solidFill>
                <a:latin typeface="Calibri"/>
                <a:ea typeface="Calibri"/>
                <a:cs typeface="Times New Roman"/>
              </a:rPr>
              <a:t>Risulta ad oggi alquanto difficile l’ accesso all’elettricità, unitamente a problemi riguardanti la qualità e affidabilità delle reti: circa 600 milioni di persone in Africa subsahariana vivono senza accesso alla rete </a:t>
            </a:r>
            <a:r>
              <a:rPr lang="it-IT" b="1" dirty="0" smtClean="0">
                <a:solidFill>
                  <a:srgbClr val="002060"/>
                </a:solidFill>
                <a:latin typeface="Calibri"/>
                <a:ea typeface="Calibri"/>
                <a:cs typeface="Times New Roman"/>
              </a:rPr>
              <a:t>elettrica.</a:t>
            </a:r>
            <a:endParaRPr lang="it-IT" b="1" dirty="0">
              <a:solidFill>
                <a:srgbClr val="002060"/>
              </a:solidFill>
              <a:effectLst/>
              <a:latin typeface="Calibri"/>
              <a:ea typeface="Calibri"/>
              <a:cs typeface="Times New Roman"/>
            </a:endParaRPr>
          </a:p>
        </p:txBody>
      </p:sp>
    </p:spTree>
    <p:extLst>
      <p:ext uri="{BB962C8B-B14F-4D97-AF65-F5344CB8AC3E}">
        <p14:creationId xmlns:p14="http://schemas.microsoft.com/office/powerpoint/2010/main" xmlns="" val="224826615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156790" y="630628"/>
            <a:ext cx="9025003" cy="1754326"/>
          </a:xfrm>
          <a:prstGeom prst="rect">
            <a:avLst/>
          </a:prstGeom>
          <a:noFill/>
        </p:spPr>
        <p:txBody>
          <a:bodyPr wrap="square" rtlCol="0">
            <a:spAutoFit/>
          </a:bodyPr>
          <a:lstStyle/>
          <a:p>
            <a:pPr algn="just"/>
            <a:r>
              <a:rPr lang="it-IT" b="1" dirty="0">
                <a:latin typeface="Arial" pitchFamily="34" charset="0"/>
                <a:cs typeface="Arial" pitchFamily="34" charset="0"/>
              </a:rPr>
              <a:t>Di notevole importanza è anche il problema dell’accesso all’energia nelle zone rurali, ovvero in tutte quelle aree attualmente non raggiunte dalle reti di trasmissione e distribuzione, in cui l’elettricità può favorire lo sviluppo economico, la creazione di imprese locali, la creazione di posti di lavoro, servizi sanitari, istruzione, empowerment delle donne nonché l’utilizzo dell’acqua e la conservazione del cibo.</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293677" y="3068960"/>
            <a:ext cx="4902200" cy="2466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AutoShape 4" descr="Risultati immagini per sub saharan empowerment"/>
          <p:cNvSpPr>
            <a:spLocks noChangeAspect="1" noChangeArrowheads="1"/>
          </p:cNvSpPr>
          <p:nvPr/>
        </p:nvSpPr>
        <p:spPr bwMode="auto">
          <a:xfrm>
            <a:off x="207433" y="-144463"/>
            <a:ext cx="4064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sp>
        <p:nvSpPr>
          <p:cNvPr id="6" name="AutoShape 6" descr="Risultati immagini per sub saharan empowerment"/>
          <p:cNvSpPr>
            <a:spLocks noChangeAspect="1" noChangeArrowheads="1"/>
          </p:cNvSpPr>
          <p:nvPr/>
        </p:nvSpPr>
        <p:spPr bwMode="auto">
          <a:xfrm>
            <a:off x="410633" y="7938"/>
            <a:ext cx="4064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it-IT"/>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73965" y="3088838"/>
            <a:ext cx="4320480" cy="24669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594875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1583499" y="764705"/>
            <a:ext cx="9409045" cy="2308324"/>
          </a:xfrm>
          <a:prstGeom prst="rect">
            <a:avLst/>
          </a:prstGeom>
          <a:noFill/>
        </p:spPr>
        <p:txBody>
          <a:bodyPr wrap="square" rtlCol="0">
            <a:spAutoFit/>
          </a:bodyPr>
          <a:lstStyle/>
          <a:p>
            <a:pPr algn="just"/>
            <a:r>
              <a:rPr lang="it-IT" b="1" dirty="0" smtClean="0">
                <a:latin typeface="Arial" pitchFamily="34" charset="0"/>
                <a:cs typeface="Arial" pitchFamily="34" charset="0"/>
              </a:rPr>
              <a:t>A </a:t>
            </a:r>
            <a:r>
              <a:rPr lang="it-IT" b="1" dirty="0">
                <a:latin typeface="Arial" pitchFamily="34" charset="0"/>
                <a:cs typeface="Arial" pitchFamily="34" charset="0"/>
              </a:rPr>
              <a:t>parte </a:t>
            </a:r>
            <a:r>
              <a:rPr lang="it-IT" b="1" dirty="0" smtClean="0">
                <a:latin typeface="Arial" pitchFamily="34" charset="0"/>
                <a:cs typeface="Arial" pitchFamily="34" charset="0"/>
              </a:rPr>
              <a:t>le </a:t>
            </a:r>
            <a:r>
              <a:rPr lang="it-IT" b="1" dirty="0">
                <a:latin typeface="Arial" pitchFamily="34" charset="0"/>
                <a:cs typeface="Arial" pitchFamily="34" charset="0"/>
              </a:rPr>
              <a:t>tanto </a:t>
            </a:r>
            <a:r>
              <a:rPr lang="it-IT" b="1" dirty="0" smtClean="0">
                <a:latin typeface="Arial" pitchFamily="34" charset="0"/>
                <a:cs typeface="Arial" pitchFamily="34" charset="0"/>
              </a:rPr>
              <a:t>discusse dighe </a:t>
            </a:r>
            <a:r>
              <a:rPr lang="it-IT" b="1" dirty="0">
                <a:latin typeface="Arial" pitchFamily="34" charset="0"/>
                <a:cs typeface="Arial" pitchFamily="34" charset="0"/>
              </a:rPr>
              <a:t>sul fiume </a:t>
            </a:r>
            <a:r>
              <a:rPr lang="it-IT" b="1" dirty="0" smtClean="0">
                <a:latin typeface="Arial" pitchFamily="34" charset="0"/>
                <a:cs typeface="Arial" pitchFamily="34" charset="0"/>
              </a:rPr>
              <a:t>Omo in Etiopia, unico immissario del lago Turkana  </a:t>
            </a:r>
            <a:r>
              <a:rPr lang="it-IT" b="1" dirty="0">
                <a:latin typeface="Arial" pitchFamily="34" charset="0"/>
                <a:cs typeface="Arial" pitchFamily="34" charset="0"/>
              </a:rPr>
              <a:t>in </a:t>
            </a:r>
            <a:r>
              <a:rPr lang="it-IT" b="1" dirty="0" smtClean="0">
                <a:latin typeface="Arial" pitchFamily="34" charset="0"/>
                <a:cs typeface="Arial" pitchFamily="34" charset="0"/>
              </a:rPr>
              <a:t>Kenya, </a:t>
            </a:r>
            <a:r>
              <a:rPr lang="it-IT" b="1" dirty="0">
                <a:latin typeface="Arial" pitchFamily="34" charset="0"/>
                <a:cs typeface="Arial" pitchFamily="34" charset="0"/>
              </a:rPr>
              <a:t>per il </a:t>
            </a:r>
            <a:r>
              <a:rPr lang="it-IT" b="1" dirty="0" smtClean="0">
                <a:latin typeface="Arial" pitchFamily="34" charset="0"/>
                <a:cs typeface="Arial" pitchFamily="34" charset="0"/>
              </a:rPr>
              <a:t>loro grave </a:t>
            </a:r>
            <a:r>
              <a:rPr lang="it-IT" b="1" dirty="0">
                <a:latin typeface="Arial" pitchFamily="34" charset="0"/>
                <a:cs typeface="Arial" pitchFamily="34" charset="0"/>
              </a:rPr>
              <a:t>impatto non solo </a:t>
            </a:r>
            <a:r>
              <a:rPr lang="it-IT" b="1" dirty="0" smtClean="0">
                <a:latin typeface="Arial" pitchFamily="34" charset="0"/>
                <a:cs typeface="Arial" pitchFamily="34" charset="0"/>
              </a:rPr>
              <a:t>sui territori e sulle popolazioni etiopi </a:t>
            </a:r>
            <a:r>
              <a:rPr lang="it-IT" b="1" dirty="0">
                <a:latin typeface="Arial" pitchFamily="34" charset="0"/>
                <a:cs typeface="Arial" pitchFamily="34" charset="0"/>
              </a:rPr>
              <a:t>, costruita dall’impresa italiana </a:t>
            </a:r>
            <a:r>
              <a:rPr lang="it-IT" b="1" dirty="0" smtClean="0">
                <a:latin typeface="Arial" pitchFamily="34" charset="0"/>
                <a:cs typeface="Arial" pitchFamily="34" charset="0"/>
              </a:rPr>
              <a:t>Impregilo e finanziate in particolare dalla Cina, </a:t>
            </a:r>
            <a:r>
              <a:rPr lang="it-IT" b="1" dirty="0">
                <a:latin typeface="Arial" pitchFamily="34" charset="0"/>
                <a:cs typeface="Arial" pitchFamily="34" charset="0"/>
              </a:rPr>
              <a:t>si ricorre sempre più a soluzioni di produzione di energia  off-</a:t>
            </a:r>
            <a:r>
              <a:rPr lang="it-IT" b="1" dirty="0" err="1">
                <a:latin typeface="Arial" pitchFamily="34" charset="0"/>
                <a:cs typeface="Arial" pitchFamily="34" charset="0"/>
              </a:rPr>
              <a:t>grid</a:t>
            </a:r>
            <a:r>
              <a:rPr lang="it-IT" b="1" dirty="0">
                <a:latin typeface="Arial" pitchFamily="34" charset="0"/>
                <a:cs typeface="Arial" pitchFamily="34" charset="0"/>
              </a:rPr>
              <a:t> e mini-</a:t>
            </a:r>
            <a:r>
              <a:rPr lang="it-IT" b="1" dirty="0" err="1">
                <a:latin typeface="Arial" pitchFamily="34" charset="0"/>
                <a:cs typeface="Arial" pitchFamily="34" charset="0"/>
              </a:rPr>
              <a:t>grid</a:t>
            </a:r>
            <a:r>
              <a:rPr lang="it-IT" b="1" dirty="0">
                <a:latin typeface="Arial" pitchFamily="34" charset="0"/>
                <a:cs typeface="Arial" pitchFamily="34" charset="0"/>
              </a:rPr>
              <a:t> </a:t>
            </a:r>
            <a:r>
              <a:rPr lang="it-IT" b="1" dirty="0" smtClean="0">
                <a:latin typeface="Arial" pitchFamily="34" charset="0"/>
                <a:cs typeface="Arial" pitchFamily="34" charset="0"/>
              </a:rPr>
              <a:t>.Si tratta di piccoli </a:t>
            </a:r>
            <a:r>
              <a:rPr lang="it-IT" b="1" dirty="0">
                <a:latin typeface="Arial" pitchFamily="34" charset="0"/>
                <a:cs typeface="Arial" pitchFamily="34" charset="0"/>
              </a:rPr>
              <a:t>impianti di generazione da fonti rinnovabili di taglia compresa tra i 20-30 kW fino a circa 1 MW basati su generazione fotovoltaica e sistema di accumulo di energia; spesso si associa a queste  una seconda fonte di generazione che può essere mini-idro o mini eolico.</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53682" y="3350028"/>
            <a:ext cx="4076241" cy="24349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871531" y="3350028"/>
            <a:ext cx="3663037" cy="25069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0914093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255574" y="692696"/>
            <a:ext cx="8544949" cy="2031325"/>
          </a:xfrm>
          <a:prstGeom prst="rect">
            <a:avLst/>
          </a:prstGeom>
          <a:noFill/>
        </p:spPr>
        <p:txBody>
          <a:bodyPr wrap="square" rtlCol="0">
            <a:spAutoFit/>
          </a:bodyPr>
          <a:lstStyle/>
          <a:p>
            <a:pPr algn="just"/>
            <a:r>
              <a:rPr lang="it-IT" b="1" dirty="0"/>
              <a:t>La creazione di know-how specifico e lo sviluppo di attività di training rappresentano passaggi essenziali per rafforzare il ruolo degli individui e diventano elementi cruciali per qualsiasi progetto di successo. Garantire la sicurezza energetica e l’accesso all’energia elettrica è una grande sfida ed una grande opportunità: uno sviluppo graduale del  settore dell’energia quanto più possibile pulita ed efficiente è un requisito essenziale per lo sviluppo sostenibile in Africa.</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720427" y="3573016"/>
            <a:ext cx="8873067" cy="23050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79411316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magine correlata"/>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27381" y="1124743"/>
            <a:ext cx="4165600" cy="4219575"/>
          </a:xfrm>
          <a:prstGeom prst="rect">
            <a:avLst/>
          </a:prstGeom>
          <a:noFill/>
          <a:extLst>
            <a:ext uri="{909E8E84-426E-40DD-AFC4-6F175D3DCCD1}">
              <a14:hiddenFill xmlns:a14="http://schemas.microsoft.com/office/drawing/2010/main" xmlns="">
                <a:solidFill>
                  <a:srgbClr val="FFFFFF"/>
                </a:solidFill>
              </a14:hiddenFill>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465411" y="1103030"/>
            <a:ext cx="3663037" cy="42195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68611" y="1255430"/>
            <a:ext cx="3663037" cy="42195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1507513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659467" y="3933056"/>
            <a:ext cx="8873067" cy="23050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4" descr="Pianeta Migranti. Come li aiutiamo a casa loro in Africa."/>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45497" y="389857"/>
            <a:ext cx="6048672" cy="312514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0803384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2152585-2CB5-427E-A729-11DCC11B7EC2}"/>
              </a:ext>
            </a:extLst>
          </p:cNvPr>
          <p:cNvSpPr>
            <a:spLocks noGrp="1"/>
          </p:cNvSpPr>
          <p:nvPr>
            <p:ph type="ctrTitle"/>
          </p:nvPr>
        </p:nvSpPr>
        <p:spPr>
          <a:xfrm>
            <a:off x="2251283" y="417443"/>
            <a:ext cx="8915399" cy="2262781"/>
          </a:xfrm>
        </p:spPr>
        <p:txBody>
          <a:bodyPr>
            <a:noAutofit/>
          </a:bodyPr>
          <a:lstStyle/>
          <a:p>
            <a:r>
              <a:rPr lang="it-IT" sz="5400" b="1" dirty="0">
                <a:solidFill>
                  <a:srgbClr val="FF0000"/>
                </a:solidFill>
                <a:latin typeface="Arial" pitchFamily="34" charset="0"/>
                <a:cs typeface="Arial" pitchFamily="34" charset="0"/>
              </a:rPr>
              <a:t>Il nuovo sistema internazionale delle unità di misura </a:t>
            </a:r>
          </a:p>
        </p:txBody>
      </p:sp>
      <p:pic>
        <p:nvPicPr>
          <p:cNvPr id="4098" name="Picture 2" descr="C:\Users\user\Desktop\New-SI-2019.png"/>
          <p:cNvPicPr>
            <a:picLocks noChangeAspect="1" noChangeArrowheads="1"/>
          </p:cNvPicPr>
          <p:nvPr/>
        </p:nvPicPr>
        <p:blipFill>
          <a:blip r:embed="rId2"/>
          <a:srcRect/>
          <a:stretch>
            <a:fillRect/>
          </a:stretch>
        </p:blipFill>
        <p:spPr bwMode="auto">
          <a:xfrm>
            <a:off x="4830416" y="3029028"/>
            <a:ext cx="3737114" cy="3626457"/>
          </a:xfrm>
          <a:prstGeom prst="rect">
            <a:avLst/>
          </a:prstGeom>
          <a:noFill/>
        </p:spPr>
      </p:pic>
      <p:sp>
        <p:nvSpPr>
          <p:cNvPr id="5" name="CasellaDiTesto 4"/>
          <p:cNvSpPr txBox="1"/>
          <p:nvPr/>
        </p:nvSpPr>
        <p:spPr>
          <a:xfrm>
            <a:off x="10296940" y="5655365"/>
            <a:ext cx="1302026" cy="461665"/>
          </a:xfrm>
          <a:prstGeom prst="rect">
            <a:avLst/>
          </a:prstGeom>
          <a:noFill/>
        </p:spPr>
        <p:txBody>
          <a:bodyPr wrap="square" rtlCol="0">
            <a:spAutoFit/>
          </a:bodyPr>
          <a:lstStyle/>
          <a:p>
            <a:r>
              <a:rPr lang="it-IT" sz="2400" b="1" dirty="0" smtClean="0">
                <a:latin typeface="Arial" pitchFamily="34" charset="0"/>
                <a:cs typeface="Arial" pitchFamily="34" charset="0"/>
              </a:rPr>
              <a:t>FISICA</a:t>
            </a:r>
            <a:endParaRPr lang="it-IT" sz="2400" b="1" dirty="0">
              <a:latin typeface="Arial" pitchFamily="34" charset="0"/>
              <a:cs typeface="Arial" pitchFamily="34" charset="0"/>
            </a:endParaRPr>
          </a:p>
        </p:txBody>
      </p:sp>
    </p:spTree>
    <p:extLst>
      <p:ext uri="{BB962C8B-B14F-4D97-AF65-F5344CB8AC3E}">
        <p14:creationId xmlns:p14="http://schemas.microsoft.com/office/powerpoint/2010/main" xmlns="" val="1085067668"/>
      </p:ext>
    </p:extLst>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B8B26F7-EED8-462B-B44B-2D06FB77F757}"/>
              </a:ext>
            </a:extLst>
          </p:cNvPr>
          <p:cNvSpPr>
            <a:spLocks noGrp="1"/>
          </p:cNvSpPr>
          <p:nvPr>
            <p:ph type="title"/>
          </p:nvPr>
        </p:nvSpPr>
        <p:spPr>
          <a:xfrm>
            <a:off x="1516606" y="437395"/>
            <a:ext cx="9572199" cy="1293028"/>
          </a:xfrm>
        </p:spPr>
        <p:txBody>
          <a:bodyPr>
            <a:normAutofit/>
          </a:bodyPr>
          <a:lstStyle/>
          <a:p>
            <a:pPr algn="l"/>
            <a:r>
              <a:rPr lang="it-IT" b="1" dirty="0">
                <a:solidFill>
                  <a:srgbClr val="FF0000"/>
                </a:solidFill>
                <a:latin typeface="Arial" panose="020B0604020202020204" pitchFamily="34" charset="0"/>
                <a:cs typeface="Arial" panose="020B0604020202020204" pitchFamily="34" charset="0"/>
              </a:rPr>
              <a:t>Che cos’è il sistema internazionale delle unità di misura </a:t>
            </a:r>
            <a:r>
              <a:rPr lang="it-IT" b="1" dirty="0">
                <a:solidFill>
                  <a:srgbClr val="FF0000"/>
                </a:solidFill>
              </a:rPr>
              <a:t>?</a:t>
            </a:r>
          </a:p>
        </p:txBody>
      </p:sp>
      <p:sp>
        <p:nvSpPr>
          <p:cNvPr id="3" name="Segnaposto contenuto 2">
            <a:extLst>
              <a:ext uri="{FF2B5EF4-FFF2-40B4-BE49-F238E27FC236}">
                <a16:creationId xmlns:a16="http://schemas.microsoft.com/office/drawing/2014/main" xmlns="" id="{90FE3B75-987E-45D4-BB43-7EA9908C4138}"/>
              </a:ext>
            </a:extLst>
          </p:cNvPr>
          <p:cNvSpPr>
            <a:spLocks noGrp="1"/>
          </p:cNvSpPr>
          <p:nvPr>
            <p:ph idx="1"/>
          </p:nvPr>
        </p:nvSpPr>
        <p:spPr>
          <a:xfrm>
            <a:off x="892505" y="2166127"/>
            <a:ext cx="10820400" cy="4024125"/>
          </a:xfrm>
        </p:spPr>
        <p:txBody>
          <a:bodyPr>
            <a:normAutofit fontScale="92500" lnSpcReduction="10000"/>
          </a:bodyPr>
          <a:lstStyle/>
          <a:p>
            <a:pPr marL="0" indent="0" algn="just">
              <a:buNone/>
            </a:pPr>
            <a:r>
              <a:rPr lang="it-IT" sz="3600" b="1" dirty="0">
                <a:latin typeface="Arial" panose="020B0604020202020204" pitchFamily="34" charset="0"/>
                <a:cs typeface="Arial" panose="020B0604020202020204" pitchFamily="34" charset="0"/>
              </a:rPr>
              <a:t>Il SI è l’evoluzione del sistema metrico decimale dei pesi e delle misure inventato dai francesi durante la rivoluzione.</a:t>
            </a:r>
          </a:p>
          <a:p>
            <a:pPr marL="0" indent="0" algn="just">
              <a:buNone/>
            </a:pPr>
            <a:r>
              <a:rPr lang="it-IT" sz="3600" b="1" dirty="0">
                <a:latin typeface="Arial" panose="020B0604020202020204" pitchFamily="34" charset="0"/>
                <a:cs typeface="Arial" panose="020B0604020202020204" pitchFamily="34" charset="0"/>
              </a:rPr>
              <a:t>Gli </a:t>
            </a:r>
            <a:r>
              <a:rPr lang="it-IT" sz="3600" b="1" dirty="0">
                <a:solidFill>
                  <a:srgbClr val="002060"/>
                </a:solidFill>
                <a:latin typeface="Arial" panose="020B0604020202020204" pitchFamily="34" charset="0"/>
                <a:cs typeface="Arial" panose="020B0604020202020204" pitchFamily="34" charset="0"/>
              </a:rPr>
              <a:t>ideali di giustizia e di uguaglianza </a:t>
            </a:r>
            <a:r>
              <a:rPr lang="it-IT" sz="3600" b="1" dirty="0">
                <a:latin typeface="Arial" panose="020B0604020202020204" pitchFamily="34" charset="0"/>
                <a:cs typeface="Arial" panose="020B0604020202020204" pitchFamily="34" charset="0"/>
              </a:rPr>
              <a:t>che premevano le attività dell’Assemblea Nazionale </a:t>
            </a:r>
            <a:r>
              <a:rPr lang="it-IT" sz="3600" b="1" dirty="0" smtClean="0">
                <a:latin typeface="Arial" panose="020B0604020202020204" pitchFamily="34" charset="0"/>
                <a:cs typeface="Arial" panose="020B0604020202020204" pitchFamily="34" charset="0"/>
              </a:rPr>
              <a:t>si concretizzarono </a:t>
            </a:r>
            <a:r>
              <a:rPr lang="it-IT" sz="3600" b="1" dirty="0">
                <a:latin typeface="Arial" panose="020B0604020202020204" pitchFamily="34" charset="0"/>
                <a:cs typeface="Arial" panose="020B0604020202020204" pitchFamily="34" charset="0"/>
              </a:rPr>
              <a:t>anche nella creazione di un sistema di unità di misura che fosse valido ‘’ </a:t>
            </a:r>
            <a:r>
              <a:rPr lang="it-IT" sz="3600" b="1" dirty="0">
                <a:solidFill>
                  <a:srgbClr val="002060"/>
                </a:solidFill>
                <a:latin typeface="Arial" panose="020B0604020202020204" pitchFamily="34" charset="0"/>
                <a:cs typeface="Arial" panose="020B0604020202020204" pitchFamily="34" charset="0"/>
              </a:rPr>
              <a:t>Per tutti i popoli e per tutti i tempi</a:t>
            </a:r>
            <a:r>
              <a:rPr lang="it-IT" sz="36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xmlns="" val="26924272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EA487AA-A440-44CA-B33E-532D6B92B580}"/>
              </a:ext>
            </a:extLst>
          </p:cNvPr>
          <p:cNvSpPr>
            <a:spLocks noGrp="1"/>
          </p:cNvSpPr>
          <p:nvPr>
            <p:ph type="title"/>
          </p:nvPr>
        </p:nvSpPr>
        <p:spPr>
          <a:xfrm>
            <a:off x="1644283" y="209118"/>
            <a:ext cx="10255155" cy="1293028"/>
          </a:xfrm>
        </p:spPr>
        <p:txBody>
          <a:bodyPr>
            <a:normAutofit/>
          </a:bodyPr>
          <a:lstStyle/>
          <a:p>
            <a:pPr algn="just"/>
            <a:r>
              <a:rPr lang="it-IT" b="1" dirty="0" smtClean="0">
                <a:solidFill>
                  <a:srgbClr val="FF0000"/>
                </a:solidFill>
                <a:latin typeface="Arial" panose="020B0604020202020204" pitchFamily="34" charset="0"/>
                <a:cs typeface="Arial" panose="020B0604020202020204" pitchFamily="34" charset="0"/>
              </a:rPr>
              <a:t>Quali </a:t>
            </a:r>
            <a:r>
              <a:rPr lang="it-IT" b="1" dirty="0">
                <a:solidFill>
                  <a:srgbClr val="FF0000"/>
                </a:solidFill>
                <a:latin typeface="Arial" panose="020B0604020202020204" pitchFamily="34" charset="0"/>
                <a:cs typeface="Arial" panose="020B0604020202020204" pitchFamily="34" charset="0"/>
              </a:rPr>
              <a:t>sono le grandezze che fanno parte del sistema internazionale di misura ?</a:t>
            </a:r>
          </a:p>
        </p:txBody>
      </p:sp>
      <p:sp>
        <p:nvSpPr>
          <p:cNvPr id="3" name="Segnaposto contenuto 2">
            <a:extLst>
              <a:ext uri="{FF2B5EF4-FFF2-40B4-BE49-F238E27FC236}">
                <a16:creationId xmlns:a16="http://schemas.microsoft.com/office/drawing/2014/main" xmlns="" id="{7864BE29-808C-4C84-9086-099DD9FB8203}"/>
              </a:ext>
            </a:extLst>
          </p:cNvPr>
          <p:cNvSpPr>
            <a:spLocks noGrp="1"/>
          </p:cNvSpPr>
          <p:nvPr>
            <p:ph idx="1"/>
          </p:nvPr>
        </p:nvSpPr>
        <p:spPr>
          <a:xfrm>
            <a:off x="685799" y="1739634"/>
            <a:ext cx="10820400" cy="4799918"/>
          </a:xfrm>
        </p:spPr>
        <p:txBody>
          <a:bodyPr>
            <a:normAutofit lnSpcReduction="10000"/>
          </a:bodyPr>
          <a:lstStyle/>
          <a:p>
            <a:pPr marL="457200" indent="-457200">
              <a:buFont typeface="+mj-lt"/>
              <a:buAutoNum type="arabicPeriod"/>
            </a:pPr>
            <a:r>
              <a:rPr lang="it-IT" sz="2400" b="1" dirty="0">
                <a:solidFill>
                  <a:schemeClr val="tx1"/>
                </a:solidFill>
                <a:latin typeface="Arial" panose="020B0604020202020204" pitchFamily="34" charset="0"/>
                <a:cs typeface="Arial" panose="020B0604020202020204" pitchFamily="34" charset="0"/>
              </a:rPr>
              <a:t>Il Tempo, che si misura in secondi;</a:t>
            </a:r>
          </a:p>
          <a:p>
            <a:pPr marL="457200" indent="-457200">
              <a:buFont typeface="+mj-lt"/>
              <a:buAutoNum type="arabicPeriod"/>
            </a:pPr>
            <a:r>
              <a:rPr lang="it-IT" sz="2400" b="1" dirty="0">
                <a:solidFill>
                  <a:schemeClr val="tx1"/>
                </a:solidFill>
                <a:latin typeface="Arial" panose="020B0604020202020204" pitchFamily="34" charset="0"/>
                <a:cs typeface="Arial" panose="020B0604020202020204" pitchFamily="34" charset="0"/>
              </a:rPr>
              <a:t>La lunghezza che si misura in metri;</a:t>
            </a:r>
          </a:p>
          <a:p>
            <a:pPr marL="457200" indent="-457200">
              <a:buFont typeface="+mj-lt"/>
              <a:buAutoNum type="arabicPeriod"/>
            </a:pPr>
            <a:r>
              <a:rPr lang="it-IT" sz="2400" b="1" dirty="0">
                <a:solidFill>
                  <a:schemeClr val="tx1"/>
                </a:solidFill>
                <a:latin typeface="Arial" panose="020B0604020202020204" pitchFamily="34" charset="0"/>
                <a:cs typeface="Arial" panose="020B0604020202020204" pitchFamily="34" charset="0"/>
              </a:rPr>
              <a:t>La massa, che si misura in kilogrammi;</a:t>
            </a:r>
          </a:p>
          <a:p>
            <a:pPr marL="457200" indent="-457200">
              <a:buFont typeface="+mj-lt"/>
              <a:buAutoNum type="arabicPeriod"/>
            </a:pPr>
            <a:r>
              <a:rPr lang="it-IT" sz="2400" b="1" dirty="0">
                <a:solidFill>
                  <a:schemeClr val="tx1"/>
                </a:solidFill>
                <a:latin typeface="Arial" panose="020B0604020202020204" pitchFamily="34" charset="0"/>
                <a:cs typeface="Arial" panose="020B0604020202020204" pitchFamily="34" charset="0"/>
              </a:rPr>
              <a:t>La temperatura, che si misura in kelvin;</a:t>
            </a:r>
          </a:p>
          <a:p>
            <a:pPr marL="457200" indent="-457200">
              <a:buFont typeface="+mj-lt"/>
              <a:buAutoNum type="arabicPeriod"/>
            </a:pPr>
            <a:r>
              <a:rPr lang="it-IT" sz="2400" b="1" dirty="0">
                <a:solidFill>
                  <a:schemeClr val="tx1"/>
                </a:solidFill>
                <a:latin typeface="Arial" panose="020B0604020202020204" pitchFamily="34" charset="0"/>
                <a:cs typeface="Arial" panose="020B0604020202020204" pitchFamily="34" charset="0"/>
              </a:rPr>
              <a:t>L’intensità della corrente elettrica, che si misura in ampere;</a:t>
            </a:r>
          </a:p>
          <a:p>
            <a:pPr marL="457200" indent="-457200">
              <a:buFont typeface="+mj-lt"/>
              <a:buAutoNum type="arabicPeriod"/>
            </a:pPr>
            <a:r>
              <a:rPr lang="it-IT" sz="2400" b="1" dirty="0">
                <a:solidFill>
                  <a:schemeClr val="tx1"/>
                </a:solidFill>
                <a:latin typeface="Arial" panose="020B0604020202020204" pitchFamily="34" charset="0"/>
                <a:cs typeface="Arial" panose="020B0604020202020204" pitchFamily="34" charset="0"/>
              </a:rPr>
              <a:t>La Quantità di sostanza, che si misura in mole;</a:t>
            </a:r>
          </a:p>
          <a:p>
            <a:pPr marL="457200" indent="-457200">
              <a:buFont typeface="+mj-lt"/>
              <a:buAutoNum type="arabicPeriod"/>
            </a:pPr>
            <a:r>
              <a:rPr lang="it-IT" sz="2400" b="1" dirty="0">
                <a:solidFill>
                  <a:schemeClr val="tx1"/>
                </a:solidFill>
                <a:latin typeface="Arial" panose="020B0604020202020204" pitchFamily="34" charset="0"/>
                <a:cs typeface="Arial" panose="020B0604020202020204" pitchFamily="34" charset="0"/>
              </a:rPr>
              <a:t>L’intensità luminosa, che si misura in candele</a:t>
            </a:r>
            <a:r>
              <a:rPr lang="it-IT" sz="3600" b="1" dirty="0">
                <a:solidFill>
                  <a:schemeClr val="tx1"/>
                </a:solidFill>
                <a:latin typeface="Arial" panose="020B0604020202020204" pitchFamily="34" charset="0"/>
                <a:cs typeface="Arial" panose="020B0604020202020204" pitchFamily="34" charset="0"/>
              </a:rPr>
              <a:t>.</a:t>
            </a:r>
          </a:p>
          <a:p>
            <a:pPr marL="0" indent="0" algn="just">
              <a:buNone/>
            </a:pPr>
            <a:r>
              <a:rPr lang="it-IT" sz="2800" b="1" dirty="0">
                <a:solidFill>
                  <a:schemeClr val="tx1"/>
                </a:solidFill>
                <a:latin typeface="Arial" panose="020B0604020202020204" pitchFamily="34" charset="0"/>
                <a:cs typeface="Arial" panose="020B0604020202020204" pitchFamily="34" charset="0"/>
              </a:rPr>
              <a:t>Le prime cinque permettono di descrivere e misurare tutto il modo fisico oggi conosciuto o direttamente o attraverso grandezze derivate.</a:t>
            </a:r>
          </a:p>
          <a:p>
            <a:pPr marL="0" indent="0">
              <a:buNone/>
            </a:pPr>
            <a:endParaRPr lang="it-IT" sz="3600" dirty="0">
              <a:latin typeface="Arial" panose="020B0604020202020204" pitchFamily="34" charset="0"/>
              <a:cs typeface="Arial" panose="020B0604020202020204" pitchFamily="34" charset="0"/>
            </a:endParaRPr>
          </a:p>
          <a:p>
            <a:pPr marL="457200" indent="-457200">
              <a:buFont typeface="+mj-lt"/>
              <a:buAutoNum type="arabicPeriod"/>
            </a:pPr>
            <a:endParaRPr lang="it-IT" sz="3600" dirty="0">
              <a:latin typeface="Arial" panose="020B0604020202020204" pitchFamily="34" charset="0"/>
              <a:cs typeface="Arial" panose="020B0604020202020204" pitchFamily="34" charset="0"/>
            </a:endParaRPr>
          </a:p>
          <a:p>
            <a:pPr marL="457200" indent="-457200">
              <a:buFont typeface="+mj-lt"/>
              <a:buAutoNum type="arabicPeriod"/>
            </a:pPr>
            <a:endParaRPr lang="it-IT" sz="3600" dirty="0">
              <a:latin typeface="Arial" panose="020B0604020202020204" pitchFamily="34" charset="0"/>
              <a:cs typeface="Arial" panose="020B0604020202020204" pitchFamily="34" charset="0"/>
            </a:endParaRPr>
          </a:p>
          <a:p>
            <a:pPr marL="457200" indent="-457200">
              <a:buFont typeface="+mj-lt"/>
              <a:buAutoNum type="arabicPeriod"/>
            </a:pPr>
            <a:endParaRPr lang="it-IT" sz="3600" dirty="0">
              <a:latin typeface="Arial" panose="020B0604020202020204" pitchFamily="34" charset="0"/>
              <a:cs typeface="Arial" panose="020B0604020202020204" pitchFamily="34" charset="0"/>
            </a:endParaRPr>
          </a:p>
          <a:p>
            <a:pPr marL="0" indent="0">
              <a:buNone/>
            </a:pPr>
            <a:endParaRPr lang="it-IT"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864145187"/>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7C54E740-B6E6-4EFE-99CD-056C1E5D0DCF}"/>
              </a:ext>
            </a:extLst>
          </p:cNvPr>
          <p:cNvSpPr>
            <a:spLocks noGrp="1"/>
          </p:cNvSpPr>
          <p:nvPr>
            <p:ph type="title"/>
          </p:nvPr>
        </p:nvSpPr>
        <p:spPr>
          <a:xfrm>
            <a:off x="1999372" y="532634"/>
            <a:ext cx="9894627" cy="1293028"/>
          </a:xfrm>
        </p:spPr>
        <p:txBody>
          <a:bodyPr>
            <a:normAutofit/>
          </a:bodyPr>
          <a:lstStyle/>
          <a:p>
            <a:pPr algn="l"/>
            <a:r>
              <a:rPr lang="it-IT" b="1" dirty="0">
                <a:solidFill>
                  <a:srgbClr val="FF0000"/>
                </a:solidFill>
                <a:latin typeface="Arial" panose="020B0604020202020204" pitchFamily="34" charset="0"/>
                <a:cs typeface="Arial" panose="020B0604020202020204" pitchFamily="34" charset="0"/>
              </a:rPr>
              <a:t>Perché sarà importante il ‘’nuovo’’ Sistema internazionale di unità di misura?</a:t>
            </a:r>
          </a:p>
        </p:txBody>
      </p:sp>
      <p:sp>
        <p:nvSpPr>
          <p:cNvPr id="3" name="Segnaposto contenuto 2">
            <a:extLst>
              <a:ext uri="{FF2B5EF4-FFF2-40B4-BE49-F238E27FC236}">
                <a16:creationId xmlns:a16="http://schemas.microsoft.com/office/drawing/2014/main" xmlns="" id="{239E0577-29B0-43FB-BA7B-BE5DA7EA780A}"/>
              </a:ext>
            </a:extLst>
          </p:cNvPr>
          <p:cNvSpPr>
            <a:spLocks noGrp="1"/>
          </p:cNvSpPr>
          <p:nvPr>
            <p:ph idx="1"/>
          </p:nvPr>
        </p:nvSpPr>
        <p:spPr>
          <a:xfrm>
            <a:off x="1083365" y="2006977"/>
            <a:ext cx="10820400" cy="4024125"/>
          </a:xfrm>
        </p:spPr>
        <p:txBody>
          <a:bodyPr>
            <a:normAutofit lnSpcReduction="10000"/>
          </a:bodyPr>
          <a:lstStyle/>
          <a:p>
            <a:pPr marL="0" indent="0" algn="just">
              <a:buNone/>
            </a:pPr>
            <a:r>
              <a:rPr lang="it-IT" sz="3600" b="1" dirty="0">
                <a:latin typeface="Arial" panose="020B0604020202020204" pitchFamily="34" charset="0"/>
                <a:cs typeface="Arial" panose="020B0604020202020204" pitchFamily="34" charset="0"/>
              </a:rPr>
              <a:t>Il nuovo SI entrerà in vigore il 20/05/2019.</a:t>
            </a:r>
          </a:p>
          <a:p>
            <a:pPr marL="0" indent="0" algn="just">
              <a:buNone/>
            </a:pPr>
            <a:r>
              <a:rPr lang="it-IT" sz="3600" b="1" dirty="0">
                <a:latin typeface="Arial" panose="020B0604020202020204" pitchFamily="34" charset="0"/>
                <a:cs typeface="Arial" panose="020B0604020202020204" pitchFamily="34" charset="0"/>
              </a:rPr>
              <a:t>Anche se le nuove definizioni possono sembrare un’po’ più complicate di quelle vecchie, tra qualche mese, tutte le unità del SI saranno davvero universali e il </a:t>
            </a:r>
            <a:r>
              <a:rPr lang="it-IT" sz="3600" b="1" dirty="0" smtClean="0">
                <a:solidFill>
                  <a:srgbClr val="C00000"/>
                </a:solidFill>
                <a:latin typeface="Arial" panose="020B0604020202020204" pitchFamily="34" charset="0"/>
                <a:cs typeface="Arial" panose="020B0604020202020204" pitchFamily="34" charset="0"/>
              </a:rPr>
              <a:t>SOGNO DEGLI ILLUMINISTI </a:t>
            </a:r>
            <a:r>
              <a:rPr lang="it-IT" sz="3600" b="1" dirty="0" smtClean="0">
                <a:latin typeface="Arial" panose="020B0604020202020204" pitchFamily="34" charset="0"/>
                <a:cs typeface="Arial" panose="020B0604020202020204" pitchFamily="34" charset="0"/>
              </a:rPr>
              <a:t>del Settecento, che volevano rinnovare la vita sociale intera, </a:t>
            </a:r>
            <a:r>
              <a:rPr lang="it-IT" sz="3600" b="1" dirty="0">
                <a:latin typeface="Arial" panose="020B0604020202020204" pitchFamily="34" charset="0"/>
                <a:cs typeface="Arial" panose="020B0604020202020204" pitchFamily="34" charset="0"/>
              </a:rPr>
              <a:t>sarà realizzato.</a:t>
            </a:r>
          </a:p>
        </p:txBody>
      </p:sp>
    </p:spTree>
    <p:extLst>
      <p:ext uri="{BB962C8B-B14F-4D97-AF65-F5344CB8AC3E}">
        <p14:creationId xmlns:p14="http://schemas.microsoft.com/office/powerpoint/2010/main" xmlns="" val="245554528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236117" y="1429180"/>
            <a:ext cx="1571571" cy="479133"/>
          </a:xfrm>
        </p:spPr>
        <p:txBody>
          <a:bodyPr>
            <a:normAutofit fontScale="90000"/>
          </a:bodyPr>
          <a:lstStyle/>
          <a:p>
            <a:r>
              <a:rPr lang="it-IT" sz="2400" b="1" i="1" dirty="0" smtClean="0">
                <a:solidFill>
                  <a:srgbClr val="002060"/>
                </a:solidFill>
                <a:latin typeface="Arial" pitchFamily="34" charset="0"/>
                <a:cs typeface="Arial" pitchFamily="34" charset="0"/>
              </a:rPr>
              <a:t>GRAFICA</a:t>
            </a:r>
            <a:endParaRPr lang="it-IT" sz="2400" b="1" i="1" dirty="0">
              <a:solidFill>
                <a:srgbClr val="002060"/>
              </a:solidFill>
              <a:latin typeface="Arial" pitchFamily="34" charset="0"/>
              <a:cs typeface="Arial" pitchFamily="34" charset="0"/>
            </a:endParaRPr>
          </a:p>
        </p:txBody>
      </p:sp>
      <p:sp>
        <p:nvSpPr>
          <p:cNvPr id="3" name="Segnaposto contenuto 2"/>
          <p:cNvSpPr>
            <a:spLocks noGrp="1"/>
          </p:cNvSpPr>
          <p:nvPr>
            <p:ph idx="1"/>
          </p:nvPr>
        </p:nvSpPr>
        <p:spPr>
          <a:xfrm>
            <a:off x="8358808" y="4094922"/>
            <a:ext cx="3145803" cy="1816300"/>
          </a:xfrm>
        </p:spPr>
        <p:txBody>
          <a:bodyPr>
            <a:normAutofit/>
          </a:bodyPr>
          <a:lstStyle/>
          <a:p>
            <a:pPr>
              <a:buNone/>
            </a:pPr>
            <a:r>
              <a:rPr lang="it-IT" sz="4800" b="1" dirty="0" smtClean="0">
                <a:solidFill>
                  <a:srgbClr val="C00000"/>
                </a:solidFill>
                <a:latin typeface="Arial" pitchFamily="34" charset="0"/>
                <a:cs typeface="Arial" pitchFamily="34" charset="0"/>
              </a:rPr>
              <a:t>Restiamo umani</a:t>
            </a:r>
            <a:endParaRPr lang="it-IT" sz="4800" b="1" dirty="0">
              <a:solidFill>
                <a:srgbClr val="C00000"/>
              </a:solidFill>
              <a:latin typeface="Arial" pitchFamily="34" charset="0"/>
              <a:cs typeface="Arial" pitchFamily="34" charset="0"/>
            </a:endParaRPr>
          </a:p>
        </p:txBody>
      </p:sp>
      <p:pic>
        <p:nvPicPr>
          <p:cNvPr id="1026" name="Picture 2" descr="C:\Users\user\Desktop\Street-Art-a-Napoli-il-Nuovo-Murale-di-Jorit-a-San-Giovanni-a-Teduccio-6khh9w2ljt0414jift723yhad22p174pe2gs7nkm2es.jpg"/>
          <p:cNvPicPr>
            <a:picLocks noChangeAspect="1" noChangeArrowheads="1"/>
          </p:cNvPicPr>
          <p:nvPr/>
        </p:nvPicPr>
        <p:blipFill>
          <a:blip r:embed="rId2"/>
          <a:srcRect/>
          <a:stretch>
            <a:fillRect/>
          </a:stretch>
        </p:blipFill>
        <p:spPr bwMode="auto">
          <a:xfrm>
            <a:off x="2117035" y="438357"/>
            <a:ext cx="5696296" cy="5809561"/>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b="1" dirty="0">
                <a:solidFill>
                  <a:srgbClr val="002060"/>
                </a:solidFill>
                <a:latin typeface="Arial" pitchFamily="34" charset="0"/>
                <a:cs typeface="Arial" pitchFamily="34" charset="0"/>
              </a:rPr>
              <a:t>SIGNIFICATO DELLE OPERE…</a:t>
            </a:r>
            <a:br>
              <a:rPr lang="it-IT" b="1" dirty="0">
                <a:solidFill>
                  <a:srgbClr val="002060"/>
                </a:solidFill>
                <a:latin typeface="Arial" pitchFamily="34" charset="0"/>
                <a:cs typeface="Arial" pitchFamily="34" charset="0"/>
              </a:rPr>
            </a:br>
            <a:endParaRPr lang="it-IT" b="1" dirty="0">
              <a:solidFill>
                <a:srgbClr val="002060"/>
              </a:solidFill>
              <a:latin typeface="Arial" pitchFamily="34" charset="0"/>
              <a:cs typeface="Arial" pitchFamily="34" charset="0"/>
            </a:endParaRPr>
          </a:p>
        </p:txBody>
      </p:sp>
      <p:pic>
        <p:nvPicPr>
          <p:cNvPr id="4" name="Segnaposto contenuto 3" descr="La citazione in questo primo riquadro è all'art.1. Tutti gli esseri umani nascono liberi ed uguali in dignità e diritti. Essi sono dotati di ragione e di coscienza e devono agire gli uni verso gli altri in spirito di fratellanza. Secondo i ragazzi che hanno preso parte al progetto la vera evoluzione si ha nel momento in cui gli esseri umani cominciano a volgere lo sguardo gli uni verso gli altri e si riconoscono reciprocamente come soggetti aventi DIRITTI, per il solo fatto di appartenere alla specie umana. Il mappamondo che i due soggetti simbolicamente si scambiano rappresenta la dimensione universale della Dichiarazione dei Diritti Umani.">
            <a:hlinkClick r:id="rId2"/>
          </p:cNvPr>
          <p:cNvPicPr>
            <a:picLocks noGrp="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3420207" y="1362807"/>
            <a:ext cx="7033846" cy="2415931"/>
          </a:xfrm>
          <a:prstGeom prst="rect">
            <a:avLst/>
          </a:prstGeom>
          <a:noFill/>
          <a:ln>
            <a:noFill/>
          </a:ln>
        </p:spPr>
      </p:pic>
      <p:sp>
        <p:nvSpPr>
          <p:cNvPr id="5" name="Rettangolo 4"/>
          <p:cNvSpPr/>
          <p:nvPr/>
        </p:nvSpPr>
        <p:spPr>
          <a:xfrm>
            <a:off x="3420207" y="3851032"/>
            <a:ext cx="7033846" cy="2632900"/>
          </a:xfrm>
          <a:prstGeom prst="rect">
            <a:avLst/>
          </a:prstGeom>
        </p:spPr>
        <p:txBody>
          <a:bodyPr wrap="square">
            <a:spAutoFit/>
          </a:bodyPr>
          <a:lstStyle/>
          <a:p>
            <a:pPr algn="just">
              <a:lnSpc>
                <a:spcPts val="1800"/>
              </a:lnSpc>
              <a:spcAft>
                <a:spcPts val="750"/>
              </a:spcAft>
            </a:pPr>
            <a:r>
              <a:rPr lang="it-IT" b="1" dirty="0">
                <a:latin typeface="Arial" panose="020B0604020202020204" pitchFamily="34" charset="0"/>
                <a:ea typeface="Times New Roman" panose="02020603050405020304" pitchFamily="18" charset="0"/>
                <a:cs typeface="Times New Roman" panose="02020603050405020304" pitchFamily="18" charset="0"/>
              </a:rPr>
              <a:t>La citazione in questo primo riquadro è all’articolo 1. Tutti gli esseri umani nascono liberi ed uguali in dignità e diritti. Essi sono dotati di ragione e di coscienza e devono agire gli uni verso gli altri in spirito di fratellanza. Secondo i ragazzi che hanno preso parte al progetto la vera evoluzione si ha nel momento in cui gli esseri umani cominciano a volgere lo sguardo gli uni verso gli altri e si riconoscono reciprocamente come soggetti aventi DIRITTI, per il solo fatto di appartenere alla specie umana. Il mappamondo che i due soggetti simbolicamente si scambiano rappresenta la dimensione universale della Dichiarazione dei Diritti Umani.</a:t>
            </a:r>
            <a:endParaRPr lang="it-IT"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6935490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Anche qui è palese la citazione della Dichiarazione. Le due mani reggono infatti la Carta, di cui si pone in evidenza – anche attraverso l'immagine di visi diversi tra loro – l'articolo 2. Ad ogni individuo spettano tutti i diritti e tutte le libertà enunciate nella presente Dichiarazione, senza distinzione alcuna […]">
            <a:hlinkClick r:id="rId2"/>
          </p:cNvPr>
          <p:cNvPicPr/>
          <p:nvPr/>
        </p:nvPicPr>
        <p:blipFill>
          <a:blip r:embed="rId3">
            <a:extLst>
              <a:ext uri="{28A0092B-C50C-407E-A947-70E740481C1C}">
                <a14:useLocalDpi xmlns:a14="http://schemas.microsoft.com/office/drawing/2010/main" xmlns="" val="0"/>
              </a:ext>
            </a:extLst>
          </a:blip>
          <a:srcRect/>
          <a:stretch>
            <a:fillRect/>
          </a:stretch>
        </p:blipFill>
        <p:spPr bwMode="auto">
          <a:xfrm>
            <a:off x="3683978" y="857053"/>
            <a:ext cx="6312876" cy="3345669"/>
          </a:xfrm>
          <a:prstGeom prst="rect">
            <a:avLst/>
          </a:prstGeom>
          <a:noFill/>
          <a:ln>
            <a:noFill/>
          </a:ln>
        </p:spPr>
      </p:pic>
      <p:sp>
        <p:nvSpPr>
          <p:cNvPr id="5" name="Rettangolo 4"/>
          <p:cNvSpPr/>
          <p:nvPr/>
        </p:nvSpPr>
        <p:spPr>
          <a:xfrm>
            <a:off x="3683978" y="4457700"/>
            <a:ext cx="6216160" cy="1529972"/>
          </a:xfrm>
          <a:prstGeom prst="rect">
            <a:avLst/>
          </a:prstGeom>
        </p:spPr>
        <p:txBody>
          <a:bodyPr wrap="square">
            <a:spAutoFit/>
          </a:bodyPr>
          <a:lstStyle/>
          <a:p>
            <a:pPr algn="just">
              <a:lnSpc>
                <a:spcPts val="1800"/>
              </a:lnSpc>
              <a:spcAft>
                <a:spcPts val="750"/>
              </a:spcAft>
            </a:pPr>
            <a:r>
              <a:rPr lang="it-IT" b="1" dirty="0">
                <a:solidFill>
                  <a:srgbClr val="C00000"/>
                </a:solidFill>
                <a:latin typeface="Arial" panose="020B0604020202020204" pitchFamily="34" charset="0"/>
                <a:ea typeface="Times New Roman" panose="02020603050405020304" pitchFamily="18" charset="0"/>
                <a:cs typeface="Times New Roman" panose="02020603050405020304" pitchFamily="18" charset="0"/>
              </a:rPr>
              <a:t>Anche qui è palese la citazione della Dichiarazione. Le due mani reggono infatti la Carta, di cui si pone in evidenza – anche attraverso l’immagine di visi diversi tra loro – l’articolo 2. Ad ogni individuo spettano tutti i diritti e tutte le libertà enunciate nella presente Dichiarazione, senza distinzione alcuna […]</a:t>
            </a:r>
            <a:endParaRPr lang="it-IT" sz="20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1798068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672862" y="659278"/>
            <a:ext cx="8875711" cy="2215807"/>
          </a:xfrm>
        </p:spPr>
        <p:txBody>
          <a:bodyPr>
            <a:normAutofit fontScale="90000"/>
          </a:bodyPr>
          <a:lstStyle/>
          <a:p>
            <a:pPr algn="just"/>
            <a:r>
              <a:rPr lang="it-IT" sz="2200" b="1" dirty="0">
                <a:solidFill>
                  <a:srgbClr val="C00000"/>
                </a:solidFill>
              </a:rPr>
              <a:t>L’ultimo riquadro è una provocazione artistica che invita a riflettere sul senso dei diritti umani oggi, che può essere letta in correlazione con un celebre pensiero di Martin Luther King: </a:t>
            </a:r>
            <a:r>
              <a:rPr lang="it-IT" sz="2200" b="1" dirty="0">
                <a:solidFill>
                  <a:srgbClr val="002060"/>
                </a:solidFill>
              </a:rPr>
              <a:t>“Non ho paura della cattiveria dei malvagi ma dell’indifferenza degli onesti”</a:t>
            </a:r>
            <a:r>
              <a:rPr lang="it-IT" sz="2200" b="1" dirty="0">
                <a:solidFill>
                  <a:srgbClr val="C00000"/>
                </a:solidFill>
              </a:rPr>
              <a:t>. Un monito che riguarda anche la tenuta e la diffusione dei diritti umani oggi nel mondo.</a:t>
            </a:r>
            <a:r>
              <a:rPr lang="it-IT" b="1" dirty="0">
                <a:solidFill>
                  <a:srgbClr val="C00000"/>
                </a:solidFill>
              </a:rPr>
              <a:t/>
            </a:r>
            <a:br>
              <a:rPr lang="it-IT" b="1" dirty="0">
                <a:solidFill>
                  <a:srgbClr val="C00000"/>
                </a:solidFill>
              </a:rPr>
            </a:br>
            <a:endParaRPr lang="it-IT" b="1" dirty="0">
              <a:solidFill>
                <a:srgbClr val="C00000"/>
              </a:solidFill>
            </a:endParaRPr>
          </a:p>
        </p:txBody>
      </p:sp>
      <p:pic>
        <p:nvPicPr>
          <p:cNvPr id="4" name="Segnaposto contenuto 3" descr="IMG_0016"/>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3446585" y="3179884"/>
            <a:ext cx="7666891" cy="3168161"/>
          </a:xfrm>
          <a:prstGeom prst="rect">
            <a:avLst/>
          </a:prstGeom>
          <a:noFill/>
          <a:ln>
            <a:noFill/>
          </a:ln>
        </p:spPr>
      </p:pic>
    </p:spTree>
    <p:extLst>
      <p:ext uri="{BB962C8B-B14F-4D97-AF65-F5344CB8AC3E}">
        <p14:creationId xmlns:p14="http://schemas.microsoft.com/office/powerpoint/2010/main" xmlns="" val="1868589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67949" y="624109"/>
            <a:ext cx="9536664" cy="5816447"/>
          </a:xfrm>
        </p:spPr>
        <p:txBody>
          <a:bodyPr>
            <a:normAutofit fontScale="90000"/>
          </a:bodyPr>
          <a:lstStyle/>
          <a:p>
            <a:r>
              <a:rPr lang="it-IT" sz="2400" b="1" dirty="0" smtClean="0">
                <a:latin typeface="Arial" pitchFamily="34" charset="0"/>
                <a:cs typeface="Arial" pitchFamily="34" charset="0"/>
              </a:rPr>
              <a:t>I docenti che hanno partecipato:</a:t>
            </a:r>
            <a:br>
              <a:rPr lang="it-IT" sz="2400" b="1" dirty="0" smtClean="0">
                <a:latin typeface="Arial" pitchFamily="34" charset="0"/>
                <a:cs typeface="Arial" pitchFamily="34" charset="0"/>
              </a:rPr>
            </a:br>
            <a:r>
              <a:rPr lang="it-IT" sz="2400" dirty="0" smtClean="0">
                <a:latin typeface="Arial" pitchFamily="34" charset="0"/>
                <a:cs typeface="Arial" pitchFamily="34" charset="0"/>
              </a:rPr>
              <a:t/>
            </a:r>
            <a:br>
              <a:rPr lang="it-IT" sz="2400" dirty="0" smtClean="0">
                <a:latin typeface="Arial" pitchFamily="34" charset="0"/>
                <a:cs typeface="Arial" pitchFamily="34" charset="0"/>
              </a:rPr>
            </a:br>
            <a:r>
              <a:rPr lang="it-IT" sz="2400" b="1" dirty="0" err="1" smtClean="0">
                <a:solidFill>
                  <a:srgbClr val="C00000"/>
                </a:solidFill>
                <a:latin typeface="Arial" pitchFamily="34" charset="0"/>
                <a:cs typeface="Arial" pitchFamily="34" charset="0"/>
              </a:rPr>
              <a:t>Addonizio</a:t>
            </a:r>
            <a:r>
              <a:rPr lang="it-IT" sz="2400" b="1" dirty="0" smtClean="0">
                <a:solidFill>
                  <a:srgbClr val="C00000"/>
                </a:solidFill>
                <a:latin typeface="Arial" pitchFamily="34" charset="0"/>
                <a:cs typeface="Arial" pitchFamily="34" charset="0"/>
              </a:rPr>
              <a:t> Carmen </a:t>
            </a:r>
            <a:r>
              <a:rPr lang="it-IT" sz="2400" b="1" dirty="0" smtClean="0">
                <a:solidFill>
                  <a:schemeClr val="tx1"/>
                </a:solidFill>
                <a:latin typeface="Arial" pitchFamily="34" charset="0"/>
                <a:cs typeface="Arial" pitchFamily="34" charset="0"/>
              </a:rPr>
              <a:t>(Italiano </a:t>
            </a:r>
            <a:r>
              <a:rPr lang="it-IT" sz="2400" b="1" dirty="0" err="1" smtClean="0">
                <a:solidFill>
                  <a:schemeClr val="tx1"/>
                </a:solidFill>
                <a:latin typeface="Arial" pitchFamily="34" charset="0"/>
                <a:cs typeface="Arial" pitchFamily="34" charset="0"/>
              </a:rPr>
              <a:t>eStoria</a:t>
            </a:r>
            <a:r>
              <a:rPr lang="it-IT" sz="2400" b="1" dirty="0" smtClean="0">
                <a:solidFill>
                  <a:schemeClr val="tx1"/>
                </a:solidFill>
                <a:latin typeface="Arial" pitchFamily="34" charset="0"/>
                <a:cs typeface="Arial" pitchFamily="34" charset="0"/>
              </a:rPr>
              <a:t>)</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smtClean="0">
                <a:solidFill>
                  <a:srgbClr val="C00000"/>
                </a:solidFill>
                <a:latin typeface="Arial" pitchFamily="34" charset="0"/>
                <a:cs typeface="Arial" pitchFamily="34" charset="0"/>
              </a:rPr>
              <a:t>Arcone Ercole </a:t>
            </a:r>
            <a:r>
              <a:rPr lang="it-IT" sz="2400" b="1" dirty="0" smtClean="0">
                <a:solidFill>
                  <a:schemeClr val="tx1"/>
                </a:solidFill>
                <a:latin typeface="Arial" pitchFamily="34" charset="0"/>
                <a:cs typeface="Arial" pitchFamily="34" charset="0"/>
              </a:rPr>
              <a:t>(Diritto)</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smtClean="0">
                <a:solidFill>
                  <a:srgbClr val="C00000"/>
                </a:solidFill>
                <a:latin typeface="Arial" pitchFamily="34" charset="0"/>
                <a:cs typeface="Arial" pitchFamily="34" charset="0"/>
              </a:rPr>
              <a:t>Cannellini Agostino </a:t>
            </a:r>
            <a:r>
              <a:rPr lang="it-IT" sz="2400" b="1" dirty="0" smtClean="0">
                <a:solidFill>
                  <a:schemeClr val="tx1"/>
                </a:solidFill>
                <a:latin typeface="Arial" pitchFamily="34" charset="0"/>
                <a:cs typeface="Arial" pitchFamily="34" charset="0"/>
              </a:rPr>
              <a:t>(Scienze Motorie)</a:t>
            </a:r>
            <a:br>
              <a:rPr lang="it-IT" sz="2400" b="1" dirty="0" smtClean="0">
                <a:solidFill>
                  <a:schemeClr val="tx1"/>
                </a:solidFill>
                <a:latin typeface="Arial" pitchFamily="34" charset="0"/>
                <a:cs typeface="Arial" pitchFamily="34" charset="0"/>
              </a:rPr>
            </a:br>
            <a:r>
              <a:rPr lang="it-IT" sz="2400" b="1" dirty="0" err="1" smtClean="0">
                <a:solidFill>
                  <a:srgbClr val="C00000"/>
                </a:solidFill>
                <a:latin typeface="Arial" pitchFamily="34" charset="0"/>
                <a:cs typeface="Arial" pitchFamily="34" charset="0"/>
              </a:rPr>
              <a:t>Carusio</a:t>
            </a:r>
            <a:r>
              <a:rPr lang="it-IT" sz="2400" b="1" dirty="0" smtClean="0">
                <a:solidFill>
                  <a:srgbClr val="C00000"/>
                </a:solidFill>
                <a:latin typeface="Arial" pitchFamily="34" charset="0"/>
                <a:cs typeface="Arial" pitchFamily="34" charset="0"/>
              </a:rPr>
              <a:t> Fabiana</a:t>
            </a:r>
            <a:r>
              <a:rPr lang="it-IT" sz="2400" b="1" dirty="0" smtClean="0">
                <a:solidFill>
                  <a:schemeClr val="tx1"/>
                </a:solidFill>
                <a:latin typeface="Arial" pitchFamily="34" charset="0"/>
                <a:cs typeface="Arial" pitchFamily="34" charset="0"/>
              </a:rPr>
              <a:t> (Sostegno)</a:t>
            </a:r>
            <a:br>
              <a:rPr lang="it-IT" sz="2400" b="1" dirty="0" smtClean="0">
                <a:solidFill>
                  <a:schemeClr val="tx1"/>
                </a:solidFill>
                <a:latin typeface="Arial" pitchFamily="34" charset="0"/>
                <a:cs typeface="Arial" pitchFamily="34" charset="0"/>
              </a:rPr>
            </a:br>
            <a:r>
              <a:rPr lang="it-IT" sz="2400" b="1" dirty="0" smtClean="0">
                <a:solidFill>
                  <a:srgbClr val="C00000"/>
                </a:solidFill>
                <a:latin typeface="Arial" pitchFamily="34" charset="0"/>
                <a:cs typeface="Arial" pitchFamily="34" charset="0"/>
              </a:rPr>
              <a:t>D’Aprea Anna </a:t>
            </a:r>
            <a:r>
              <a:rPr lang="it-IT" sz="2400" b="1" dirty="0" smtClean="0">
                <a:solidFill>
                  <a:schemeClr val="tx1"/>
                </a:solidFill>
                <a:latin typeface="Arial" pitchFamily="34" charset="0"/>
                <a:cs typeface="Arial" pitchFamily="34" charset="0"/>
              </a:rPr>
              <a:t>(Sostegno)</a:t>
            </a:r>
            <a:br>
              <a:rPr lang="it-IT" sz="2400" b="1" dirty="0" smtClean="0">
                <a:solidFill>
                  <a:schemeClr val="tx1"/>
                </a:solidFill>
                <a:latin typeface="Arial" pitchFamily="34" charset="0"/>
                <a:cs typeface="Arial" pitchFamily="34" charset="0"/>
              </a:rPr>
            </a:br>
            <a:r>
              <a:rPr lang="it-IT" sz="2400" b="1" dirty="0" smtClean="0">
                <a:solidFill>
                  <a:srgbClr val="C00000"/>
                </a:solidFill>
                <a:latin typeface="Arial" pitchFamily="34" charset="0"/>
                <a:cs typeface="Arial" pitchFamily="34" charset="0"/>
              </a:rPr>
              <a:t>Di Cesare Roberta </a:t>
            </a:r>
            <a:r>
              <a:rPr lang="it-IT" sz="2400" b="1" dirty="0" smtClean="0">
                <a:solidFill>
                  <a:schemeClr val="tx1"/>
                </a:solidFill>
                <a:latin typeface="Arial" pitchFamily="34" charset="0"/>
                <a:cs typeface="Arial" pitchFamily="34" charset="0"/>
              </a:rPr>
              <a:t>(Matematica)</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smtClean="0">
                <a:solidFill>
                  <a:srgbClr val="C00000"/>
                </a:solidFill>
                <a:latin typeface="Arial" pitchFamily="34" charset="0"/>
                <a:cs typeface="Arial" pitchFamily="34" charset="0"/>
              </a:rPr>
              <a:t>Esposito Rosa </a:t>
            </a:r>
            <a:r>
              <a:rPr lang="it-IT" sz="2400" b="1" dirty="0" smtClean="0">
                <a:solidFill>
                  <a:schemeClr val="tx1"/>
                </a:solidFill>
                <a:latin typeface="Arial" pitchFamily="34" charset="0"/>
                <a:cs typeface="Arial" pitchFamily="34" charset="0"/>
              </a:rPr>
              <a:t>(Chimica)</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err="1" smtClean="0">
                <a:solidFill>
                  <a:srgbClr val="C00000"/>
                </a:solidFill>
                <a:latin typeface="Arial" pitchFamily="34" charset="0"/>
                <a:cs typeface="Arial" pitchFamily="34" charset="0"/>
              </a:rPr>
              <a:t>Gigliofiorito</a:t>
            </a:r>
            <a:r>
              <a:rPr lang="it-IT" sz="2400" b="1" dirty="0" smtClean="0">
                <a:solidFill>
                  <a:srgbClr val="C00000"/>
                </a:solidFill>
                <a:latin typeface="Arial" pitchFamily="34" charset="0"/>
                <a:cs typeface="Arial" pitchFamily="34" charset="0"/>
              </a:rPr>
              <a:t> Giampiero </a:t>
            </a:r>
            <a:r>
              <a:rPr lang="it-IT" sz="2400" b="1" dirty="0" smtClean="0">
                <a:solidFill>
                  <a:schemeClr val="tx1"/>
                </a:solidFill>
                <a:latin typeface="Arial" pitchFamily="34" charset="0"/>
                <a:cs typeface="Arial" pitchFamily="34" charset="0"/>
              </a:rPr>
              <a:t>(</a:t>
            </a:r>
            <a:r>
              <a:rPr lang="it-IT" sz="2400" b="1" dirty="0" err="1" smtClean="0">
                <a:solidFill>
                  <a:schemeClr val="tx1"/>
                </a:solidFill>
                <a:latin typeface="Arial" pitchFamily="34" charset="0"/>
                <a:cs typeface="Arial" pitchFamily="34" charset="0"/>
              </a:rPr>
              <a:t>S.T.A.</a:t>
            </a:r>
            <a:r>
              <a:rPr lang="it-IT" sz="2400" b="1" dirty="0" smtClean="0">
                <a:solidFill>
                  <a:schemeClr val="tx1"/>
                </a:solidFill>
                <a:latin typeface="Arial" pitchFamily="34" charset="0"/>
                <a:cs typeface="Arial" pitchFamily="34" charset="0"/>
              </a:rPr>
              <a:t>) </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smtClean="0">
                <a:solidFill>
                  <a:srgbClr val="C00000"/>
                </a:solidFill>
                <a:latin typeface="Arial" pitchFamily="34" charset="0"/>
                <a:cs typeface="Arial" pitchFamily="34" charset="0"/>
              </a:rPr>
              <a:t>Glorioso Michele </a:t>
            </a:r>
            <a:r>
              <a:rPr lang="it-IT" sz="2400" b="1" dirty="0" smtClean="0">
                <a:solidFill>
                  <a:schemeClr val="tx1"/>
                </a:solidFill>
                <a:latin typeface="Arial" pitchFamily="34" charset="0"/>
                <a:cs typeface="Arial" pitchFamily="34" charset="0"/>
              </a:rPr>
              <a:t>(Grafica)</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err="1" smtClean="0">
                <a:solidFill>
                  <a:srgbClr val="C00000"/>
                </a:solidFill>
                <a:latin typeface="Arial" pitchFamily="34" charset="0"/>
                <a:cs typeface="Arial" pitchFamily="34" charset="0"/>
              </a:rPr>
              <a:t>Mastranza</a:t>
            </a:r>
            <a:r>
              <a:rPr lang="it-IT" sz="2400" b="1" dirty="0" smtClean="0">
                <a:solidFill>
                  <a:srgbClr val="C00000"/>
                </a:solidFill>
                <a:latin typeface="Arial" pitchFamily="34" charset="0"/>
                <a:cs typeface="Arial" pitchFamily="34" charset="0"/>
              </a:rPr>
              <a:t> </a:t>
            </a:r>
            <a:r>
              <a:rPr lang="it-IT" sz="2400" b="1" dirty="0" err="1" smtClean="0">
                <a:solidFill>
                  <a:srgbClr val="C00000"/>
                </a:solidFill>
                <a:latin typeface="Arial" pitchFamily="34" charset="0"/>
                <a:cs typeface="Arial" pitchFamily="34" charset="0"/>
              </a:rPr>
              <a:t>M.Rosaria</a:t>
            </a:r>
            <a:r>
              <a:rPr lang="it-IT" sz="2400" b="1" dirty="0" smtClean="0">
                <a:solidFill>
                  <a:srgbClr val="C00000"/>
                </a:solidFill>
                <a:latin typeface="Arial" pitchFamily="34" charset="0"/>
                <a:cs typeface="Arial" pitchFamily="34" charset="0"/>
              </a:rPr>
              <a:t> </a:t>
            </a:r>
            <a:r>
              <a:rPr lang="it-IT" sz="2400" b="1" dirty="0" smtClean="0">
                <a:solidFill>
                  <a:schemeClr val="tx1"/>
                </a:solidFill>
                <a:latin typeface="Arial" pitchFamily="34" charset="0"/>
                <a:cs typeface="Arial" pitchFamily="34" charset="0"/>
              </a:rPr>
              <a:t>(Biologia)</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err="1" smtClean="0">
                <a:solidFill>
                  <a:srgbClr val="C00000"/>
                </a:solidFill>
                <a:latin typeface="Arial" pitchFamily="34" charset="0"/>
                <a:cs typeface="Arial" pitchFamily="34" charset="0"/>
              </a:rPr>
              <a:t>Petruzziello</a:t>
            </a:r>
            <a:r>
              <a:rPr lang="it-IT" sz="2400" b="1" dirty="0" smtClean="0">
                <a:solidFill>
                  <a:srgbClr val="C00000"/>
                </a:solidFill>
                <a:latin typeface="Arial" pitchFamily="34" charset="0"/>
                <a:cs typeface="Arial" pitchFamily="34" charset="0"/>
              </a:rPr>
              <a:t> Chiara </a:t>
            </a:r>
            <a:r>
              <a:rPr lang="it-IT" sz="2400" b="1" dirty="0" smtClean="0">
                <a:solidFill>
                  <a:schemeClr val="tx1"/>
                </a:solidFill>
                <a:latin typeface="Arial" pitchFamily="34" charset="0"/>
                <a:cs typeface="Arial" pitchFamily="34" charset="0"/>
              </a:rPr>
              <a:t>(Inglese)</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smtClean="0">
                <a:solidFill>
                  <a:srgbClr val="C00000"/>
                </a:solidFill>
                <a:latin typeface="Arial" pitchFamily="34" charset="0"/>
                <a:cs typeface="Arial" pitchFamily="34" charset="0"/>
              </a:rPr>
              <a:t>Scialò Francesco </a:t>
            </a:r>
            <a:r>
              <a:rPr lang="it-IT" sz="2400" b="1" dirty="0" smtClean="0">
                <a:solidFill>
                  <a:schemeClr val="tx1"/>
                </a:solidFill>
                <a:latin typeface="Arial" pitchFamily="34" charset="0"/>
                <a:cs typeface="Arial" pitchFamily="34" charset="0"/>
              </a:rPr>
              <a:t>(Fisica)</a:t>
            </a: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2400" b="1" dirty="0" smtClean="0">
                <a:solidFill>
                  <a:srgbClr val="C00000"/>
                </a:solidFill>
                <a:latin typeface="Arial" pitchFamily="34" charset="0"/>
                <a:cs typeface="Arial" pitchFamily="34" charset="0"/>
              </a:rPr>
              <a:t/>
            </a:r>
            <a:br>
              <a:rPr lang="it-IT" sz="2400" b="1" dirty="0" smtClean="0">
                <a:solidFill>
                  <a:srgbClr val="C00000"/>
                </a:solidFill>
                <a:latin typeface="Arial" pitchFamily="34" charset="0"/>
                <a:cs typeface="Arial" pitchFamily="34" charset="0"/>
              </a:rPr>
            </a:br>
            <a:r>
              <a:rPr lang="it-IT" sz="3100" b="1" i="1" dirty="0" err="1" smtClean="0">
                <a:solidFill>
                  <a:srgbClr val="C00000"/>
                </a:solidFill>
                <a:latin typeface="Arial" pitchFamily="34" charset="0"/>
                <a:cs typeface="Arial" pitchFamily="34" charset="0"/>
              </a:rPr>
              <a:t>…grazie</a:t>
            </a:r>
            <a:r>
              <a:rPr lang="it-IT" sz="3100" b="1" i="1" dirty="0" smtClean="0">
                <a:solidFill>
                  <a:srgbClr val="C00000"/>
                </a:solidFill>
                <a:latin typeface="Arial" pitchFamily="34" charset="0"/>
                <a:cs typeface="Arial" pitchFamily="34" charset="0"/>
              </a:rPr>
              <a:t> per l’attenzione e un grande saluto dalla 2D</a:t>
            </a:r>
            <a:r>
              <a:rPr lang="it-IT" sz="3100" b="1" i="1" dirty="0" smtClean="0">
                <a:latin typeface="Arial" pitchFamily="34" charset="0"/>
                <a:cs typeface="Arial" pitchFamily="34" charset="0"/>
              </a:rPr>
              <a:t/>
            </a:r>
            <a:br>
              <a:rPr lang="it-IT" sz="3100" b="1" i="1" dirty="0" smtClean="0">
                <a:latin typeface="Arial" pitchFamily="34" charset="0"/>
                <a:cs typeface="Arial" pitchFamily="34" charset="0"/>
              </a:rPr>
            </a:br>
            <a:r>
              <a:rPr lang="it-IT" sz="3100" b="1" i="1" dirty="0" smtClean="0">
                <a:latin typeface="Arial" pitchFamily="34" charset="0"/>
                <a:cs typeface="Arial" pitchFamily="34" charset="0"/>
              </a:rPr>
              <a:t> </a:t>
            </a:r>
            <a:endParaRPr lang="it-IT" sz="3100" b="1" i="1" dirty="0">
              <a:latin typeface="Arial" pitchFamily="34" charset="0"/>
              <a:cs typeface="Arial" pitchFamily="34" charset="0"/>
            </a:endParaRPr>
          </a:p>
        </p:txBody>
      </p:sp>
    </p:spTree>
  </p:cSld>
  <p:clrMapOvr>
    <a:masterClrMapping/>
  </p:clrMapOvr>
</p:sld>
</file>

<file path=ppt/theme/theme1.xml><?xml version="1.0" encoding="utf-8"?>
<a:theme xmlns:a="http://schemas.openxmlformats.org/drawingml/2006/main" name="Filo">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Wisp" id="{7CB32D59-10C0-40DD-B7BD-2E94284A981C}" vid="{24B1A44C-C006-48B2-A4D7-E5549B3D8CD4}"/>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TotalTime>
  <Words>3511</Words>
  <Application>Microsoft Office PowerPoint</Application>
  <PresentationFormat>Personalizzato</PresentationFormat>
  <Paragraphs>304</Paragraphs>
  <Slides>79</Slides>
  <Notes>8</Notes>
  <HiddenSlides>1</HiddenSlides>
  <MMClips>0</MMClips>
  <ScaleCrop>false</ScaleCrop>
  <HeadingPairs>
    <vt:vector size="4" baseType="variant">
      <vt:variant>
        <vt:lpstr>Tema</vt:lpstr>
      </vt:variant>
      <vt:variant>
        <vt:i4>1</vt:i4>
      </vt:variant>
      <vt:variant>
        <vt:lpstr>Titoli diapositive</vt:lpstr>
      </vt:variant>
      <vt:variant>
        <vt:i4>79</vt:i4>
      </vt:variant>
    </vt:vector>
  </HeadingPairs>
  <TitlesOfParts>
    <vt:vector size="80" baseType="lpstr">
      <vt:lpstr>Filo</vt:lpstr>
      <vt:lpstr>ITIS “Leonardo da Vinci” Area di Progetto Classe 2D Anno Scolastico 2018/2019  Educazione  alla cittadinanza  globale</vt:lpstr>
      <vt:lpstr>Le organizzazioni di volontariato                                            (ODV) </vt:lpstr>
      <vt:lpstr>Le finalità </vt:lpstr>
      <vt:lpstr>La legge definisce i caratteri tipici dell'attività di volontariato.  Eccone alcuni: </vt:lpstr>
      <vt:lpstr>Lo Statuto </vt:lpstr>
      <vt:lpstr>Centri di servizio per il volontariato </vt:lpstr>
      <vt:lpstr>Osservatorio nazionale per il volontariato </vt:lpstr>
      <vt:lpstr>Diapositiva 8</vt:lpstr>
      <vt:lpstr>introduction</vt:lpstr>
      <vt:lpstr> 1. Helping others</vt:lpstr>
      <vt:lpstr>2. Learning something new</vt:lpstr>
      <vt:lpstr>3. Rasing awareness</vt:lpstr>
      <vt:lpstr>4. Seeing the world </vt:lpstr>
      <vt:lpstr>5. Improving your physical and mental health</vt:lpstr>
      <vt:lpstr>6. Building community</vt:lpstr>
      <vt:lpstr>7. Personal growth and breaking out of your comfort zone</vt:lpstr>
      <vt:lpstr>8. Being happy</vt:lpstr>
      <vt:lpstr>Diapositiva 18</vt:lpstr>
      <vt:lpstr>Italiano e Storia</vt:lpstr>
      <vt:lpstr>Incontri con il GMA  (Gruppo Missione Alem)</vt:lpstr>
      <vt:lpstr>Diapositiva 21</vt:lpstr>
      <vt:lpstr>Diapositiva 22</vt:lpstr>
      <vt:lpstr>Diapositiva 23</vt:lpstr>
      <vt:lpstr>Diapositiva 24</vt:lpstr>
      <vt:lpstr>Rosa Louise Parks</vt:lpstr>
      <vt:lpstr>Martin Luther King</vt:lpstr>
      <vt:lpstr>Mahatma Gandhi </vt:lpstr>
      <vt:lpstr>Nelson Mandela</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I DIRITTI UMANI</vt:lpstr>
      <vt:lpstr>DIRITTO….. (Dichiarazione Universale dei Diritti dell’Uomo -­‐ articolo 25 comma 1). </vt:lpstr>
      <vt:lpstr>…NEGATO LA FAME NEL MONDO</vt:lpstr>
      <vt:lpstr>LO SPRECO</vt:lpstr>
      <vt:lpstr> Pochi medici, molte malattie: dove la salute è un privilegio</vt:lpstr>
      <vt:lpstr>Numero di medici 100 volte sotto la media occidentale</vt:lpstr>
      <vt:lpstr>META’ POPOLAZIONE HA MENO DI DUE DOLLARI AL GIORNO</vt:lpstr>
      <vt:lpstr>LA POLITICA IN QUESTI PAESI</vt:lpstr>
      <vt:lpstr>Diapositiva 55</vt:lpstr>
      <vt:lpstr>Grandi campioni </vt:lpstr>
      <vt:lpstr>Haile  Gebreselassie </vt:lpstr>
      <vt:lpstr>Reisso Kedir: direttore tecnico dell’atletica etiope </vt:lpstr>
      <vt:lpstr>I villaggi malandati</vt:lpstr>
      <vt:lpstr>Questione di cuore: Saleh Kibret</vt:lpstr>
      <vt:lpstr>Abebe Bikila </vt:lpstr>
      <vt:lpstr>Great Ethiopian Run</vt:lpstr>
      <vt:lpstr>Diapositiva 63</vt:lpstr>
      <vt:lpstr>Diapositiva 64</vt:lpstr>
      <vt:lpstr>Diapositiva 65</vt:lpstr>
      <vt:lpstr>Diapositiva 66</vt:lpstr>
      <vt:lpstr>Diapositiva 67</vt:lpstr>
      <vt:lpstr>Diapositiva 68</vt:lpstr>
      <vt:lpstr>Diapositiva 69</vt:lpstr>
      <vt:lpstr>Diapositiva 70</vt:lpstr>
      <vt:lpstr>Il nuovo sistema internazionale delle unità di misura </vt:lpstr>
      <vt:lpstr>Che cos’è il sistema internazionale delle unità di misura ?</vt:lpstr>
      <vt:lpstr>Quali sono le grandezze che fanno parte del sistema internazionale di misura ?</vt:lpstr>
      <vt:lpstr>Perché sarà importante il ‘’nuovo’’ Sistema internazionale di unità di misura?</vt:lpstr>
      <vt:lpstr>GRAFICA</vt:lpstr>
      <vt:lpstr>SIGNIFICATO DELLE OPERE… </vt:lpstr>
      <vt:lpstr>Diapositiva 77</vt:lpstr>
      <vt:lpstr>L’ultimo riquadro è una provocazione artistica che invita a riflettere sul senso dei diritti umani oggi, che può essere letta in correlazione con un celebre pensiero di Martin Luther King: “Non ho paura della cattiveria dei malvagi ma dell’indifferenza degli onesti”. Un monito che riguarda anche la tenuta e la diffusione dei diritti umani oggi nel mondo. </vt:lpstr>
      <vt:lpstr>I docenti che hanno partecipato:  Addonizio Carmen (Italiano eStoria) Arcone Ercole (Diritto) Cannellini Agostino (Scienze Motorie) Carusio Fabiana (Sostegno) D’Aprea Anna (Sostegno) Di Cesare Roberta (Matematica) Esposito Rosa (Chimica) Gigliofiorito Giampiero (S.T.A.)  Glorioso Michele (Grafica) Mastranza M.Rosaria (Biologia) Petruzziello Chiara (Inglese) Scialò Francesco (Fisica)  …grazie per l’attenzione e un grande saluto dalla 2D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organizzazioni di volontariato                                            (ODV)</dc:title>
  <dc:creator>ciro.discala@fastwebnet.it</dc:creator>
  <cp:lastModifiedBy>user</cp:lastModifiedBy>
  <cp:revision>33</cp:revision>
  <dcterms:created xsi:type="dcterms:W3CDTF">2019-03-05T15:20:30Z</dcterms:created>
  <dcterms:modified xsi:type="dcterms:W3CDTF">2019-03-13T20:06:22Z</dcterms:modified>
</cp:coreProperties>
</file>