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0.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1.xml" ContentType="application/vnd.openxmlformats-officedocument.themeOverride+xml"/>
  <Override PartName="/ppt/charts/chart11.xml" ContentType="application/vnd.openxmlformats-officedocument.drawingml.chart+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9" r:id="rId2"/>
    <p:sldMasterId id="2147483781" r:id="rId3"/>
    <p:sldMasterId id="2147483793" r:id="rId4"/>
    <p:sldMasterId id="2147483807" r:id="rId5"/>
    <p:sldMasterId id="2147483819" r:id="rId6"/>
    <p:sldMasterId id="2147483832" r:id="rId7"/>
  </p:sldMasterIdLst>
  <p:notesMasterIdLst>
    <p:notesMasterId r:id="rId98"/>
  </p:notesMasterIdLst>
  <p:sldIdLst>
    <p:sldId id="333" r:id="rId8"/>
    <p:sldId id="334" r:id="rId9"/>
    <p:sldId id="335" r:id="rId10"/>
    <p:sldId id="336" r:id="rId11"/>
    <p:sldId id="261" r:id="rId12"/>
    <p:sldId id="257" r:id="rId13"/>
    <p:sldId id="258" r:id="rId14"/>
    <p:sldId id="265" r:id="rId15"/>
    <p:sldId id="260" r:id="rId16"/>
    <p:sldId id="266" r:id="rId17"/>
    <p:sldId id="256" r:id="rId18"/>
    <p:sldId id="262" r:id="rId19"/>
    <p:sldId id="263" r:id="rId20"/>
    <p:sldId id="264" r:id="rId21"/>
    <p:sldId id="277" r:id="rId22"/>
    <p:sldId id="268" r:id="rId23"/>
    <p:sldId id="269" r:id="rId24"/>
    <p:sldId id="271" r:id="rId25"/>
    <p:sldId id="276" r:id="rId26"/>
    <p:sldId id="272" r:id="rId27"/>
    <p:sldId id="273" r:id="rId28"/>
    <p:sldId id="337" r:id="rId29"/>
    <p:sldId id="338" r:id="rId30"/>
    <p:sldId id="274" r:id="rId31"/>
    <p:sldId id="270" r:id="rId32"/>
    <p:sldId id="339" r:id="rId33"/>
    <p:sldId id="278" r:id="rId34"/>
    <p:sldId id="259" r:id="rId35"/>
    <p:sldId id="279" r:id="rId36"/>
    <p:sldId id="280" r:id="rId37"/>
    <p:sldId id="281" r:id="rId38"/>
    <p:sldId id="282" r:id="rId39"/>
    <p:sldId id="283" r:id="rId40"/>
    <p:sldId id="284" r:id="rId41"/>
    <p:sldId id="285" r:id="rId42"/>
    <p:sldId id="286" r:id="rId43"/>
    <p:sldId id="287" r:id="rId44"/>
    <p:sldId id="267" r:id="rId45"/>
    <p:sldId id="288" r:id="rId46"/>
    <p:sldId id="289" r:id="rId47"/>
    <p:sldId id="290" r:id="rId48"/>
    <p:sldId id="297" r:id="rId49"/>
    <p:sldId id="291" r:id="rId50"/>
    <p:sldId id="292" r:id="rId51"/>
    <p:sldId id="293" r:id="rId52"/>
    <p:sldId id="294" r:id="rId53"/>
    <p:sldId id="296" r:id="rId54"/>
    <p:sldId id="295" r:id="rId55"/>
    <p:sldId id="298" r:id="rId56"/>
    <p:sldId id="299" r:id="rId57"/>
    <p:sldId id="300" r:id="rId58"/>
    <p:sldId id="301" r:id="rId59"/>
    <p:sldId id="305" r:id="rId60"/>
    <p:sldId id="303" r:id="rId61"/>
    <p:sldId id="302"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275" r:id="rId78"/>
    <p:sldId id="321" r:id="rId79"/>
    <p:sldId id="322" r:id="rId80"/>
    <p:sldId id="323" r:id="rId81"/>
    <p:sldId id="324" r:id="rId82"/>
    <p:sldId id="325" r:id="rId83"/>
    <p:sldId id="326" r:id="rId84"/>
    <p:sldId id="330" r:id="rId85"/>
    <p:sldId id="331" r:id="rId86"/>
    <p:sldId id="332" r:id="rId87"/>
    <p:sldId id="340" r:id="rId88"/>
    <p:sldId id="341" r:id="rId89"/>
    <p:sldId id="342" r:id="rId90"/>
    <p:sldId id="343" r:id="rId91"/>
    <p:sldId id="344" r:id="rId92"/>
    <p:sldId id="345" r:id="rId93"/>
    <p:sldId id="346" r:id="rId94"/>
    <p:sldId id="347" r:id="rId95"/>
    <p:sldId id="348" r:id="rId96"/>
    <p:sldId id="349" r:id="rId9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24" autoAdjust="0"/>
    <p:restoredTop sz="94173" autoAdjust="0"/>
  </p:normalViewPr>
  <p:slideViewPr>
    <p:cSldViewPr>
      <p:cViewPr varScale="1">
        <p:scale>
          <a:sx n="80" d="100"/>
          <a:sy n="80" d="100"/>
        </p:scale>
        <p:origin x="108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slide" Target="slides/slide82.xml"/><Relationship Id="rId97" Type="http://schemas.openxmlformats.org/officeDocument/2006/relationships/slide" Target="slides/slide90.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102"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slide" Target="slides/slide88.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slide" Target="slides/slide86.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H:\SCUOLA\Didattica\A.S.%202018-2019\1C%20-%20A.S.%202018-2019\Area%20di%20progetto%201C%202018-2019\area%20di%20progetto%201C.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1" Type="http://schemas.openxmlformats.org/officeDocument/2006/relationships/oleObject" Target="file:///H:\SCUOLA\Didattica\A.S.%202018-2019\1C%20-%20A.S.%202018-2019\Area%20di%20progetto%201C%202018-2019\area%20di%20progetto%201C.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oleObject" Target="file:///H:\SCUOLA\Didattica\A.S.%202018-2019\1C%20-%20A.S.%202018-2019\Area%20di%20progetto%201C%202018-2019\area%20di%20progetto%201C.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xlsx"/></Relationships>
</file>

<file path=ppt/charts/_rels/chart11.xml.rels><?xml version="1.0" encoding="UTF-8" standalone="yes"?>
<Relationships xmlns="http://schemas.openxmlformats.org/package/2006/relationships"><Relationship Id="rId1" Type="http://schemas.openxmlformats.org/officeDocument/2006/relationships/oleObject" Target="file:///H:\SCUOLA\Didattica\A.S.%202018-2019\1C%20-%20A.S.%202018-2019\Area%20di%20progetto%201C%202018-2019\area%20di%20progetto%201C.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file:///H:\SCUOLA\Didattica\A.S.%202018-2019\1C%20-%20A.S.%202018-2019\Area%20di%20progetto%201C%202018-2019\area%20di%20progetto%201C.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1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3756387264405018E-2"/>
          <c:y val="0.11790639819011813"/>
          <c:w val="0.79431903687672656"/>
          <c:h val="0.7975970988522616"/>
        </c:manualLayout>
      </c:layout>
      <c:bar3DChart>
        <c:barDir val="col"/>
        <c:grouping val="clustered"/>
        <c:varyColors val="0"/>
        <c:ser>
          <c:idx val="0"/>
          <c:order val="0"/>
          <c:tx>
            <c:v>Femmine</c:v>
          </c:tx>
          <c:spPr>
            <a:gradFill flip="none" rotWithShape="1">
              <a:gsLst>
                <a:gs pos="0">
                  <a:srgbClr val="FF99FF">
                    <a:shade val="30000"/>
                    <a:satMod val="115000"/>
                  </a:srgbClr>
                </a:gs>
                <a:gs pos="50000">
                  <a:srgbClr val="FF99FF">
                    <a:shade val="67500"/>
                    <a:satMod val="115000"/>
                  </a:srgbClr>
                </a:gs>
                <a:gs pos="100000">
                  <a:srgbClr val="FF99FF">
                    <a:shade val="100000"/>
                    <a:satMod val="115000"/>
                  </a:srgbClr>
                </a:gs>
              </a:gsLst>
              <a:lin ang="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Foglio2!$A$42:$A$44</c:f>
              <c:strCache>
                <c:ptCount val="3"/>
                <c:pt idx="0">
                  <c:v>Si</c:v>
                </c:pt>
                <c:pt idx="1">
                  <c:v>No</c:v>
                </c:pt>
                <c:pt idx="2">
                  <c:v>Non so</c:v>
                </c:pt>
              </c:strCache>
            </c:strRef>
          </c:cat>
          <c:val>
            <c:numRef>
              <c:f>Foglio2!$B$42:$B$44</c:f>
              <c:numCache>
                <c:formatCode>General</c:formatCode>
                <c:ptCount val="3"/>
                <c:pt idx="0">
                  <c:v>4</c:v>
                </c:pt>
                <c:pt idx="1">
                  <c:v>6</c:v>
                </c:pt>
                <c:pt idx="2">
                  <c:v>1</c:v>
                </c:pt>
              </c:numCache>
            </c:numRef>
          </c:val>
          <c:extLst>
            <c:ext xmlns:c16="http://schemas.microsoft.com/office/drawing/2014/chart" uri="{C3380CC4-5D6E-409C-BE32-E72D297353CC}">
              <c16:uniqueId val="{00000000-6BF1-444D-B80F-A4EB0699C4BD}"/>
            </c:ext>
          </c:extLst>
        </c:ser>
        <c:ser>
          <c:idx val="1"/>
          <c:order val="1"/>
          <c:tx>
            <c:v>Maschi</c:v>
          </c:tx>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r="100000" b="100000"/>
              </a:path>
              <a:tileRect l="-100000" t="-10000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Foglio2!$A$42:$A$44</c:f>
              <c:strCache>
                <c:ptCount val="3"/>
                <c:pt idx="0">
                  <c:v>Si</c:v>
                </c:pt>
                <c:pt idx="1">
                  <c:v>No</c:v>
                </c:pt>
                <c:pt idx="2">
                  <c:v>Non so</c:v>
                </c:pt>
              </c:strCache>
            </c:strRef>
          </c:cat>
          <c:val>
            <c:numRef>
              <c:f>Foglio2!$C$42:$C$44</c:f>
              <c:numCache>
                <c:formatCode>General</c:formatCode>
                <c:ptCount val="3"/>
                <c:pt idx="0">
                  <c:v>0</c:v>
                </c:pt>
                <c:pt idx="1">
                  <c:v>8</c:v>
                </c:pt>
                <c:pt idx="2">
                  <c:v>1</c:v>
                </c:pt>
              </c:numCache>
            </c:numRef>
          </c:val>
          <c:extLst>
            <c:ext xmlns:c16="http://schemas.microsoft.com/office/drawing/2014/chart" uri="{C3380CC4-5D6E-409C-BE32-E72D297353CC}">
              <c16:uniqueId val="{00000001-6BF1-444D-B80F-A4EB0699C4BD}"/>
            </c:ext>
          </c:extLst>
        </c:ser>
        <c:dLbls>
          <c:showLegendKey val="0"/>
          <c:showVal val="0"/>
          <c:showCatName val="0"/>
          <c:showSerName val="0"/>
          <c:showPercent val="0"/>
          <c:showBubbleSize val="0"/>
        </c:dLbls>
        <c:gapWidth val="219"/>
        <c:shape val="box"/>
        <c:axId val="516151736"/>
        <c:axId val="516149776"/>
        <c:axId val="0"/>
      </c:bar3DChart>
      <c:catAx>
        <c:axId val="51615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516149776"/>
        <c:crosses val="autoZero"/>
        <c:auto val="1"/>
        <c:lblAlgn val="ctr"/>
        <c:lblOffset val="100"/>
        <c:noMultiLvlLbl val="0"/>
      </c:catAx>
      <c:valAx>
        <c:axId val="51614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5161517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49857650722352E-2"/>
          <c:y val="1.3351626112416486E-2"/>
          <c:w val="0.71806021940662701"/>
          <c:h val="0.94993140207843818"/>
        </c:manualLayout>
      </c:layout>
      <c:pieChart>
        <c:varyColors val="1"/>
        <c:ser>
          <c:idx val="0"/>
          <c:order val="0"/>
          <c:explosion val="7"/>
          <c:dPt>
            <c:idx val="0"/>
            <c:bubble3D val="0"/>
            <c:explosion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151-40AD-8795-35F9467D02D8}"/>
              </c:ext>
            </c:extLst>
          </c:dPt>
          <c:dPt>
            <c:idx val="1"/>
            <c:bubble3D val="0"/>
            <c:explosion val="4"/>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151-40AD-8795-35F9467D02D8}"/>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F151-40AD-8795-35F9467D02D8}"/>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F151-40AD-8795-35F9467D02D8}"/>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3"/>
                <c:pt idx="0">
                  <c:v>Si</c:v>
                </c:pt>
                <c:pt idx="1">
                  <c:v>No</c:v>
                </c:pt>
                <c:pt idx="2">
                  <c:v>Non so</c:v>
                </c:pt>
              </c:strCache>
            </c:strRef>
          </c:cat>
          <c:val>
            <c:numRef>
              <c:f>Foglio1!$B$2:$B$5</c:f>
              <c:numCache>
                <c:formatCode>General</c:formatCode>
                <c:ptCount val="4"/>
                <c:pt idx="0">
                  <c:v>4</c:v>
                </c:pt>
                <c:pt idx="1">
                  <c:v>14</c:v>
                </c:pt>
                <c:pt idx="2">
                  <c:v>2</c:v>
                </c:pt>
              </c:numCache>
            </c:numRef>
          </c:val>
          <c:extLst>
            <c:ext xmlns:c16="http://schemas.microsoft.com/office/drawing/2014/chart" uri="{C3380CC4-5D6E-409C-BE32-E72D297353CC}">
              <c16:uniqueId val="{00000008-F151-40AD-8795-35F9467D02D8}"/>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15"/>
      <c:rAngAx val="0"/>
    </c:view3D>
    <c:floor>
      <c:thickness val="0"/>
    </c:floor>
    <c:sideWall>
      <c:thickness val="0"/>
      <c:spPr>
        <a:noFill/>
        <a:ln w="25400">
          <a:noFill/>
        </a:ln>
      </c:spPr>
    </c:sideWall>
    <c:backWall>
      <c:thickness val="0"/>
      <c:spPr>
        <a:solidFill>
          <a:srgbClr val="FFFFFF"/>
        </a:solidFill>
        <a:ln w="25400">
          <a:noFill/>
        </a:ln>
      </c:spPr>
    </c:backWall>
    <c:plotArea>
      <c:layout>
        <c:manualLayout>
          <c:layoutTarget val="inner"/>
          <c:xMode val="edge"/>
          <c:yMode val="edge"/>
          <c:x val="4.5250340051969228E-2"/>
          <c:y val="8.993297944927818E-2"/>
          <c:w val="0.80361803925035069"/>
          <c:h val="0.80096458760543421"/>
        </c:manualLayout>
      </c:layout>
      <c:bar3DChart>
        <c:barDir val="col"/>
        <c:grouping val="clustered"/>
        <c:varyColors val="0"/>
        <c:ser>
          <c:idx val="0"/>
          <c:order val="0"/>
          <c:tx>
            <c:strRef>
              <c:f>Foglio2!$B$57</c:f>
              <c:strCache>
                <c:ptCount val="1"/>
                <c:pt idx="0">
                  <c:v>Femmine</c:v>
                </c:pt>
              </c:strCache>
            </c:strRef>
          </c:tx>
          <c:spPr>
            <a:gradFill flip="none" rotWithShape="1">
              <a:gsLst>
                <a:gs pos="0">
                  <a:srgbClr val="FF99CC">
                    <a:shade val="30000"/>
                    <a:satMod val="115000"/>
                  </a:srgbClr>
                </a:gs>
                <a:gs pos="50000">
                  <a:srgbClr val="FF99CC">
                    <a:shade val="67500"/>
                    <a:satMod val="115000"/>
                  </a:srgbClr>
                </a:gs>
                <a:gs pos="100000">
                  <a:srgbClr val="FF99CC">
                    <a:shade val="100000"/>
                    <a:satMod val="115000"/>
                  </a:srgbClr>
                </a:gs>
              </a:gsLst>
              <a:path path="circle">
                <a:fillToRect t="100000" r="100000"/>
              </a:path>
              <a:tileRect l="-100000" b="-100000"/>
            </a:gradFill>
            <a:ln w="12700">
              <a:solidFill>
                <a:srgbClr val="000000"/>
              </a:solidFill>
              <a:prstDash val="solid"/>
            </a:ln>
          </c:spPr>
          <c:invertIfNegative val="0"/>
          <c:dLbls>
            <c:spPr>
              <a:noFill/>
              <a:ln>
                <a:noFill/>
              </a:ln>
              <a:effectLst/>
            </c:spPr>
            <c:txPr>
              <a:bodyPr wrap="square" lIns="38100" tIns="19050" rIns="38100" bIns="19050" anchor="ctr">
                <a:spAutoFit/>
              </a:bodyPr>
              <a:lstStyle/>
              <a:p>
                <a:pPr>
                  <a:defRPr sz="9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Foglio2!$A$58:$A$61</c:f>
              <c:strCache>
                <c:ptCount val="2"/>
                <c:pt idx="0">
                  <c:v>Del rubinetto</c:v>
                </c:pt>
                <c:pt idx="1">
                  <c:v>In bottiglia del supermercato </c:v>
                </c:pt>
              </c:strCache>
              <c:extLst/>
            </c:strRef>
          </c:cat>
          <c:val>
            <c:numRef>
              <c:f>Foglio2!$B$58:$B$61</c:f>
              <c:numCache>
                <c:formatCode>General</c:formatCode>
                <c:ptCount val="3"/>
                <c:pt idx="0">
                  <c:v>2</c:v>
                </c:pt>
                <c:pt idx="1">
                  <c:v>8</c:v>
                </c:pt>
              </c:numCache>
              <c:extLst/>
            </c:numRef>
          </c:val>
          <c:extLst>
            <c:ext xmlns:c16="http://schemas.microsoft.com/office/drawing/2014/chart" uri="{C3380CC4-5D6E-409C-BE32-E72D297353CC}">
              <c16:uniqueId val="{00000000-A15F-4821-BDED-885747B471F2}"/>
            </c:ext>
          </c:extLst>
        </c:ser>
        <c:ser>
          <c:idx val="1"/>
          <c:order val="1"/>
          <c:tx>
            <c:strRef>
              <c:f>Foglio2!$C$57</c:f>
              <c:strCache>
                <c:ptCount val="1"/>
                <c:pt idx="0">
                  <c:v>Maschi</c:v>
                </c:pt>
              </c:strCache>
            </c:strRef>
          </c:tx>
          <c:spPr>
            <a:gradFill flip="none" rotWithShape="1">
              <a:gsLst>
                <a:gs pos="0">
                  <a:srgbClr val="00CCFF">
                    <a:tint val="66000"/>
                    <a:satMod val="160000"/>
                  </a:srgbClr>
                </a:gs>
                <a:gs pos="50000">
                  <a:srgbClr val="00CCFF">
                    <a:tint val="44500"/>
                    <a:satMod val="160000"/>
                  </a:srgbClr>
                </a:gs>
                <a:gs pos="100000">
                  <a:srgbClr val="00CCFF">
                    <a:tint val="23500"/>
                    <a:satMod val="160000"/>
                  </a:srgbClr>
                </a:gs>
              </a:gsLst>
              <a:path path="circle">
                <a:fillToRect r="100000" b="100000"/>
              </a:path>
              <a:tileRect l="-100000" t="-100000"/>
            </a:gradFill>
            <a:ln w="12700">
              <a:solidFill>
                <a:srgbClr val="000000"/>
              </a:solidFill>
              <a:prstDash val="solid"/>
            </a:ln>
          </c:spPr>
          <c:invertIfNegative val="0"/>
          <c:dLbls>
            <c:spPr>
              <a:noFill/>
              <a:ln>
                <a:noFill/>
              </a:ln>
              <a:effectLst/>
            </c:spPr>
            <c:txPr>
              <a:bodyPr wrap="square" lIns="38100" tIns="19050" rIns="38100" bIns="19050" anchor="ctr">
                <a:spAutoFit/>
              </a:bodyPr>
              <a:lstStyle/>
              <a:p>
                <a:pPr>
                  <a:defRPr sz="9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Foglio2!$A$58:$A$61</c:f>
              <c:strCache>
                <c:ptCount val="2"/>
                <c:pt idx="0">
                  <c:v>Del rubinetto</c:v>
                </c:pt>
                <c:pt idx="1">
                  <c:v>In bottiglia del supermercato </c:v>
                </c:pt>
              </c:strCache>
              <c:extLst/>
            </c:strRef>
          </c:cat>
          <c:val>
            <c:numRef>
              <c:f>Foglio2!$C$58:$C$61</c:f>
              <c:numCache>
                <c:formatCode>General</c:formatCode>
                <c:ptCount val="3"/>
                <c:pt idx="0">
                  <c:v>3</c:v>
                </c:pt>
                <c:pt idx="1">
                  <c:v>7</c:v>
                </c:pt>
              </c:numCache>
              <c:extLst/>
            </c:numRef>
          </c:val>
          <c:extLst>
            <c:ext xmlns:c16="http://schemas.microsoft.com/office/drawing/2014/chart" uri="{C3380CC4-5D6E-409C-BE32-E72D297353CC}">
              <c16:uniqueId val="{00000001-A15F-4821-BDED-885747B471F2}"/>
            </c:ext>
          </c:extLst>
        </c:ser>
        <c:dLbls>
          <c:showLegendKey val="0"/>
          <c:showVal val="0"/>
          <c:showCatName val="0"/>
          <c:showSerName val="0"/>
          <c:showPercent val="0"/>
          <c:showBubbleSize val="0"/>
        </c:dLbls>
        <c:gapWidth val="150"/>
        <c:shape val="box"/>
        <c:axId val="479793304"/>
        <c:axId val="479788992"/>
        <c:axId val="0"/>
      </c:bar3DChart>
      <c:catAx>
        <c:axId val="479793304"/>
        <c:scaling>
          <c:orientation val="minMax"/>
        </c:scaling>
        <c:delete val="0"/>
        <c:axPos val="b"/>
        <c:numFmt formatCode="General" sourceLinked="1"/>
        <c:majorTickMark val="out"/>
        <c:minorTickMark val="none"/>
        <c:tickLblPos val="nextTo"/>
        <c:spPr>
          <a:ln w="3175">
            <a:noFill/>
            <a:prstDash val="solid"/>
          </a:ln>
        </c:spPr>
        <c:txPr>
          <a:bodyPr rot="0" vert="horz"/>
          <a:lstStyle/>
          <a:p>
            <a:pPr>
              <a:defRPr sz="1000" b="0" i="0" u="none" strike="noStrike" baseline="0">
                <a:solidFill>
                  <a:srgbClr val="000000"/>
                </a:solidFill>
                <a:latin typeface="Arial"/>
                <a:ea typeface="Arial"/>
                <a:cs typeface="Arial"/>
              </a:defRPr>
            </a:pPr>
            <a:endParaRPr lang="it-IT"/>
          </a:p>
        </c:txPr>
        <c:crossAx val="479788992"/>
        <c:crosses val="autoZero"/>
        <c:auto val="1"/>
        <c:lblAlgn val="ctr"/>
        <c:lblOffset val="100"/>
        <c:noMultiLvlLbl val="0"/>
      </c:catAx>
      <c:valAx>
        <c:axId val="479788992"/>
        <c:scaling>
          <c:orientation val="minMax"/>
        </c:scaling>
        <c:delete val="0"/>
        <c:axPos val="l"/>
        <c:majorGridlines>
          <c:spPr>
            <a:ln w="3175">
              <a:solidFill>
                <a:schemeClr val="bg1">
                  <a:lumMod val="85000"/>
                </a:schemeClr>
              </a:solidFill>
              <a:prstDash val="solid"/>
            </a:ln>
          </c:spPr>
        </c:majorGridlines>
        <c:numFmt formatCode="General" sourceLinked="1"/>
        <c:majorTickMark val="out"/>
        <c:minorTickMark val="none"/>
        <c:tickLblPos val="nextTo"/>
        <c:spPr>
          <a:noFill/>
          <a:ln w="3175">
            <a:noFill/>
            <a:prstDash val="solid"/>
          </a:ln>
        </c:spPr>
        <c:txPr>
          <a:bodyPr rot="0" vert="horz"/>
          <a:lstStyle/>
          <a:p>
            <a:pPr>
              <a:defRPr sz="800" b="0" i="0" u="none" strike="noStrike" baseline="0">
                <a:solidFill>
                  <a:srgbClr val="000000"/>
                </a:solidFill>
                <a:latin typeface="Arial"/>
                <a:ea typeface="Arial"/>
                <a:cs typeface="Arial"/>
              </a:defRPr>
            </a:pPr>
            <a:endParaRPr lang="it-IT"/>
          </a:p>
        </c:txPr>
        <c:crossAx val="479793304"/>
        <c:crosses val="autoZero"/>
        <c:crossBetween val="between"/>
      </c:valAx>
    </c:plotArea>
    <c:legend>
      <c:legendPos val="r"/>
      <c:legendEntry>
        <c:idx val="0"/>
        <c:txPr>
          <a:bodyPr/>
          <a:lstStyle/>
          <a:p>
            <a:pPr>
              <a:defRPr sz="1000" b="0" i="0" u="none" strike="noStrike" baseline="0">
                <a:solidFill>
                  <a:srgbClr val="000000"/>
                </a:solidFill>
                <a:latin typeface="Arial"/>
                <a:ea typeface="Arial"/>
                <a:cs typeface="Arial"/>
              </a:defRPr>
            </a:pPr>
            <a:endParaRPr lang="it-IT"/>
          </a:p>
        </c:txPr>
      </c:legendEntry>
      <c:legendEntry>
        <c:idx val="1"/>
        <c:txPr>
          <a:bodyPr/>
          <a:lstStyle/>
          <a:p>
            <a:pPr>
              <a:defRPr sz="1000" b="0" i="0" u="none" strike="noStrike" baseline="0">
                <a:solidFill>
                  <a:srgbClr val="000000"/>
                </a:solidFill>
                <a:latin typeface="Arial"/>
                <a:ea typeface="Arial"/>
                <a:cs typeface="Arial"/>
              </a:defRPr>
            </a:pPr>
            <a:endParaRPr lang="it-IT"/>
          </a:p>
        </c:txPr>
      </c:legendEntry>
      <c:layout>
        <c:manualLayout>
          <c:xMode val="edge"/>
          <c:yMode val="edge"/>
          <c:x val="0.84965934284188982"/>
          <c:y val="0.3938231685042583"/>
          <c:w val="0.133016510705012"/>
          <c:h val="0.14944980280662809"/>
        </c:manualLayout>
      </c:layout>
      <c:overlay val="0"/>
      <c:spPr>
        <a:solidFill>
          <a:srgbClr val="FFFFFF"/>
        </a:solidFill>
        <a:ln w="25400">
          <a:noFill/>
        </a:ln>
      </c:spPr>
      <c:txPr>
        <a:bodyPr/>
        <a:lstStyle/>
        <a:p>
          <a:pPr>
            <a:defRPr sz="735" b="0" i="0" u="none" strike="noStrike" baseline="0">
              <a:solidFill>
                <a:srgbClr val="000000"/>
              </a:solidFill>
              <a:latin typeface="Arial"/>
              <a:ea typeface="Arial"/>
              <a:cs typeface="Arial"/>
            </a:defRPr>
          </a:pPr>
          <a:endParaRPr lang="it-IT"/>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0805498914628973"/>
          <c:w val="1"/>
          <c:h val="0.84751824663875364"/>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87B-417E-96AB-AE1171DC018A}"/>
              </c:ext>
            </c:extLst>
          </c:dPt>
          <c:dPt>
            <c:idx val="1"/>
            <c:bubble3D val="0"/>
            <c:spPr>
              <a:solidFill>
                <a:schemeClr val="accent1">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987B-417E-96AB-AE1171DC018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87B-417E-96AB-AE1171DC018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87B-417E-96AB-AE1171DC018A}"/>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dk1">
                        <a:lumMod val="65000"/>
                        <a:lumOff val="35000"/>
                      </a:schemeClr>
                    </a:solidFill>
                    <a:latin typeface="+mn-lt"/>
                    <a:ea typeface="+mn-ea"/>
                    <a:cs typeface="+mn-cs"/>
                  </a:defRPr>
                </a:pPr>
                <a:endParaRPr lang="it-IT"/>
              </a:p>
            </c:txPr>
            <c:dLblPos val="bestFit"/>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Foglio1!$A$15:$A$18</c:f>
              <c:strCache>
                <c:ptCount val="2"/>
                <c:pt idx="0">
                  <c:v>Del rubinetto</c:v>
                </c:pt>
                <c:pt idx="1">
                  <c:v>In bottiglia del supermercato </c:v>
                </c:pt>
              </c:strCache>
            </c:strRef>
          </c:cat>
          <c:val>
            <c:numRef>
              <c:f>Foglio1!$B$15:$B$18</c:f>
              <c:numCache>
                <c:formatCode>General</c:formatCode>
                <c:ptCount val="4"/>
                <c:pt idx="0">
                  <c:v>5</c:v>
                </c:pt>
                <c:pt idx="1">
                  <c:v>15</c:v>
                </c:pt>
              </c:numCache>
            </c:numRef>
          </c:val>
          <c:extLst>
            <c:ext xmlns:c16="http://schemas.microsoft.com/office/drawing/2014/chart" uri="{C3380CC4-5D6E-409C-BE32-E72D297353CC}">
              <c16:uniqueId val="{00000008-987B-417E-96AB-AE1171DC018A}"/>
            </c:ext>
          </c:extLst>
        </c:ser>
        <c:dLbls>
          <c:dLblPos val="bestFit"/>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2700000" scaled="1"/>
              <a:tileRect/>
            </a:gradFill>
            <a:ln>
              <a:noFill/>
            </a:ln>
            <a:effectLst/>
            <a:sp3d/>
          </c:spPr>
          <c:invertIfNegative val="0"/>
          <c:dLbls>
            <c:dLbl>
              <c:idx val="0"/>
              <c:layout>
                <c:manualLayout>
                  <c:x val="1.3990266299761793E-2"/>
                  <c:y val="-2.95601679762364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FD-4A1E-8709-04AB9B325D0D}"/>
                </c:ext>
              </c:extLst>
            </c:dLbl>
            <c:dLbl>
              <c:idx val="1"/>
              <c:layout>
                <c:manualLayout>
                  <c:x val="1.3990266299761835E-2"/>
                  <c:y val="-1.47800839881182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CFD-4A1E-8709-04AB9B325D0D}"/>
                </c:ext>
              </c:extLst>
            </c:dLbl>
            <c:dLbl>
              <c:idx val="3"/>
              <c:layout>
                <c:manualLayout>
                  <c:x val="6.9951331498810032E-3"/>
                  <c:y val="-2.36481343809891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FD-4A1E-8709-04AB9B325D0D}"/>
                </c:ext>
              </c:extLst>
            </c:dLbl>
            <c:dLbl>
              <c:idx val="4"/>
              <c:layout>
                <c:manualLayout>
                  <c:x val="0"/>
                  <c:y val="-1.7736100785741851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CFD-4A1E-8709-04AB9B325D0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Foglio1!$A$29:$A$33</c:f>
              <c:strCache>
                <c:ptCount val="5"/>
                <c:pt idx="0">
                  <c:v>Per il sapore più gradevole</c:v>
                </c:pt>
                <c:pt idx="1">
                  <c:v>Perché è più sicura</c:v>
                </c:pt>
                <c:pt idx="2">
                  <c:v>Perché più leggera </c:v>
                </c:pt>
                <c:pt idx="3">
                  <c:v>Per il colore</c:v>
                </c:pt>
                <c:pt idx="4">
                  <c:v>Altro</c:v>
                </c:pt>
              </c:strCache>
            </c:strRef>
          </c:cat>
          <c:val>
            <c:numRef>
              <c:f>Foglio1!$B$29:$B$33</c:f>
              <c:numCache>
                <c:formatCode>General</c:formatCode>
                <c:ptCount val="5"/>
                <c:pt idx="0">
                  <c:v>10</c:v>
                </c:pt>
                <c:pt idx="1">
                  <c:v>8</c:v>
                </c:pt>
                <c:pt idx="2">
                  <c:v>0</c:v>
                </c:pt>
                <c:pt idx="3">
                  <c:v>1</c:v>
                </c:pt>
                <c:pt idx="4">
                  <c:v>1</c:v>
                </c:pt>
              </c:numCache>
            </c:numRef>
          </c:val>
          <c:extLst>
            <c:ext xmlns:c16="http://schemas.microsoft.com/office/drawing/2014/chart" uri="{C3380CC4-5D6E-409C-BE32-E72D297353CC}">
              <c16:uniqueId val="{00000004-5CFD-4A1E-8709-04AB9B325D0D}"/>
            </c:ext>
          </c:extLst>
        </c:ser>
        <c:dLbls>
          <c:showLegendKey val="0"/>
          <c:showVal val="0"/>
          <c:showCatName val="0"/>
          <c:showSerName val="0"/>
          <c:showPercent val="0"/>
          <c:showBubbleSize val="0"/>
        </c:dLbls>
        <c:gapWidth val="150"/>
        <c:shape val="box"/>
        <c:axId val="475129704"/>
        <c:axId val="475131664"/>
        <c:axId val="0"/>
      </c:bar3DChart>
      <c:catAx>
        <c:axId val="4751297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475131664"/>
        <c:crosses val="autoZero"/>
        <c:auto val="1"/>
        <c:lblAlgn val="ctr"/>
        <c:lblOffset val="100"/>
        <c:noMultiLvlLbl val="0"/>
      </c:catAx>
      <c:valAx>
        <c:axId val="47513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475129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5567375398021796"/>
          <c:w val="0.9998044943656389"/>
          <c:h val="0.65218700431772469"/>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2434-4F78-88CD-906DCE3726FD}"/>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2434-4F78-88CD-906DCE3726FD}"/>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2434-4F78-88CD-906DCE3726FD}"/>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2434-4F78-88CD-906DCE3726FD}"/>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2434-4F78-88CD-906DCE3726F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65000"/>
                        <a:lumOff val="35000"/>
                      </a:schemeClr>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Foglio1!$A$29:$A$33</c:f>
              <c:strCache>
                <c:ptCount val="5"/>
                <c:pt idx="0">
                  <c:v>Per il sapore più gradevole</c:v>
                </c:pt>
                <c:pt idx="1">
                  <c:v>Perché è più sicura</c:v>
                </c:pt>
                <c:pt idx="2">
                  <c:v>Perché più leggera </c:v>
                </c:pt>
                <c:pt idx="3">
                  <c:v>Per il colore</c:v>
                </c:pt>
                <c:pt idx="4">
                  <c:v>Altro</c:v>
                </c:pt>
              </c:strCache>
            </c:strRef>
          </c:cat>
          <c:val>
            <c:numRef>
              <c:f>Foglio1!$B$29:$B$33</c:f>
              <c:numCache>
                <c:formatCode>General</c:formatCode>
                <c:ptCount val="5"/>
                <c:pt idx="0">
                  <c:v>10</c:v>
                </c:pt>
                <c:pt idx="1">
                  <c:v>8</c:v>
                </c:pt>
                <c:pt idx="2">
                  <c:v>0</c:v>
                </c:pt>
                <c:pt idx="3">
                  <c:v>1</c:v>
                </c:pt>
                <c:pt idx="4">
                  <c:v>1</c:v>
                </c:pt>
              </c:numCache>
            </c:numRef>
          </c:val>
          <c:extLst>
            <c:ext xmlns:c16="http://schemas.microsoft.com/office/drawing/2014/chart" uri="{C3380CC4-5D6E-409C-BE32-E72D297353CC}">
              <c16:uniqueId val="{0000000A-2434-4F78-88CD-906DCE3726FD}"/>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5803432227079698E-2"/>
          <c:y val="0.85420889600856464"/>
          <c:w val="0.93813944636027602"/>
          <c:h val="0.1270461961120797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50000"/>
                  <a:lumOff val="50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10"/>
      <c:rAngAx val="0"/>
    </c:view3D>
    <c:floor>
      <c:thickness val="0"/>
    </c:floor>
    <c:sideWall>
      <c:thickness val="0"/>
      <c:spPr>
        <a:noFill/>
        <a:ln w="25400">
          <a:noFill/>
        </a:ln>
      </c:spPr>
    </c:sideWall>
    <c:backWall>
      <c:thickness val="0"/>
      <c:spPr>
        <a:solidFill>
          <a:srgbClr val="FFFFFF"/>
        </a:solidFill>
        <a:ln w="25400">
          <a:noFill/>
        </a:ln>
      </c:spPr>
    </c:backWall>
    <c:plotArea>
      <c:layout>
        <c:manualLayout>
          <c:layoutTarget val="inner"/>
          <c:xMode val="edge"/>
          <c:yMode val="edge"/>
          <c:x val="8.3122108611167311E-2"/>
          <c:y val="3.5968859489695158E-2"/>
          <c:w val="0.7621277502715128"/>
          <c:h val="0.89201909525571876"/>
        </c:manualLayout>
      </c:layout>
      <c:bar3DChart>
        <c:barDir val="col"/>
        <c:grouping val="clustered"/>
        <c:varyColors val="0"/>
        <c:ser>
          <c:idx val="0"/>
          <c:order val="0"/>
          <c:tx>
            <c:strRef>
              <c:f>Foglio2!$B$161</c:f>
              <c:strCache>
                <c:ptCount val="1"/>
                <c:pt idx="0">
                  <c:v>Femmine</c:v>
                </c:pt>
              </c:strCache>
            </c:strRef>
          </c:tx>
          <c:spPr>
            <a:solidFill>
              <a:srgbClr val="FF99CC"/>
            </a:solidFill>
            <a:ln w="12700">
              <a:solidFill>
                <a:srgbClr val="000000"/>
              </a:solidFill>
              <a:prstDash val="solid"/>
            </a:ln>
          </c:spPr>
          <c:invertIfNegative val="0"/>
          <c:dPt>
            <c:idx val="1"/>
            <c:invertIfNegative val="0"/>
            <c:bubble3D val="0"/>
            <c:spPr>
              <a:gradFill flip="none" rotWithShape="1">
                <a:gsLst>
                  <a:gs pos="0">
                    <a:srgbClr val="FF99CC">
                      <a:shade val="30000"/>
                      <a:satMod val="115000"/>
                    </a:srgbClr>
                  </a:gs>
                  <a:gs pos="50000">
                    <a:srgbClr val="FF99CC">
                      <a:shade val="67500"/>
                      <a:satMod val="115000"/>
                    </a:srgbClr>
                  </a:gs>
                  <a:gs pos="100000">
                    <a:srgbClr val="FF99CC">
                      <a:shade val="100000"/>
                      <a:satMod val="115000"/>
                    </a:srgbClr>
                  </a:gs>
                </a:gsLst>
                <a:lin ang="2700000" scaled="1"/>
                <a:tileRect/>
              </a:gradFill>
              <a:ln w="12700">
                <a:solidFill>
                  <a:srgbClr val="000000"/>
                </a:solidFill>
                <a:prstDash val="solid"/>
              </a:ln>
            </c:spPr>
            <c:extLst>
              <c:ext xmlns:c16="http://schemas.microsoft.com/office/drawing/2014/chart" uri="{C3380CC4-5D6E-409C-BE32-E72D297353CC}">
                <c16:uniqueId val="{00000001-3526-4406-B568-FC002218457F}"/>
              </c:ext>
            </c:extLst>
          </c:dPt>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26-4406-B568-FC002218457F}"/>
                </c:ext>
              </c:extLst>
            </c:dLbl>
            <c:spPr>
              <a:noFill/>
              <a:ln>
                <a:noFill/>
              </a:ln>
              <a:effectLst/>
            </c:spPr>
            <c:txPr>
              <a:bodyPr wrap="square" lIns="38100" tIns="19050" rIns="38100" bIns="19050" anchor="ctr">
                <a:spAutoFit/>
              </a:bodyPr>
              <a:lstStyle/>
              <a:p>
                <a:pPr>
                  <a:defRPr sz="1000"/>
                </a:pPr>
                <a:endParaRPr lang="it-IT"/>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Foglio2!$A$162:$A$165</c:f>
              <c:strCache>
                <c:ptCount val="3"/>
                <c:pt idx="0">
                  <c:v>Inutile</c:v>
                </c:pt>
                <c:pt idx="1">
                  <c:v>Utile  </c:v>
                </c:pt>
                <c:pt idx="2">
                  <c:v>Fondamentale</c:v>
                </c:pt>
              </c:strCache>
              <c:extLst/>
            </c:strRef>
          </c:cat>
          <c:val>
            <c:numRef>
              <c:f>Foglio2!$B$162:$B$165</c:f>
              <c:numCache>
                <c:formatCode>General</c:formatCode>
                <c:ptCount val="3"/>
                <c:pt idx="0">
                  <c:v>0</c:v>
                </c:pt>
                <c:pt idx="1">
                  <c:v>8</c:v>
                </c:pt>
                <c:pt idx="2">
                  <c:v>3</c:v>
                </c:pt>
              </c:numCache>
              <c:extLst/>
            </c:numRef>
          </c:val>
          <c:extLst>
            <c:ext xmlns:c16="http://schemas.microsoft.com/office/drawing/2014/chart" uri="{C3380CC4-5D6E-409C-BE32-E72D297353CC}">
              <c16:uniqueId val="{00000000-ECE2-43C5-8985-78E7CF33EEE8}"/>
            </c:ext>
          </c:extLst>
        </c:ser>
        <c:ser>
          <c:idx val="1"/>
          <c:order val="1"/>
          <c:tx>
            <c:strRef>
              <c:f>Foglio2!$C$161</c:f>
              <c:strCache>
                <c:ptCount val="1"/>
                <c:pt idx="0">
                  <c:v>Maschi</c:v>
                </c:pt>
              </c:strCache>
            </c:strRef>
          </c:tx>
          <c:spPr>
            <a:gradFill flip="none" rotWithShape="1">
              <a:gsLst>
                <a:gs pos="0">
                  <a:srgbClr val="00CCFF">
                    <a:shade val="30000"/>
                    <a:satMod val="115000"/>
                  </a:srgbClr>
                </a:gs>
                <a:gs pos="50000">
                  <a:srgbClr val="00CCFF">
                    <a:shade val="67500"/>
                    <a:satMod val="115000"/>
                  </a:srgbClr>
                </a:gs>
                <a:gs pos="100000">
                  <a:srgbClr val="00CCFF">
                    <a:shade val="100000"/>
                    <a:satMod val="115000"/>
                  </a:srgbClr>
                </a:gs>
              </a:gsLst>
              <a:lin ang="13500000" scaled="1"/>
              <a:tileRect/>
            </a:gradFill>
            <a:ln w="12700">
              <a:solidFill>
                <a:srgbClr val="000000"/>
              </a:solidFill>
              <a:prstDash val="solid"/>
            </a:ln>
          </c:spPr>
          <c:invertIfNegative val="0"/>
          <c:dLbls>
            <c:spPr>
              <a:noFill/>
              <a:ln>
                <a:noFill/>
              </a:ln>
              <a:effectLst/>
            </c:spPr>
            <c:txPr>
              <a:bodyPr wrap="square" lIns="38100" tIns="19050" rIns="38100" bIns="19050" anchor="ctr">
                <a:spAutoFit/>
              </a:bodyPr>
              <a:lstStyle/>
              <a:p>
                <a:pPr>
                  <a:defRPr sz="1000"/>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Foglio2!$A$162:$A$165</c:f>
              <c:strCache>
                <c:ptCount val="3"/>
                <c:pt idx="0">
                  <c:v>Inutile</c:v>
                </c:pt>
                <c:pt idx="1">
                  <c:v>Utile  </c:v>
                </c:pt>
                <c:pt idx="2">
                  <c:v>Fondamentale</c:v>
                </c:pt>
              </c:strCache>
              <c:extLst/>
            </c:strRef>
          </c:cat>
          <c:val>
            <c:numRef>
              <c:f>Foglio2!$C$162:$C$165</c:f>
              <c:numCache>
                <c:formatCode>General</c:formatCode>
                <c:ptCount val="3"/>
                <c:pt idx="0">
                  <c:v>3</c:v>
                </c:pt>
                <c:pt idx="1">
                  <c:v>4</c:v>
                </c:pt>
                <c:pt idx="2">
                  <c:v>2</c:v>
                </c:pt>
              </c:numCache>
              <c:extLst/>
            </c:numRef>
          </c:val>
          <c:extLst>
            <c:ext xmlns:c16="http://schemas.microsoft.com/office/drawing/2014/chart" uri="{C3380CC4-5D6E-409C-BE32-E72D297353CC}">
              <c16:uniqueId val="{00000001-ECE2-43C5-8985-78E7CF33EEE8}"/>
            </c:ext>
          </c:extLst>
        </c:ser>
        <c:dLbls>
          <c:showLegendKey val="0"/>
          <c:showVal val="0"/>
          <c:showCatName val="0"/>
          <c:showSerName val="0"/>
          <c:showPercent val="0"/>
          <c:showBubbleSize val="0"/>
        </c:dLbls>
        <c:gapWidth val="150"/>
        <c:shape val="box"/>
        <c:axId val="480954176"/>
        <c:axId val="480958096"/>
        <c:axId val="0"/>
      </c:bar3DChart>
      <c:catAx>
        <c:axId val="480954176"/>
        <c:scaling>
          <c:orientation val="minMax"/>
        </c:scaling>
        <c:delete val="0"/>
        <c:axPos val="b"/>
        <c:numFmt formatCode="General" sourceLinked="1"/>
        <c:majorTickMark val="out"/>
        <c:minorTickMark val="none"/>
        <c:tickLblPos val="nextTo"/>
        <c:spPr>
          <a:noFill/>
          <a:ln w="3175">
            <a:noFill/>
            <a:prstDash val="solid"/>
          </a:ln>
        </c:spPr>
        <c:txPr>
          <a:bodyPr rot="0" vert="horz"/>
          <a:lstStyle/>
          <a:p>
            <a:pPr>
              <a:defRPr sz="1000" b="0" i="0" u="none" strike="noStrike" baseline="0">
                <a:solidFill>
                  <a:srgbClr val="000000"/>
                </a:solidFill>
                <a:latin typeface="Arial"/>
                <a:ea typeface="Arial"/>
                <a:cs typeface="Arial"/>
              </a:defRPr>
            </a:pPr>
            <a:endParaRPr lang="it-IT"/>
          </a:p>
        </c:txPr>
        <c:crossAx val="480958096"/>
        <c:crosses val="autoZero"/>
        <c:auto val="1"/>
        <c:lblAlgn val="ctr"/>
        <c:lblOffset val="100"/>
        <c:noMultiLvlLbl val="0"/>
      </c:catAx>
      <c:valAx>
        <c:axId val="480958096"/>
        <c:scaling>
          <c:orientation val="minMax"/>
        </c:scaling>
        <c:delete val="0"/>
        <c:axPos val="l"/>
        <c:majorGridlines>
          <c:spPr>
            <a:ln w="3175">
              <a:solidFill>
                <a:schemeClr val="bg1">
                  <a:lumMod val="85000"/>
                </a:schemeClr>
              </a:solidFill>
              <a:prstDash val="solid"/>
            </a:ln>
          </c:spPr>
        </c:majorGridlines>
        <c:numFmt formatCode="General" sourceLinked="1"/>
        <c:majorTickMark val="out"/>
        <c:minorTickMark val="none"/>
        <c:tickLblPos val="nextTo"/>
        <c:spPr>
          <a:ln w="9525">
            <a:noFill/>
          </a:ln>
        </c:spPr>
        <c:txPr>
          <a:bodyPr rot="0" vert="horz"/>
          <a:lstStyle/>
          <a:p>
            <a:pPr>
              <a:defRPr sz="800" b="0" i="0" u="none" strike="noStrike" baseline="0">
                <a:solidFill>
                  <a:srgbClr val="000000"/>
                </a:solidFill>
                <a:latin typeface="Arial"/>
                <a:ea typeface="Arial"/>
                <a:cs typeface="Arial"/>
              </a:defRPr>
            </a:pPr>
            <a:endParaRPr lang="it-IT"/>
          </a:p>
        </c:txPr>
        <c:crossAx val="480954176"/>
        <c:crosses val="autoZero"/>
        <c:crossBetween val="between"/>
      </c:valAx>
    </c:plotArea>
    <c:legend>
      <c:legendPos val="r"/>
      <c:layout>
        <c:manualLayout>
          <c:xMode val="edge"/>
          <c:yMode val="edge"/>
          <c:x val="0.85274725274725272"/>
          <c:y val="0.45378239484770283"/>
          <c:w val="0.12114429143076717"/>
          <c:h val="0.12672647398974529"/>
        </c:manualLayout>
      </c:layout>
      <c:overlay val="0"/>
      <c:spPr>
        <a:solidFill>
          <a:srgbClr val="FFFFFF"/>
        </a:solidFill>
        <a:ln w="25400">
          <a:noFill/>
        </a:ln>
      </c:spPr>
      <c:txPr>
        <a:bodyPr/>
        <a:lstStyle/>
        <a:p>
          <a:pPr>
            <a:defRPr sz="900" b="0" i="0" u="none" strike="noStrike" baseline="0">
              <a:solidFill>
                <a:srgbClr val="000000"/>
              </a:solidFill>
              <a:latin typeface="Arial"/>
              <a:ea typeface="Arial"/>
              <a:cs typeface="Arial"/>
            </a:defRPr>
          </a:pPr>
          <a:endParaRPr lang="it-IT"/>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it-I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2340178386995467E-3"/>
          <c:y val="0.11333107715705078"/>
          <c:w val="0.97288506228955907"/>
          <c:h val="0.69438426952297483"/>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74C-4E8F-8DD8-13C22A7C3F45}"/>
              </c:ext>
            </c:extLst>
          </c:dPt>
          <c:dPt>
            <c:idx val="1"/>
            <c:bubble3D val="0"/>
            <c:spPr>
              <a:solidFill>
                <a:schemeClr val="tx2">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074C-4E8F-8DD8-13C22A7C3F45}"/>
              </c:ext>
            </c:extLst>
          </c:dPt>
          <c:dPt>
            <c:idx val="2"/>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074C-4E8F-8DD8-13C22A7C3F45}"/>
              </c:ext>
            </c:extLst>
          </c:dPt>
          <c:dPt>
            <c:idx val="3"/>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074C-4E8F-8DD8-13C22A7C3F45}"/>
              </c:ext>
            </c:extLst>
          </c:dPt>
          <c:dLbls>
            <c:dLbl>
              <c:idx val="0"/>
              <c:delete val="1"/>
              <c:extLst>
                <c:ext xmlns:c15="http://schemas.microsoft.com/office/drawing/2012/chart" uri="{CE6537A1-D6FC-4f65-9D91-7224C49458BB}"/>
                <c:ext xmlns:c16="http://schemas.microsoft.com/office/drawing/2014/chart" uri="{C3380CC4-5D6E-409C-BE32-E72D297353CC}">
                  <c16:uniqueId val="{00000001-074C-4E8F-8DD8-13C22A7C3F45}"/>
                </c:ext>
              </c:extLst>
            </c:dLbl>
            <c:dLbl>
              <c:idx val="3"/>
              <c:tx>
                <c:rich>
                  <a:bodyPr/>
                  <a:lstStyle/>
                  <a:p>
                    <a:fld id="{42883002-8690-436F-AC4A-F43ED3784875}" type="PERCENTAGE">
                      <a:rPr lang="en-US" sz="1000" baseline="0"/>
                      <a:pPr/>
                      <a:t>[PERCENTUALE]</a:t>
                    </a:fld>
                    <a:endParaRPr lang="it-IT"/>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74C-4E8F-8DD8-13C22A7C3F4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Foglio1!$A$46:$A$50</c:f>
              <c:strCache>
                <c:ptCount val="4"/>
                <c:pt idx="0">
                  <c:v>SE MENTRE TI LAVI I DENTI CHIUDI IL RUBINETTO, PUOI RISPARMIARE ALMENO 10 LITRI D'ACQUA. REPUTI AVERE QUESTA INFORMAZIONE:</c:v>
                </c:pt>
                <c:pt idx="1">
                  <c:v>Inutile</c:v>
                </c:pt>
                <c:pt idx="2">
                  <c:v>Utile  </c:v>
                </c:pt>
                <c:pt idx="3">
                  <c:v>Fondamentale</c:v>
                </c:pt>
              </c:strCache>
              <c:extLst/>
            </c:strRef>
          </c:cat>
          <c:val>
            <c:numRef>
              <c:f>Foglio1!$B$46:$B$50</c:f>
              <c:numCache>
                <c:formatCode>General</c:formatCode>
                <c:ptCount val="4"/>
                <c:pt idx="0">
                  <c:v>0</c:v>
                </c:pt>
                <c:pt idx="1">
                  <c:v>3</c:v>
                </c:pt>
                <c:pt idx="2">
                  <c:v>12</c:v>
                </c:pt>
                <c:pt idx="3">
                  <c:v>5</c:v>
                </c:pt>
              </c:numCache>
              <c:extLst/>
            </c:numRef>
          </c:val>
          <c:extLst>
            <c:ext xmlns:c16="http://schemas.microsoft.com/office/drawing/2014/chart" uri="{C3380CC4-5D6E-409C-BE32-E72D297353CC}">
              <c16:uniqueId val="{0000000A-074C-4E8F-8DD8-13C22A7C3F45}"/>
            </c:ext>
          </c:extLst>
        </c:ser>
        <c:dLbls>
          <c:showLegendKey val="0"/>
          <c:showVal val="0"/>
          <c:showCatName val="0"/>
          <c:showSerName val="0"/>
          <c:showPercent val="0"/>
          <c:showBubbleSize val="0"/>
          <c:showLeaderLines val="1"/>
        </c:dLbls>
      </c:pie3DChart>
      <c:spPr>
        <a:noFill/>
        <a:ln>
          <a:noFill/>
        </a:ln>
        <a:effectLst/>
      </c:spPr>
    </c:plotArea>
    <c:legend>
      <c:legendPos val="b"/>
      <c:legendEntry>
        <c:idx val="0"/>
        <c:delete val="1"/>
      </c:legendEntry>
      <c:layout>
        <c:manualLayout>
          <c:xMode val="edge"/>
          <c:yMode val="edge"/>
          <c:x val="0.31543874697447022"/>
          <c:y val="0.91656677699060829"/>
          <c:w val="0.41962127268163135"/>
          <c:h val="5.2201014311766186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636556720759261E-2"/>
          <c:y val="3.1986555114414325E-2"/>
          <c:w val="0.91063443178628312"/>
          <c:h val="0.90055592953341301"/>
        </c:manualLayout>
      </c:layout>
      <c:bar3DChart>
        <c:barDir val="col"/>
        <c:grouping val="clustered"/>
        <c:varyColors val="0"/>
        <c:ser>
          <c:idx val="0"/>
          <c:order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a:effectLst/>
            <a:sp3d/>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1DD-4CFA-8761-D325A8435ACB}"/>
                </c:ext>
              </c:extLst>
            </c:dLbl>
            <c:dLbl>
              <c:idx val="1"/>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1DD-4CFA-8761-D325A8435A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Foglio1!$A$62:$A$65</c:f>
              <c:strCache>
                <c:ptCount val="2"/>
                <c:pt idx="0">
                  <c:v>Il bagno</c:v>
                </c:pt>
                <c:pt idx="1">
                  <c:v>La doccia</c:v>
                </c:pt>
              </c:strCache>
              <c:extLst/>
            </c:strRef>
          </c:cat>
          <c:val>
            <c:numRef>
              <c:f>Foglio1!$B$62:$B$65</c:f>
              <c:numCache>
                <c:formatCode>General</c:formatCode>
                <c:ptCount val="3"/>
                <c:pt idx="0">
                  <c:v>3</c:v>
                </c:pt>
                <c:pt idx="1">
                  <c:v>17</c:v>
                </c:pt>
              </c:numCache>
              <c:extLst/>
            </c:numRef>
          </c:val>
          <c:extLst>
            <c:ext xmlns:c16="http://schemas.microsoft.com/office/drawing/2014/chart" uri="{C3380CC4-5D6E-409C-BE32-E72D297353CC}">
              <c16:uniqueId val="{00000000-313B-46A1-8E95-F9B6D1AC414D}"/>
            </c:ext>
          </c:extLst>
        </c:ser>
        <c:dLbls>
          <c:showLegendKey val="0"/>
          <c:showVal val="0"/>
          <c:showCatName val="0"/>
          <c:showSerName val="0"/>
          <c:showPercent val="0"/>
          <c:showBubbleSize val="0"/>
        </c:dLbls>
        <c:gapWidth val="150"/>
        <c:shape val="box"/>
        <c:axId val="516160752"/>
        <c:axId val="516160360"/>
        <c:axId val="0"/>
      </c:bar3DChart>
      <c:catAx>
        <c:axId val="5161607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516160360"/>
        <c:crosses val="autoZero"/>
        <c:auto val="1"/>
        <c:lblAlgn val="ctr"/>
        <c:lblOffset val="100"/>
        <c:noMultiLvlLbl val="0"/>
      </c:catAx>
      <c:valAx>
        <c:axId val="51616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516160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648445107632176"/>
          <c:w val="1"/>
          <c:h val="0.6084511485778572"/>
        </c:manualLayout>
      </c:layout>
      <c:pie3DChart>
        <c:varyColors val="1"/>
        <c:ser>
          <c:idx val="0"/>
          <c:order val="0"/>
          <c:dPt>
            <c:idx val="0"/>
            <c:bubble3D val="0"/>
            <c:explosion val="13"/>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1D4-40DD-B702-4C63A2C2683C}"/>
              </c:ext>
            </c:extLst>
          </c:dPt>
          <c:dPt>
            <c:idx val="1"/>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E1D4-40DD-B702-4C63A2C2683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it-I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Foglio1!$A$62:$A$65</c:f>
              <c:strCache>
                <c:ptCount val="2"/>
                <c:pt idx="0">
                  <c:v>Il bagno</c:v>
                </c:pt>
                <c:pt idx="1">
                  <c:v>La doccia</c:v>
                </c:pt>
              </c:strCache>
            </c:strRef>
          </c:cat>
          <c:val>
            <c:numRef>
              <c:f>Foglio1!$B$62:$B$65</c:f>
              <c:numCache>
                <c:formatCode>General</c:formatCode>
                <c:ptCount val="2"/>
                <c:pt idx="0">
                  <c:v>3</c:v>
                </c:pt>
                <c:pt idx="1">
                  <c:v>17</c:v>
                </c:pt>
              </c:numCache>
            </c:numRef>
          </c:val>
          <c:extLst>
            <c:ext xmlns:c16="http://schemas.microsoft.com/office/drawing/2014/chart" uri="{C3380CC4-5D6E-409C-BE32-E72D297353CC}">
              <c16:uniqueId val="{00000008-E1D4-40DD-B702-4C63A2C2683C}"/>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36088476632466682"/>
          <c:y val="0.89896455334390291"/>
          <c:w val="0.25270008881355305"/>
          <c:h val="4.501596775697754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lin ang="2700000" scaled="1"/>
              <a:tileRect/>
            </a:gradFill>
            <a:ln>
              <a:noFill/>
            </a:ln>
            <a:effectLst/>
            <a:sp3d/>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F9D-455A-BED5-9D65E01D5940}"/>
                </c:ext>
              </c:extLst>
            </c:dLbl>
            <c:dLbl>
              <c:idx val="1"/>
              <c:layout>
                <c:manualLayout>
                  <c:x val="9.6744232815376714E-3"/>
                  <c:y val="-2.3925298436307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9D-455A-BED5-9D65E01D5940}"/>
                </c:ext>
              </c:extLst>
            </c:dLbl>
            <c:dLbl>
              <c:idx val="2"/>
              <c:layout>
                <c:manualLayout>
                  <c:x val="7.2558174611531976E-3"/>
                  <c:y val="-2.09346361317691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9D-455A-BED5-9D65E01D5940}"/>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Foglio1!$A$88:$A$93</c:f>
              <c:strCache>
                <c:ptCount val="6"/>
                <c:pt idx="0">
                  <c:v>2 volte al giorno </c:v>
                </c:pt>
                <c:pt idx="1">
                  <c:v>1 volta al giorno</c:v>
                </c:pt>
                <c:pt idx="2">
                  <c:v>2 volte alla settimana</c:v>
                </c:pt>
                <c:pt idx="3">
                  <c:v>1 volta alla settimana</c:v>
                </c:pt>
                <c:pt idx="4">
                  <c:v>quasi mai</c:v>
                </c:pt>
                <c:pt idx="5">
                  <c:v>non ho la lavatrice</c:v>
                </c:pt>
              </c:strCache>
            </c:strRef>
          </c:cat>
          <c:val>
            <c:numRef>
              <c:f>Foglio1!$B$88:$B$93</c:f>
              <c:numCache>
                <c:formatCode>General</c:formatCode>
                <c:ptCount val="6"/>
                <c:pt idx="0">
                  <c:v>12</c:v>
                </c:pt>
                <c:pt idx="1">
                  <c:v>2</c:v>
                </c:pt>
                <c:pt idx="2">
                  <c:v>6</c:v>
                </c:pt>
                <c:pt idx="3">
                  <c:v>0</c:v>
                </c:pt>
                <c:pt idx="4">
                  <c:v>0</c:v>
                </c:pt>
                <c:pt idx="5">
                  <c:v>0</c:v>
                </c:pt>
              </c:numCache>
            </c:numRef>
          </c:val>
          <c:extLst>
            <c:ext xmlns:c16="http://schemas.microsoft.com/office/drawing/2014/chart" uri="{C3380CC4-5D6E-409C-BE32-E72D297353CC}">
              <c16:uniqueId val="{00000000-26FA-4C9C-9141-2C7B2AE94E65}"/>
            </c:ext>
          </c:extLst>
        </c:ser>
        <c:dLbls>
          <c:showLegendKey val="0"/>
          <c:showVal val="0"/>
          <c:showCatName val="0"/>
          <c:showSerName val="0"/>
          <c:showPercent val="0"/>
          <c:showBubbleSize val="0"/>
        </c:dLbls>
        <c:gapWidth val="150"/>
        <c:shape val="box"/>
        <c:axId val="481270168"/>
        <c:axId val="481269776"/>
        <c:axId val="0"/>
      </c:bar3DChart>
      <c:catAx>
        <c:axId val="481270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481269776"/>
        <c:crosses val="autoZero"/>
        <c:auto val="1"/>
        <c:lblAlgn val="ctr"/>
        <c:lblOffset val="100"/>
        <c:noMultiLvlLbl val="0"/>
      </c:catAx>
      <c:valAx>
        <c:axId val="48126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481270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2216932426108761"/>
          <c:w val="0.99977542855270152"/>
          <c:h val="0.71826020974393678"/>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8D97-472C-BDCB-52386F85657D}"/>
              </c:ext>
            </c:extLst>
          </c:dPt>
          <c:dPt>
            <c:idx val="1"/>
            <c:bubble3D val="0"/>
            <c:explosion val="12"/>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8D97-472C-BDCB-52386F85657D}"/>
              </c:ext>
            </c:extLst>
          </c:dPt>
          <c:dPt>
            <c:idx val="2"/>
            <c:bubble3D val="0"/>
            <c:explosion val="7"/>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8D97-472C-BDCB-52386F85657D}"/>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8D97-472C-BDCB-52386F85657D}"/>
              </c:ext>
            </c:extLst>
          </c:dPt>
          <c:dPt>
            <c:idx val="4"/>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9-FCE8-4C92-B24D-44F35C87E36A}"/>
              </c:ext>
            </c:extLst>
          </c:dPt>
          <c:dPt>
            <c:idx val="5"/>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B-FCE8-4C92-B24D-44F35C87E36A}"/>
              </c:ext>
            </c:extLst>
          </c:dPt>
          <c:dLbls>
            <c:dLbl>
              <c:idx val="0"/>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D97-472C-BDCB-52386F85657D}"/>
                </c:ext>
              </c:extLst>
            </c:dLbl>
            <c:dLbl>
              <c:idx val="1"/>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D97-472C-BDCB-52386F85657D}"/>
                </c:ext>
              </c:extLst>
            </c:dLbl>
            <c:dLbl>
              <c:idx val="2"/>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D97-472C-BDCB-52386F85657D}"/>
                </c:ext>
              </c:extLst>
            </c:dLbl>
            <c:dLbl>
              <c:idx val="3"/>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D97-472C-BDCB-52386F85657D}"/>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extLst>
          </c:dLbls>
          <c:cat>
            <c:strRef>
              <c:f>Foglio1!$A$88:$A$93</c:f>
              <c:strCache>
                <c:ptCount val="6"/>
                <c:pt idx="0">
                  <c:v>2 volte al giorno </c:v>
                </c:pt>
                <c:pt idx="1">
                  <c:v>1 volta al giorno</c:v>
                </c:pt>
                <c:pt idx="2">
                  <c:v>2 volte alla settimana</c:v>
                </c:pt>
                <c:pt idx="3">
                  <c:v>1 volta alla settimana</c:v>
                </c:pt>
                <c:pt idx="4">
                  <c:v>quasi mai</c:v>
                </c:pt>
                <c:pt idx="5">
                  <c:v>non ho la lavatrice</c:v>
                </c:pt>
              </c:strCache>
            </c:strRef>
          </c:cat>
          <c:val>
            <c:numRef>
              <c:f>Foglio1!$B$88:$B$93</c:f>
              <c:numCache>
                <c:formatCode>General</c:formatCode>
                <c:ptCount val="6"/>
                <c:pt idx="0">
                  <c:v>12</c:v>
                </c:pt>
                <c:pt idx="1">
                  <c:v>2</c:v>
                </c:pt>
                <c:pt idx="2">
                  <c:v>6</c:v>
                </c:pt>
                <c:pt idx="3">
                  <c:v>0</c:v>
                </c:pt>
                <c:pt idx="4">
                  <c:v>0</c:v>
                </c:pt>
                <c:pt idx="5">
                  <c:v>0</c:v>
                </c:pt>
              </c:numCache>
            </c:numRef>
          </c:val>
          <c:extLst>
            <c:ext xmlns:c16="http://schemas.microsoft.com/office/drawing/2014/chart" uri="{C3380CC4-5D6E-409C-BE32-E72D297353CC}">
              <c16:uniqueId val="{00000008-8D97-472C-BDCB-52386F85657D}"/>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50000"/>
                  <a:lumOff val="50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4330290502514522E-2"/>
          <c:y val="1.6670358976123782E-2"/>
          <c:w val="0.9643548118705858"/>
          <c:h val="0.73566123287766172"/>
        </c:manualLayout>
      </c:layout>
      <c:bar3DChart>
        <c:barDir val="col"/>
        <c:grouping val="clustered"/>
        <c:varyColors val="0"/>
        <c:ser>
          <c:idx val="0"/>
          <c:order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a:effectLst/>
            <a:sp3d/>
          </c:spPr>
          <c:invertIfNegative val="0"/>
          <c:dPt>
            <c:idx val="0"/>
            <c:invertIfNegative val="0"/>
            <c:bubble3D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a:effectLst/>
              <a:sp3d/>
            </c:spPr>
            <c:extLst>
              <c:ext xmlns:c16="http://schemas.microsoft.com/office/drawing/2014/chart" uri="{C3380CC4-5D6E-409C-BE32-E72D297353CC}">
                <c16:uniqueId val="{00000001-6FA3-4303-B50B-C77AAAC9C49A}"/>
              </c:ext>
            </c:extLst>
          </c:dPt>
          <c:dLbls>
            <c:dLbl>
              <c:idx val="0"/>
              <c:layout>
                <c:manualLayout>
                  <c:x val="1.667775703115661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A3-4303-B50B-C77AAAC9C49A}"/>
                </c:ext>
              </c:extLst>
            </c:dLbl>
            <c:dLbl>
              <c:idx val="1"/>
              <c:layout>
                <c:manualLayout>
                  <c:x val="1.4295220312419976E-2"/>
                  <c:y val="-3.03510227219227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929-4F13-A9F3-ECE2DA5528FE}"/>
                </c:ext>
              </c:extLst>
            </c:dLbl>
            <c:dLbl>
              <c:idx val="2"/>
              <c:layout>
                <c:manualLayout>
                  <c:x val="1.4295220312419889E-2"/>
                  <c:y val="-1.8210613633153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29-4F13-A9F3-ECE2DA5528FE}"/>
                </c:ext>
              </c:extLst>
            </c:dLbl>
            <c:dLbl>
              <c:idx val="3"/>
              <c:layout>
                <c:manualLayout>
                  <c:x val="1.4295220312419889E-2"/>
                  <c:y val="-1.51755113609613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929-4F13-A9F3-ECE2DA5528FE}"/>
                </c:ext>
              </c:extLst>
            </c:dLbl>
            <c:dLbl>
              <c:idx val="4"/>
              <c:layout>
                <c:manualLayout>
                  <c:x val="7.1476101562098137E-3"/>
                  <c:y val="-9.10530681657682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929-4F13-A9F3-ECE2DA5528FE}"/>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Foglio1!$A$121:$A$125</c:f>
              <c:strCache>
                <c:ptCount val="5"/>
                <c:pt idx="0">
                  <c:v>Innalzamento della bolletta</c:v>
                </c:pt>
                <c:pt idx="1">
                  <c:v>Scarsità di acqua nella zona</c:v>
                </c:pt>
                <c:pt idx="2">
                  <c:v>Compagne d'informazione che spieghino perché e come risparmiare acqua</c:v>
                </c:pt>
                <c:pt idx="3">
                  <c:v>Incentivi finanziari che premino chi consuma meno acqua</c:v>
                </c:pt>
                <c:pt idx="4">
                  <c:v>Altro</c:v>
                </c:pt>
              </c:strCache>
            </c:strRef>
          </c:cat>
          <c:val>
            <c:numRef>
              <c:f>Foglio1!$B$121:$B$125</c:f>
              <c:numCache>
                <c:formatCode>General</c:formatCode>
                <c:ptCount val="5"/>
                <c:pt idx="0">
                  <c:v>8</c:v>
                </c:pt>
                <c:pt idx="1">
                  <c:v>9</c:v>
                </c:pt>
                <c:pt idx="2">
                  <c:v>2</c:v>
                </c:pt>
                <c:pt idx="3">
                  <c:v>1</c:v>
                </c:pt>
                <c:pt idx="4">
                  <c:v>0</c:v>
                </c:pt>
              </c:numCache>
            </c:numRef>
          </c:val>
          <c:extLst>
            <c:ext xmlns:c16="http://schemas.microsoft.com/office/drawing/2014/chart" uri="{C3380CC4-5D6E-409C-BE32-E72D297353CC}">
              <c16:uniqueId val="{00000002-6FA3-4303-B50B-C77AAAC9C49A}"/>
            </c:ext>
          </c:extLst>
        </c:ser>
        <c:dLbls>
          <c:showLegendKey val="0"/>
          <c:showVal val="0"/>
          <c:showCatName val="0"/>
          <c:showSerName val="0"/>
          <c:showPercent val="0"/>
          <c:showBubbleSize val="0"/>
        </c:dLbls>
        <c:gapWidth val="150"/>
        <c:shape val="box"/>
        <c:axId val="516156048"/>
        <c:axId val="516147032"/>
        <c:axId val="0"/>
      </c:bar3DChart>
      <c:catAx>
        <c:axId val="516156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516147032"/>
        <c:crosses val="autoZero"/>
        <c:auto val="1"/>
        <c:lblAlgn val="ctr"/>
        <c:lblOffset val="100"/>
        <c:noMultiLvlLbl val="0"/>
      </c:catAx>
      <c:valAx>
        <c:axId val="51614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516156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10541379140137E-2"/>
          <c:y val="7.3887689774713092E-2"/>
          <c:w val="0.98037730864676975"/>
          <c:h val="0.701324421949583"/>
        </c:manualLayout>
      </c:layout>
      <c:pie3DChart>
        <c:varyColors val="1"/>
        <c:ser>
          <c:idx val="0"/>
          <c:order val="0"/>
          <c:dPt>
            <c:idx val="0"/>
            <c:bubble3D val="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1-DDAD-4B7E-8AC4-4A3A13D3A358}"/>
              </c:ext>
            </c:extLst>
          </c:dPt>
          <c:dPt>
            <c:idx val="1"/>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3-DDAD-4B7E-8AC4-4A3A13D3A358}"/>
              </c:ext>
            </c:extLst>
          </c:dPt>
          <c:dPt>
            <c:idx val="2"/>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5-DDAD-4B7E-8AC4-4A3A13D3A358}"/>
              </c:ext>
            </c:extLst>
          </c:dPt>
          <c:dPt>
            <c:idx val="3"/>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a:noFill/>
              </a:ln>
              <a:effectLst>
                <a:outerShdw blurRad="40000" dist="20000" dir="5400000" rotWithShape="0">
                  <a:srgbClr val="000000">
                    <a:alpha val="38000"/>
                  </a:srgbClr>
                </a:outerShdw>
              </a:effectLst>
              <a:sp3d/>
            </c:spPr>
            <c:extLst>
              <c:ext xmlns:c16="http://schemas.microsoft.com/office/drawing/2014/chart" uri="{C3380CC4-5D6E-409C-BE32-E72D297353CC}">
                <c16:uniqueId val="{00000007-DDAD-4B7E-8AC4-4A3A13D3A358}"/>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65000"/>
                        <a:lumOff val="35000"/>
                      </a:schemeClr>
                    </a:solidFill>
                    <a:latin typeface="+mn-lt"/>
                    <a:ea typeface="+mn-ea"/>
                    <a:cs typeface="+mn-cs"/>
                  </a:defRPr>
                </a:pPr>
                <a:endParaRPr lang="it-IT"/>
              </a:p>
            </c:txPr>
            <c:dLblPos val="inEnd"/>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Foglio1!$A$121:$A$124</c:f>
              <c:strCache>
                <c:ptCount val="4"/>
                <c:pt idx="0">
                  <c:v>Innalzamento della bolletta</c:v>
                </c:pt>
                <c:pt idx="1">
                  <c:v>Scarsità di acqua nella zona</c:v>
                </c:pt>
                <c:pt idx="2">
                  <c:v>Compagne d'informazione che spieghino perché e come risparmiare acqua</c:v>
                </c:pt>
                <c:pt idx="3">
                  <c:v>Incentivi finanziari che premino chi consuma meno acqua</c:v>
                </c:pt>
              </c:strCache>
            </c:strRef>
          </c:cat>
          <c:val>
            <c:numRef>
              <c:f>Foglio1!$B$121:$B$124</c:f>
              <c:numCache>
                <c:formatCode>General</c:formatCode>
                <c:ptCount val="4"/>
                <c:pt idx="0">
                  <c:v>8</c:v>
                </c:pt>
                <c:pt idx="1">
                  <c:v>9</c:v>
                </c:pt>
                <c:pt idx="2">
                  <c:v>2</c:v>
                </c:pt>
                <c:pt idx="3">
                  <c:v>1</c:v>
                </c:pt>
              </c:numCache>
            </c:numRef>
          </c:val>
          <c:extLst>
            <c:ext xmlns:c16="http://schemas.microsoft.com/office/drawing/2014/chart" uri="{C3380CC4-5D6E-409C-BE32-E72D297353CC}">
              <c16:uniqueId val="{00000008-DDAD-4B7E-8AC4-4A3A13D3A35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50000"/>
                  <a:lumOff val="50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538FE2-628D-46E8-9CF6-1E6FBECC2D42}" type="datetimeFigureOut">
              <a:rPr lang="it-IT" smtClean="0"/>
              <a:t>19/02/2019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C9B7C-62E9-4E57-8F03-B5E02A046E36}" type="slidenum">
              <a:rPr lang="it-IT" smtClean="0"/>
              <a:t>‹N›</a:t>
            </a:fld>
            <a:endParaRPr lang="it-IT"/>
          </a:p>
        </p:txBody>
      </p:sp>
    </p:spTree>
    <p:extLst>
      <p:ext uri="{BB962C8B-B14F-4D97-AF65-F5344CB8AC3E}">
        <p14:creationId xmlns:p14="http://schemas.microsoft.com/office/powerpoint/2010/main" val="370561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t>L'acqua potabile è una risorsa naturale primaria, che </a:t>
            </a:r>
            <a:br>
              <a:rPr lang="it-IT" sz="1200" dirty="0"/>
            </a:br>
            <a:r>
              <a:rPr lang="it-IT" sz="1200" dirty="0"/>
              <a:t>permette la sopravvivenza degli esseri viventi e  lo svolgimento delle più fondamentali attività umane.</a:t>
            </a:r>
          </a:p>
          <a:p>
            <a:pPr algn="just"/>
            <a:r>
              <a:rPr lang="it-IT" dirty="0"/>
              <a:t>Il legame tra l’acqua e l’uomo è sempre stato molto complesso, soprattutto nelle epoche passate. </a:t>
            </a:r>
          </a:p>
          <a:p>
            <a:pPr algn="just"/>
            <a:r>
              <a:rPr lang="it-IT" dirty="0"/>
              <a:t>Dalle origini ai giorni nostri l’uomo ha progressivamente imparato a gestire le acque a proprio uso e consumo, un processo molto lento che può essere analizzato in tre epoche distinte</a:t>
            </a:r>
          </a:p>
          <a:p>
            <a:endParaRPr lang="it-IT" dirty="0"/>
          </a:p>
        </p:txBody>
      </p:sp>
      <p:sp>
        <p:nvSpPr>
          <p:cNvPr id="4" name="Segnaposto numero diapositiva 3"/>
          <p:cNvSpPr>
            <a:spLocks noGrp="1"/>
          </p:cNvSpPr>
          <p:nvPr>
            <p:ph type="sldNum" sz="quarter" idx="5"/>
          </p:nvPr>
        </p:nvSpPr>
        <p:spPr/>
        <p:txBody>
          <a:bodyPr/>
          <a:lstStyle/>
          <a:p>
            <a:fld id="{48F7742C-6FA2-4ADB-8636-158B80F044DF}" type="slidenum">
              <a:rPr lang="it-IT" smtClean="0"/>
              <a:t>6</a:t>
            </a:fld>
            <a:endParaRPr lang="it-IT"/>
          </a:p>
        </p:txBody>
      </p:sp>
    </p:spTree>
    <p:extLst>
      <p:ext uri="{BB962C8B-B14F-4D97-AF65-F5344CB8AC3E}">
        <p14:creationId xmlns:p14="http://schemas.microsoft.com/office/powerpoint/2010/main" val="1598676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fontAlgn="base"/>
            <a:r>
              <a:rPr lang="it-IT" dirty="0"/>
              <a:t>L’uomo fin dall’antichità è stato dipendente dalle acque, dalla loro disponibilità, a volte insufficiente, a volte eccessiva, senza mai poterle controllare. </a:t>
            </a:r>
          </a:p>
          <a:p>
            <a:pPr algn="just" fontAlgn="base"/>
            <a:r>
              <a:rPr lang="it-IT" dirty="0"/>
              <a:t>Gli uomini primitivi non sapevano coltivare, si procuravano il cibo e l’acqua limitandosi a consumare le risorse naturali che trovavano.</a:t>
            </a:r>
            <a:br>
              <a:rPr lang="it-IT" dirty="0"/>
            </a:br>
            <a:r>
              <a:rPr lang="it-IT" dirty="0"/>
              <a:t>Solamente nelle ultime migliaia di anni l’uomo è stato artefice di opere mirate al controllo delle acque quali: </a:t>
            </a:r>
          </a:p>
          <a:p>
            <a:pPr marL="1097280" lvl="2" indent="-457200" algn="just" fontAlgn="base">
              <a:buFont typeface="+mj-lt"/>
              <a:buAutoNum type="arabicPeriod"/>
            </a:pPr>
            <a:r>
              <a:rPr lang="it-IT" b="1" dirty="0"/>
              <a:t>canali di drenaggio</a:t>
            </a:r>
          </a:p>
          <a:p>
            <a:pPr marL="1097280" lvl="2" indent="-457200" algn="just" fontAlgn="base">
              <a:buFont typeface="+mj-lt"/>
              <a:buAutoNum type="arabicPeriod"/>
            </a:pPr>
            <a:r>
              <a:rPr lang="it-IT" b="1" dirty="0"/>
              <a:t> dighe </a:t>
            </a:r>
          </a:p>
          <a:p>
            <a:pPr marL="1097280" lvl="2" indent="-457200" algn="just" fontAlgn="base">
              <a:buFont typeface="+mj-lt"/>
              <a:buAutoNum type="arabicPeriod"/>
            </a:pPr>
            <a:r>
              <a:rPr lang="it-IT" b="1" dirty="0"/>
              <a:t> acquedotti </a:t>
            </a:r>
          </a:p>
          <a:p>
            <a:pPr algn="just" fontAlgn="base">
              <a:buNone/>
            </a:pPr>
            <a:r>
              <a:rPr lang="it-IT" dirty="0"/>
              <a:t> che consentirono di passare gradualmente dal nomadismo alla sedentarizzazione; </a:t>
            </a:r>
          </a:p>
          <a:p>
            <a:pPr algn="just" fontAlgn="base">
              <a:buNone/>
            </a:pPr>
            <a:r>
              <a:rPr lang="it-IT" dirty="0"/>
              <a:t>infatti la vita sociale nacque in prossimità dei grandi corsi d’acqua.</a:t>
            </a:r>
          </a:p>
          <a:p>
            <a:endParaRPr lang="it-IT" dirty="0"/>
          </a:p>
        </p:txBody>
      </p:sp>
      <p:sp>
        <p:nvSpPr>
          <p:cNvPr id="4" name="Segnaposto numero diapositiva 3"/>
          <p:cNvSpPr>
            <a:spLocks noGrp="1"/>
          </p:cNvSpPr>
          <p:nvPr>
            <p:ph type="sldNum" sz="quarter" idx="5"/>
          </p:nvPr>
        </p:nvSpPr>
        <p:spPr/>
        <p:txBody>
          <a:bodyPr/>
          <a:lstStyle/>
          <a:p>
            <a:fld id="{48F7742C-6FA2-4ADB-8636-158B80F044DF}" type="slidenum">
              <a:rPr lang="it-IT" smtClean="0"/>
              <a:t>7</a:t>
            </a:fld>
            <a:endParaRPr lang="it-IT"/>
          </a:p>
        </p:txBody>
      </p:sp>
    </p:spTree>
    <p:extLst>
      <p:ext uri="{BB962C8B-B14F-4D97-AF65-F5344CB8AC3E}">
        <p14:creationId xmlns:p14="http://schemas.microsoft.com/office/powerpoint/2010/main" val="2675519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fontAlgn="base"/>
            <a:r>
              <a:rPr lang="it-IT" dirty="0"/>
              <a:t>Ci sono evidenze di imponenti canalizzazioni costruite dai Sumeri in Mesopotamia ad uso irriguo. Lì infatti sono stati ritrovati i </a:t>
            </a:r>
            <a:r>
              <a:rPr lang="it-IT" dirty="0" err="1"/>
              <a:t>qanat</a:t>
            </a:r>
            <a:r>
              <a:rPr lang="it-IT" dirty="0"/>
              <a:t> , ovvero i primi </a:t>
            </a:r>
            <a:r>
              <a:rPr lang="it-IT" b="1" dirty="0"/>
              <a:t>acquedotti </a:t>
            </a:r>
            <a:r>
              <a:rPr lang="it-IT" dirty="0"/>
              <a:t>sotterranei per il trasporto e la distribuzione dell’acqua a notevoli distanze.</a:t>
            </a:r>
          </a:p>
          <a:p>
            <a:pPr algn="just" fontAlgn="base"/>
            <a:r>
              <a:rPr lang="it-IT" dirty="0"/>
              <a:t>Risalgono al XVII secolo a.C. </a:t>
            </a:r>
            <a:r>
              <a:rPr lang="it-IT" b="1" dirty="0"/>
              <a:t>pozzi </a:t>
            </a:r>
            <a:r>
              <a:rPr lang="it-IT" dirty="0"/>
              <a:t> realizzati nei territori </a:t>
            </a:r>
            <a:r>
              <a:rPr lang="it-IT" b="1" dirty="0"/>
              <a:t>dell’antico Egitto</a:t>
            </a:r>
            <a:r>
              <a:rPr lang="it-IT" dirty="0"/>
              <a:t>.</a:t>
            </a:r>
          </a:p>
          <a:p>
            <a:pPr algn="just" fontAlgn="base"/>
            <a:r>
              <a:rPr lang="it-IT" dirty="0"/>
              <a:t>In Egitto alcuni pozzi erano adibiti a “</a:t>
            </a:r>
            <a:r>
              <a:rPr lang="it-IT" dirty="0" err="1"/>
              <a:t>nilometri</a:t>
            </a:r>
            <a:r>
              <a:rPr lang="it-IT" dirty="0"/>
              <a:t>”, con i quali si poteva controllare l’innalzamento della falda del Nilo e prevedere così l’allagamento dei territori a valle.</a:t>
            </a:r>
          </a:p>
          <a:p>
            <a:endParaRPr lang="it-IT" dirty="0"/>
          </a:p>
        </p:txBody>
      </p:sp>
      <p:sp>
        <p:nvSpPr>
          <p:cNvPr id="4" name="Segnaposto numero diapositiva 3"/>
          <p:cNvSpPr>
            <a:spLocks noGrp="1"/>
          </p:cNvSpPr>
          <p:nvPr>
            <p:ph type="sldNum" sz="quarter" idx="5"/>
          </p:nvPr>
        </p:nvSpPr>
        <p:spPr/>
        <p:txBody>
          <a:bodyPr/>
          <a:lstStyle/>
          <a:p>
            <a:fld id="{EE8C9B7C-62E9-4E57-8F03-B5E02A046E36}" type="slidenum">
              <a:rPr lang="it-IT" smtClean="0"/>
              <a:t>8</a:t>
            </a:fld>
            <a:endParaRPr lang="it-IT"/>
          </a:p>
        </p:txBody>
      </p:sp>
    </p:spTree>
    <p:extLst>
      <p:ext uri="{BB962C8B-B14F-4D97-AF65-F5344CB8AC3E}">
        <p14:creationId xmlns:p14="http://schemas.microsoft.com/office/powerpoint/2010/main" val="2325681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dirty="0"/>
              <a:t>La scienza idraulica trovò massima espressione all’epoca romana. Nel campo delle acque i romani impiegarono i migliori architetti e ingegneri della </a:t>
            </a:r>
            <a:r>
              <a:rPr lang="it-IT" b="1" dirty="0"/>
              <a:t>storia</a:t>
            </a:r>
            <a:r>
              <a:rPr lang="it-IT" dirty="0"/>
              <a:t> per realizzare imponenti acquedotti, lunghi anche decine di chilometri, per trasportare presso i centri abitati le acque provenienti da sorgenti lontane. </a:t>
            </a:r>
          </a:p>
          <a:p>
            <a:pPr algn="just"/>
            <a:r>
              <a:rPr lang="it-IT" dirty="0"/>
              <a:t>La scelta di un’acqua da destinare alla distribuzione pubblica avveniva con criteri del tutto empirici. I </a:t>
            </a:r>
            <a:r>
              <a:rPr lang="it-IT" b="1" dirty="0"/>
              <a:t>laboratori di analisi </a:t>
            </a:r>
            <a:r>
              <a:rPr lang="it-IT" dirty="0"/>
              <a:t>ovviamente non esistevano, così per l’idoneità all’</a:t>
            </a:r>
            <a:r>
              <a:rPr lang="it-IT" b="1" dirty="0"/>
              <a:t>approvvigionamento</a:t>
            </a:r>
            <a:r>
              <a:rPr lang="it-IT" dirty="0"/>
              <a:t> venivano considerati alcuni parametri quali la provenienza delle sorgenti, la trasparenza, il sapore e la temperatura dell’acqua. </a:t>
            </a:r>
          </a:p>
          <a:p>
            <a:pPr algn="just"/>
            <a:r>
              <a:rPr lang="it-IT" dirty="0"/>
              <a:t>Veniva considerato anche lo stato di salute delle popolazioni che vivevano in prossimità delle sorgenti. I trattamenti alle acque erano praticamente nulli, essendo limitati alla semplice decantazione in </a:t>
            </a:r>
            <a:r>
              <a:rPr lang="it-IT" i="1" dirty="0"/>
              <a:t>piscine </a:t>
            </a:r>
            <a:r>
              <a:rPr lang="it-IT" i="1" dirty="0" err="1"/>
              <a:t>limarie</a:t>
            </a:r>
            <a:r>
              <a:rPr lang="it-IT" dirty="0"/>
              <a:t>, appositi bacini posizionati lungo il condotto.</a:t>
            </a:r>
          </a:p>
          <a:p>
            <a:endParaRPr lang="it-IT" dirty="0"/>
          </a:p>
        </p:txBody>
      </p:sp>
      <p:sp>
        <p:nvSpPr>
          <p:cNvPr id="4" name="Segnaposto numero diapositiva 3"/>
          <p:cNvSpPr>
            <a:spLocks noGrp="1"/>
          </p:cNvSpPr>
          <p:nvPr>
            <p:ph type="sldNum" sz="quarter" idx="5"/>
          </p:nvPr>
        </p:nvSpPr>
        <p:spPr/>
        <p:txBody>
          <a:bodyPr/>
          <a:lstStyle/>
          <a:p>
            <a:fld id="{EE8C9B7C-62E9-4E57-8F03-B5E02A046E36}" type="slidenum">
              <a:rPr lang="it-IT" smtClean="0"/>
              <a:t>9</a:t>
            </a:fld>
            <a:endParaRPr lang="it-IT"/>
          </a:p>
        </p:txBody>
      </p:sp>
    </p:spTree>
    <p:extLst>
      <p:ext uri="{BB962C8B-B14F-4D97-AF65-F5344CB8AC3E}">
        <p14:creationId xmlns:p14="http://schemas.microsoft.com/office/powerpoint/2010/main" val="358670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fontAlgn="base"/>
            <a:r>
              <a:rPr lang="it-IT" sz="1200" dirty="0"/>
              <a:t>Resti di acquedotti romani sono visibili ancora oggi, non solo in Italia ma in molte città edificate durante il periodo imperiale.</a:t>
            </a:r>
          </a:p>
          <a:p>
            <a:pPr algn="just" fontAlgn="base"/>
            <a:r>
              <a:rPr lang="it-IT" sz="1200" dirty="0"/>
              <a:t>L’</a:t>
            </a:r>
            <a:r>
              <a:rPr lang="it-IT" sz="1200" b="1" dirty="0"/>
              <a:t>approvvigionamento </a:t>
            </a:r>
            <a:r>
              <a:rPr lang="it-IT" sz="1200" dirty="0"/>
              <a:t>di Roma era garantito da 11 acquedotti, complessivamente lunghi circa 500 km, che assicuravano alla città una quantità di acqua unica nella </a:t>
            </a:r>
            <a:r>
              <a:rPr lang="it-IT" sz="1200" b="1" dirty="0"/>
              <a:t>storia</a:t>
            </a:r>
            <a:r>
              <a:rPr lang="it-IT" sz="1200" dirty="0"/>
              <a:t> dell’uomo ed eguagliata solo ai giorni nostri.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Ogni giorno venivano erogati circa 500 litri </a:t>
            </a:r>
            <a:r>
              <a:rPr lang="it-IT" dirty="0" err="1"/>
              <a:t>procapite</a:t>
            </a:r>
            <a:r>
              <a:rPr lang="it-IT" dirty="0"/>
              <a:t>, un volume enorme per gran parte destinato all’alimentazione delle fontane pubbliche e delle terme. Gli acquedotti furono maestose opere che richiesero anche l’utilizzo di  attrezzature sofisticate per l’epoca, per regolare per esempio la pendenza dei canali.</a:t>
            </a:r>
          </a:p>
          <a:p>
            <a:endParaRPr lang="it-IT" dirty="0"/>
          </a:p>
        </p:txBody>
      </p:sp>
      <p:sp>
        <p:nvSpPr>
          <p:cNvPr id="4" name="Segnaposto numero diapositiva 3"/>
          <p:cNvSpPr>
            <a:spLocks noGrp="1"/>
          </p:cNvSpPr>
          <p:nvPr>
            <p:ph type="sldNum" sz="quarter" idx="5"/>
          </p:nvPr>
        </p:nvSpPr>
        <p:spPr/>
        <p:txBody>
          <a:bodyPr/>
          <a:lstStyle/>
          <a:p>
            <a:fld id="{EE8C9B7C-62E9-4E57-8F03-B5E02A046E36}" type="slidenum">
              <a:rPr lang="it-IT" smtClean="0"/>
              <a:t>12</a:t>
            </a:fld>
            <a:endParaRPr lang="it-IT"/>
          </a:p>
        </p:txBody>
      </p:sp>
    </p:spTree>
    <p:extLst>
      <p:ext uri="{BB962C8B-B14F-4D97-AF65-F5344CB8AC3E}">
        <p14:creationId xmlns:p14="http://schemas.microsoft.com/office/powerpoint/2010/main" val="2780312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fontAlgn="base"/>
            <a:r>
              <a:rPr lang="it-IT" dirty="0"/>
              <a:t>L’epoca medioevale segnò la morte delle grandi opere idrauliche romane. Una buona parte degli impianti di distribuzione dell’acqua venne messa fuori uso, a volte anche intenzionalmente per motivi strategici, e le grandi terme abbandonate e depredate di tutti i loro beni. Nei secoli che seguirono quindi l’acqua tornò ad essere stagnante e per molto tempo attinta nuovamente da pozzi e dai torrenti, con un peggioramento generale delle condizioni igieniche e di salute della popolazione.</a:t>
            </a:r>
          </a:p>
          <a:p>
            <a:pPr algn="just" fontAlgn="base"/>
            <a:r>
              <a:rPr lang="it-IT" dirty="0"/>
              <a:t>Per le prime importanti applicazioni nel settore della potabilizzazione si dovette arrivare agli inizi del XX secolo. Nel 1806 venne realizzato il primo impianto di </a:t>
            </a:r>
            <a:r>
              <a:rPr lang="it-IT" b="1" dirty="0"/>
              <a:t>filtrazione a sabbia</a:t>
            </a:r>
            <a:r>
              <a:rPr lang="it-IT" dirty="0"/>
              <a:t> e uso di </a:t>
            </a:r>
            <a:r>
              <a:rPr lang="it-IT" b="1" dirty="0"/>
              <a:t>carbone vegetale </a:t>
            </a:r>
            <a:r>
              <a:rPr lang="it-IT" dirty="0"/>
              <a:t>per l’acqua di Parigi; nel 1835 in Inghilterra si utilizzò il </a:t>
            </a:r>
            <a:r>
              <a:rPr lang="it-IT" b="1" dirty="0"/>
              <a:t>cloro</a:t>
            </a:r>
            <a:r>
              <a:rPr lang="it-IT" dirty="0"/>
              <a:t> sotto forma di </a:t>
            </a:r>
            <a:r>
              <a:rPr lang="it-IT" b="1" dirty="0"/>
              <a:t>cloruro di calce</a:t>
            </a:r>
            <a:r>
              <a:rPr lang="it-IT" dirty="0"/>
              <a:t> per la deodorizzazione dell’acqua; nel 1893 in Olanda venne realizzato il primo impianto di trattamento dell’acqua del fiume Reno con l’utilizzo di </a:t>
            </a:r>
            <a:r>
              <a:rPr lang="it-IT" b="1" dirty="0"/>
              <a:t>ozono</a:t>
            </a:r>
            <a:r>
              <a:rPr lang="it-IT" dirty="0"/>
              <a:t>.</a:t>
            </a:r>
          </a:p>
          <a:p>
            <a:endParaRPr lang="it-IT" dirty="0"/>
          </a:p>
        </p:txBody>
      </p:sp>
      <p:sp>
        <p:nvSpPr>
          <p:cNvPr id="4" name="Segnaposto numero diapositiva 3"/>
          <p:cNvSpPr>
            <a:spLocks noGrp="1"/>
          </p:cNvSpPr>
          <p:nvPr>
            <p:ph type="sldNum" sz="quarter" idx="5"/>
          </p:nvPr>
        </p:nvSpPr>
        <p:spPr/>
        <p:txBody>
          <a:bodyPr/>
          <a:lstStyle/>
          <a:p>
            <a:fld id="{EE8C9B7C-62E9-4E57-8F03-B5E02A046E36}" type="slidenum">
              <a:rPr lang="it-IT" smtClean="0"/>
              <a:t>13</a:t>
            </a:fld>
            <a:endParaRPr lang="it-IT"/>
          </a:p>
        </p:txBody>
      </p:sp>
    </p:spTree>
    <p:extLst>
      <p:ext uri="{BB962C8B-B14F-4D97-AF65-F5344CB8AC3E}">
        <p14:creationId xmlns:p14="http://schemas.microsoft.com/office/powerpoint/2010/main" val="479246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fontAlgn="base"/>
            <a:r>
              <a:rPr lang="it-IT" dirty="0"/>
              <a:t>Gli studi di </a:t>
            </a:r>
            <a:r>
              <a:rPr lang="it-IT" b="1" dirty="0"/>
              <a:t>microbiologia</a:t>
            </a:r>
            <a:r>
              <a:rPr lang="it-IT" dirty="0"/>
              <a:t> di Pasteur (</a:t>
            </a:r>
            <a:r>
              <a:rPr lang="it-IT" i="1" dirty="0"/>
              <a:t>ci beviamo il 90% delle nostre malattie</a:t>
            </a:r>
            <a:r>
              <a:rPr lang="it-IT" dirty="0"/>
              <a:t>) permisero di avvalorare le teorie secondo le quali ci poteva essere una correlazione tra il livello igienico di un’acqua e il proliferare di alcune malattie. </a:t>
            </a:r>
          </a:p>
          <a:p>
            <a:pPr algn="just" fontAlgn="base"/>
            <a:r>
              <a:rPr lang="it-IT" dirty="0"/>
              <a:t>Fu durante l’epidemia di colera di Londra del 1854 che il medico inglese John Snow, studiando l’origine e le modalità di diffusione della malattia, capì che la stessa veniva veicolata dall’acqua. Nasce la </a:t>
            </a:r>
            <a:r>
              <a:rPr lang="it-IT" b="1" dirty="0"/>
              <a:t>microbiologia</a:t>
            </a:r>
            <a:r>
              <a:rPr lang="it-IT" dirty="0"/>
              <a:t> e con essa l’uso di agenti chimici destinati alla </a:t>
            </a:r>
            <a:r>
              <a:rPr lang="it-IT" b="1" dirty="0"/>
              <a:t>disinfezione</a:t>
            </a:r>
            <a:r>
              <a:rPr lang="it-IT" dirty="0"/>
              <a:t>. </a:t>
            </a:r>
          </a:p>
          <a:p>
            <a:pPr algn="just" fontAlgn="base"/>
            <a:r>
              <a:rPr lang="it-IT" dirty="0"/>
              <a:t>Gli acquedotti, che sino a quel momento distribuivano le acque tal quali, o al più filtrate, iniziarono a dotarsi anche di sistemi di disinfezione.</a:t>
            </a:r>
            <a:br>
              <a:rPr lang="it-IT" dirty="0"/>
            </a:br>
            <a:r>
              <a:rPr lang="it-IT" dirty="0"/>
              <a:t>La disinfezione delle acque, per le conseguenze benefiche che ha portato al livello di salute della popolazione mondiale, è sicuramente una delle più grandi conquiste dell’umanità.</a:t>
            </a:r>
          </a:p>
          <a:p>
            <a:endParaRPr lang="it-IT" dirty="0"/>
          </a:p>
        </p:txBody>
      </p:sp>
      <p:sp>
        <p:nvSpPr>
          <p:cNvPr id="4" name="Segnaposto numero diapositiva 3"/>
          <p:cNvSpPr>
            <a:spLocks noGrp="1"/>
          </p:cNvSpPr>
          <p:nvPr>
            <p:ph type="sldNum" sz="quarter" idx="5"/>
          </p:nvPr>
        </p:nvSpPr>
        <p:spPr/>
        <p:txBody>
          <a:bodyPr/>
          <a:lstStyle/>
          <a:p>
            <a:fld id="{EE8C9B7C-62E9-4E57-8F03-B5E02A046E36}" type="slidenum">
              <a:rPr lang="it-IT" smtClean="0"/>
              <a:t>14</a:t>
            </a:fld>
            <a:endParaRPr lang="it-IT"/>
          </a:p>
        </p:txBody>
      </p:sp>
    </p:spTree>
    <p:extLst>
      <p:ext uri="{BB962C8B-B14F-4D97-AF65-F5344CB8AC3E}">
        <p14:creationId xmlns:p14="http://schemas.microsoft.com/office/powerpoint/2010/main" val="16255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8A89898B-EA9D-48A4-B422-E2FD4AB7D01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CBFAB1-7ECB-421B-B0F0-61C4CFBFF48E}" type="slidenum">
              <a:rPr kumimoji="0" lang="it-IT" altLang="it-IT"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it-IT" altLang="it-IT"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1" name="Rectangle 2">
            <a:extLst>
              <a:ext uri="{FF2B5EF4-FFF2-40B4-BE49-F238E27FC236}">
                <a16:creationId xmlns:a16="http://schemas.microsoft.com/office/drawing/2014/main" id="{F45A5754-BFB0-4DBB-870B-069C6574AEA7}"/>
              </a:ext>
            </a:extLst>
          </p:cNvPr>
          <p:cNvSpPr>
            <a:spLocks noGrp="1" noRot="1" noChangeAspect="1" noChangeArrowheads="1" noTextEdit="1"/>
          </p:cNvSpPr>
          <p:nvPr>
            <p:ph type="sldImg"/>
          </p:nvPr>
        </p:nvSpPr>
        <p:spPr>
          <a:xfrm>
            <a:off x="1143000" y="695325"/>
            <a:ext cx="4570413" cy="3427413"/>
          </a:xfrm>
          <a:ln/>
        </p:spPr>
      </p:sp>
      <p:sp>
        <p:nvSpPr>
          <p:cNvPr id="22532" name="Rectangle 3">
            <a:extLst>
              <a:ext uri="{FF2B5EF4-FFF2-40B4-BE49-F238E27FC236}">
                <a16:creationId xmlns:a16="http://schemas.microsoft.com/office/drawing/2014/main" id="{20DBB718-D8A0-4024-B369-00BF62CE4C90}"/>
              </a:ext>
            </a:extLst>
          </p:cNvPr>
          <p:cNvSpPr>
            <a:spLocks noGrp="1" noChangeArrowheads="1"/>
          </p:cNvSpPr>
          <p:nvPr>
            <p:ph type="body" idx="1"/>
          </p:nvPr>
        </p:nvSpPr>
        <p:spPr>
          <a:noFill/>
          <a:extLst>
            <a:ext uri="{91240B29-F687-4F45-9708-019B960494DF}">
              <a14:hiddenLine xmlns:a14="http://schemas.microsoft.com/office/drawing/2010/main" w="9525">
                <a:solidFill>
                  <a:schemeClr val="tx1"/>
                </a:solidFill>
                <a:round/>
                <a:headEnd/>
                <a:tailEnd/>
              </a14:hiddenLine>
            </a:ext>
          </a:extLst>
        </p:spPr>
        <p:txBody>
          <a:bodyPr wrap="none" anchor="ctr"/>
          <a:lstStyle/>
          <a:p>
            <a:pPr defTabSz="449263" eaLnBrk="1" hangingPunct="1"/>
            <a:endParaRPr lang="it-IT" altLang="it-IT">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1BF750C5-363A-4C8C-83A5-8821949CB45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9EDCC81-C1CA-4BA2-A468-681E59D9BF5E}" type="slidenum">
              <a:rPr kumimoji="0" lang="it-IT" altLang="it-IT"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it-IT" altLang="it-IT"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55" name="Rectangle 2">
            <a:extLst>
              <a:ext uri="{FF2B5EF4-FFF2-40B4-BE49-F238E27FC236}">
                <a16:creationId xmlns:a16="http://schemas.microsoft.com/office/drawing/2014/main" id="{037F3D48-DB01-42DD-865C-43D8CA7E00D2}"/>
              </a:ext>
            </a:extLst>
          </p:cNvPr>
          <p:cNvSpPr>
            <a:spLocks noGrp="1" noRot="1" noChangeAspect="1" noChangeArrowheads="1" noTextEdit="1"/>
          </p:cNvSpPr>
          <p:nvPr>
            <p:ph type="sldImg"/>
          </p:nvPr>
        </p:nvSpPr>
        <p:spPr>
          <a:xfrm>
            <a:off x="1143000" y="695325"/>
            <a:ext cx="4570413" cy="3427413"/>
          </a:xfrm>
          <a:ln/>
        </p:spPr>
      </p:sp>
      <p:sp>
        <p:nvSpPr>
          <p:cNvPr id="23556" name="Rectangle 3">
            <a:extLst>
              <a:ext uri="{FF2B5EF4-FFF2-40B4-BE49-F238E27FC236}">
                <a16:creationId xmlns:a16="http://schemas.microsoft.com/office/drawing/2014/main" id="{5DD44DF5-ACF5-437E-9FED-ECFA4D99CB06}"/>
              </a:ext>
            </a:extLst>
          </p:cNvPr>
          <p:cNvSpPr>
            <a:spLocks noGrp="1" noChangeArrowheads="1"/>
          </p:cNvSpPr>
          <p:nvPr>
            <p:ph type="body" idx="1"/>
          </p:nvPr>
        </p:nvSpPr>
        <p:spPr>
          <a:noFill/>
          <a:extLst>
            <a:ext uri="{91240B29-F687-4F45-9708-019B960494DF}">
              <a14:hiddenLine xmlns:a14="http://schemas.microsoft.com/office/drawing/2010/main" w="9525">
                <a:solidFill>
                  <a:schemeClr val="tx1"/>
                </a:solidFill>
                <a:round/>
                <a:headEnd/>
                <a:tailEnd/>
              </a14:hiddenLine>
            </a:ext>
          </a:extLst>
        </p:spPr>
        <p:txBody>
          <a:bodyPr wrap="none" anchor="ctr"/>
          <a:lstStyle/>
          <a:p>
            <a:pPr defTabSz="449263" eaLnBrk="1" hangingPunct="1"/>
            <a:endParaRPr lang="it-IT" altLang="it-IT">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D05D0933-0951-4F10-A48A-8CCC2642652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3E7841-E3CB-4378-A345-5FA0DBA7B607}" type="slidenum">
              <a:rPr kumimoji="0" lang="it-IT" altLang="it-IT"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it-IT" altLang="it-IT"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51" name="Rectangle 2">
            <a:extLst>
              <a:ext uri="{FF2B5EF4-FFF2-40B4-BE49-F238E27FC236}">
                <a16:creationId xmlns:a16="http://schemas.microsoft.com/office/drawing/2014/main" id="{380DF73A-1FAF-4ED7-B1EB-008BF333B1B2}"/>
              </a:ext>
            </a:extLst>
          </p:cNvPr>
          <p:cNvSpPr>
            <a:spLocks noGrp="1" noRot="1" noChangeAspect="1" noChangeArrowheads="1" noTextEdit="1"/>
          </p:cNvSpPr>
          <p:nvPr>
            <p:ph type="sldImg"/>
          </p:nvPr>
        </p:nvSpPr>
        <p:spPr>
          <a:xfrm>
            <a:off x="1143000" y="695325"/>
            <a:ext cx="4570413" cy="3427413"/>
          </a:xfrm>
          <a:ln/>
        </p:spPr>
      </p:sp>
      <p:sp>
        <p:nvSpPr>
          <p:cNvPr id="27652" name="Rectangle 3">
            <a:extLst>
              <a:ext uri="{FF2B5EF4-FFF2-40B4-BE49-F238E27FC236}">
                <a16:creationId xmlns:a16="http://schemas.microsoft.com/office/drawing/2014/main" id="{3034CDA8-F183-47E8-B019-DB151D295EBA}"/>
              </a:ext>
            </a:extLst>
          </p:cNvPr>
          <p:cNvSpPr>
            <a:spLocks noGrp="1" noChangeArrowheads="1"/>
          </p:cNvSpPr>
          <p:nvPr>
            <p:ph type="body" idx="1"/>
          </p:nvPr>
        </p:nvSpPr>
        <p:spPr>
          <a:noFill/>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49263" eaLnBrk="1" hangingPunct="1"/>
            <a:endParaRPr lang="it-IT" altLang="it-IT">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latin typeface="Calisto MT" panose="02040603050505030304" pitchFamily="18" charset="0"/>
              </a:rPr>
              <a:t>Bastava transitare in estate come in primavera, per le strade del Chiatamone, una strada del noto Borgo di Santa Lucia che si estende dalla Piazza Vittoria sino al Palazzo Reale di Piazza del Plebiscito, per imbattersi con giovani venditori  e venditrici, che proponevano una bevuta d’acqua fresca e frizzante, dall’unico inconfondibile odore e sapore come «uovo marcio» fortemente </a:t>
            </a:r>
            <a:r>
              <a:rPr lang="it-IT" sz="1200" dirty="0" err="1">
                <a:latin typeface="Calisto MT" panose="02040603050505030304" pitchFamily="18" charset="0"/>
              </a:rPr>
              <a:t>ferriginoso</a:t>
            </a:r>
            <a:r>
              <a:rPr lang="it-IT" sz="1200" dirty="0">
                <a:latin typeface="Calisto MT" panose="02040603050505030304" pitchFamily="18" charset="0"/>
              </a:rPr>
              <a:t>!</a:t>
            </a:r>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3455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latin typeface="Calisto MT" panose="02040603050505030304" pitchFamily="18" charset="0"/>
              </a:rPr>
              <a:t>L'acqua "</a:t>
            </a:r>
            <a:r>
              <a:rPr lang="it-IT" sz="1200" dirty="0" err="1">
                <a:latin typeface="Calisto MT" panose="02040603050505030304" pitchFamily="18" charset="0"/>
              </a:rPr>
              <a:t>zurfegna</a:t>
            </a:r>
            <a:r>
              <a:rPr lang="it-IT" sz="1200" dirty="0">
                <a:latin typeface="Calisto MT" panose="02040603050505030304" pitchFamily="18" charset="0"/>
              </a:rPr>
              <a:t>" conosciuta anche con i nomi di </a:t>
            </a:r>
            <a:r>
              <a:rPr lang="it-IT" sz="1200" dirty="0" err="1">
                <a:latin typeface="Calisto MT" panose="02040603050505030304" pitchFamily="18" charset="0"/>
              </a:rPr>
              <a:t>suffregna</a:t>
            </a:r>
            <a:r>
              <a:rPr lang="it-IT" sz="1200" dirty="0">
                <a:latin typeface="Calisto MT" panose="02040603050505030304" pitchFamily="18" charset="0"/>
              </a:rPr>
              <a:t>, ferrata, delle «</a:t>
            </a:r>
            <a:r>
              <a:rPr lang="it-IT" sz="1200" dirty="0" err="1">
                <a:latin typeface="Calisto MT" panose="02040603050505030304" pitchFamily="18" charset="0"/>
              </a:rPr>
              <a:t>mummare</a:t>
            </a:r>
            <a:r>
              <a:rPr lang="it-IT" sz="1200" dirty="0">
                <a:latin typeface="Calisto MT" panose="02040603050505030304" pitchFamily="18" charset="0"/>
              </a:rPr>
              <a:t>», fu per secoli la bevanda preferita dai napoletani.</a:t>
            </a:r>
          </a:p>
          <a:p>
            <a:r>
              <a:rPr lang="it-IT" sz="1200" dirty="0">
                <a:latin typeface="Calisto MT" panose="02040603050505030304" pitchFamily="18" charset="0"/>
              </a:rPr>
              <a:t> La storia delle fonti del Chiatamone, ai piedi del Monte </a:t>
            </a:r>
            <a:r>
              <a:rPr lang="it-IT" sz="1200" dirty="0" err="1">
                <a:latin typeface="Calisto MT" panose="02040603050505030304" pitchFamily="18" charset="0"/>
              </a:rPr>
              <a:t>Echia</a:t>
            </a:r>
            <a:r>
              <a:rPr lang="it-IT" sz="1200" dirty="0">
                <a:latin typeface="Calisto MT" panose="02040603050505030304" pitchFamily="18" charset="0"/>
              </a:rPr>
              <a:t>, ha origini molto antiche che si perdono nella notte dei tempi, o più precisamente se ne trovano tracce già nel XVI secolo. </a:t>
            </a:r>
          </a:p>
          <a:p>
            <a:r>
              <a:rPr lang="it-IT" sz="1200" dirty="0">
                <a:latin typeface="Calisto MT" panose="02040603050505030304" pitchFamily="18" charset="0"/>
              </a:rPr>
              <a:t>Facendo un breve viaggio a ritroso nel tempo, si trovano tracce dell’esistenza di questa preziosa acqua in brani risalenti sin dal 1500, le cui rime si leggono in lodi e strofe poetiche e musicali, nelle quali si accennava alla bontà di questa particolare «acqua </a:t>
            </a:r>
            <a:r>
              <a:rPr lang="it-IT" sz="1200" dirty="0" err="1">
                <a:latin typeface="Calisto MT" panose="02040603050505030304" pitchFamily="18" charset="0"/>
              </a:rPr>
              <a:t>suffregna</a:t>
            </a:r>
            <a:r>
              <a:rPr lang="it-IT" sz="1200" dirty="0">
                <a:latin typeface="Calisto MT" panose="02040603050505030304" pitchFamily="18" charset="0"/>
              </a:rPr>
              <a:t>».</a:t>
            </a:r>
          </a:p>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5830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latin typeface="Calisto MT" panose="02040603050505030304" pitchFamily="18" charset="0"/>
              </a:rPr>
              <a:t>La principale fonte di quell’atipica acqua, dall’intenso sapore sulfureo, si trovava in una oscura e quasi misteriosa grotta, da dove coloro che provvedevano alla rivendita attingevano e riempivano gli </a:t>
            </a:r>
            <a:r>
              <a:rPr lang="it-IT" sz="1200" dirty="0" err="1">
                <a:latin typeface="Calisto MT" panose="02040603050505030304" pitchFamily="18" charset="0"/>
              </a:rPr>
              <a:t>orciuoli</a:t>
            </a:r>
            <a:r>
              <a:rPr lang="it-IT" sz="1200" dirty="0">
                <a:latin typeface="Calisto MT" panose="02040603050505030304" pitchFamily="18" charset="0"/>
              </a:rPr>
              <a:t>.</a:t>
            </a:r>
          </a:p>
          <a:p>
            <a:r>
              <a:rPr lang="it-IT" sz="1200" dirty="0">
                <a:latin typeface="Calisto MT" panose="02040603050505030304" pitchFamily="18" charset="0"/>
              </a:rPr>
              <a:t>L’acqua veniva venduta, semmai arricchita con una premuta di limoni, sin dall’origine delle fonti e la vendita durò, a fasi alterne, sino a quando Napoli non fu colpita dalla brutale epidemia del colera. Era il 1973.</a:t>
            </a:r>
          </a:p>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601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342900" indent="-342900">
              <a:buFont typeface="Arial" panose="020B0604020202020204" pitchFamily="34" charset="0"/>
              <a:buChar char="•"/>
            </a:pPr>
            <a:r>
              <a:rPr lang="it-IT" sz="1200" dirty="0">
                <a:latin typeface="Calisto MT" panose="02040603050505030304" pitchFamily="18" charset="0"/>
              </a:rPr>
              <a:t>La fonte nasceva dal monte </a:t>
            </a:r>
            <a:r>
              <a:rPr lang="it-IT" sz="1200" dirty="0" err="1">
                <a:latin typeface="Calisto MT" panose="02040603050505030304" pitchFamily="18" charset="0"/>
              </a:rPr>
              <a:t>Echia</a:t>
            </a:r>
            <a:r>
              <a:rPr lang="it-IT" sz="1200" dirty="0">
                <a:latin typeface="Calisto MT" panose="02040603050505030304" pitchFamily="18" charset="0"/>
              </a:rPr>
              <a:t>, veniva raccolta nel pozzo artesiano di Palazzo Reale (costruito dall’ingegnere Cangiano nel 1850, su preciso ordine di Ferdinando II), e defluiva fino a Via Chiatamone, al numero 50. </a:t>
            </a:r>
          </a:p>
          <a:p>
            <a:pPr marL="342900" indent="-342900">
              <a:buFont typeface="Arial" panose="020B0604020202020204" pitchFamily="34" charset="0"/>
              <a:buChar char="•"/>
            </a:pPr>
            <a:r>
              <a:rPr lang="it-IT" sz="1200" dirty="0">
                <a:latin typeface="Calisto MT" panose="02040603050505030304" pitchFamily="18" charset="0"/>
              </a:rPr>
              <a:t>La fonte rinfrescava tutti coloro che la visitavano scendendo una grande scalinata, creata appositamente per facilitare la raccolta di un’acqua unica, presente solo in quest’oscura grotta dove il rumore delle acque faceva da sottofondo alle urla dei tanti venditori che, grazie anche ai loro carrettini, rifornivano altre città come Capua, Torre del Greco e Caserta, di questo preziosissimo liquido.</a:t>
            </a:r>
          </a:p>
          <a:p>
            <a:pPr marL="342900" indent="-342900">
              <a:buFont typeface="Arial" panose="020B0604020202020204" pitchFamily="34" charset="0"/>
              <a:buChar char="•"/>
            </a:pPr>
            <a:r>
              <a:rPr lang="it-IT" sz="1200" dirty="0">
                <a:latin typeface="Calisto MT" panose="02040603050505030304" pitchFamily="18" charset="0"/>
              </a:rPr>
              <a:t>Oggi, lì, a memoria di quei tempi in cui chiunque poteva dissetarsi, è posta una lapide commemorativa.</a:t>
            </a:r>
          </a:p>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5974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i="1" dirty="0" err="1">
                <a:latin typeface="Calisto MT" panose="02040603050505030304" pitchFamily="18" charset="0"/>
              </a:rPr>
              <a:t>Pizzofalcone</a:t>
            </a:r>
            <a:r>
              <a:rPr lang="it-IT" sz="1200" b="1" i="1" dirty="0">
                <a:latin typeface="Calisto MT" panose="02040603050505030304" pitchFamily="18" charset="0"/>
              </a:rPr>
              <a:t> </a:t>
            </a:r>
            <a:r>
              <a:rPr lang="it-IT" sz="1200" dirty="0">
                <a:latin typeface="Calisto MT" panose="02040603050505030304" pitchFamily="18" charset="0"/>
              </a:rPr>
              <a:t>è il soprannome dato al </a:t>
            </a:r>
            <a:r>
              <a:rPr lang="it-IT" sz="1200" b="1" dirty="0">
                <a:latin typeface="Calisto MT" panose="02040603050505030304" pitchFamily="18" charset="0"/>
              </a:rPr>
              <a:t>monte </a:t>
            </a:r>
            <a:r>
              <a:rPr lang="it-IT" sz="1200" b="1" dirty="0" err="1">
                <a:latin typeface="Calisto MT" panose="02040603050505030304" pitchFamily="18" charset="0"/>
              </a:rPr>
              <a:t>Echia</a:t>
            </a:r>
            <a:r>
              <a:rPr lang="it-IT" sz="1200" dirty="0">
                <a:latin typeface="Calisto MT" panose="02040603050505030304" pitchFamily="18" charset="0"/>
              </a:rPr>
              <a:t>, alla metà del Duecento, un’epoca in cui la collina fu destinata dall’allora Re di Napoli, Carlo I D’Angiò, alla caccia del falcone. Mentre il nome </a:t>
            </a:r>
            <a:r>
              <a:rPr lang="it-IT" sz="1200" b="1" i="1" dirty="0">
                <a:latin typeface="Calisto MT" panose="02040603050505030304" pitchFamily="18" charset="0"/>
              </a:rPr>
              <a:t>Monte di Dio </a:t>
            </a:r>
            <a:r>
              <a:rPr lang="it-IT" sz="1200" dirty="0">
                <a:latin typeface="Calisto MT" panose="02040603050505030304" pitchFamily="18" charset="0"/>
              </a:rPr>
              <a:t>deriva dall’omonima chiesa con convento fondata proprio in questa zona nel XVI secolo.</a:t>
            </a:r>
          </a:p>
          <a:p>
            <a:r>
              <a:rPr lang="it-IT" sz="1200" dirty="0">
                <a:latin typeface="Calisto MT" panose="02040603050505030304" pitchFamily="18" charset="0"/>
              </a:rPr>
              <a:t>Il monte </a:t>
            </a:r>
            <a:r>
              <a:rPr lang="it-IT" sz="1200" dirty="0" err="1">
                <a:latin typeface="Calisto MT" panose="02040603050505030304" pitchFamily="18" charset="0"/>
              </a:rPr>
              <a:t>Echia</a:t>
            </a:r>
            <a:r>
              <a:rPr lang="it-IT" sz="1200" dirty="0">
                <a:latin typeface="Calisto MT" panose="02040603050505030304" pitchFamily="18" charset="0"/>
              </a:rPr>
              <a:t> è una collina di origine vulcanica, di circa 50 metri di altezza formata da successioni di prodotti vulcanici antichi al cui interno vi sono numerose cavità e gallerie, tra cui il Tunnel borbonico.</a:t>
            </a:r>
          </a:p>
          <a:p>
            <a:r>
              <a:rPr lang="it-IT" sz="1200" dirty="0">
                <a:latin typeface="Calisto MT" panose="02040603050505030304" pitchFamily="18" charset="0"/>
              </a:rPr>
              <a:t>Sul monte </a:t>
            </a:r>
            <a:r>
              <a:rPr lang="it-IT" sz="1200" dirty="0" err="1">
                <a:latin typeface="Calisto MT" panose="02040603050505030304" pitchFamily="18" charset="0"/>
              </a:rPr>
              <a:t>Echia</a:t>
            </a:r>
            <a:r>
              <a:rPr lang="it-IT" sz="1200" dirty="0">
                <a:latin typeface="Calisto MT" panose="02040603050505030304" pitchFamily="18" charset="0"/>
              </a:rPr>
              <a:t> inoltre è stato fondato il più antico insediamento della città, </a:t>
            </a:r>
            <a:r>
              <a:rPr lang="it-IT" sz="1200" dirty="0" err="1">
                <a:latin typeface="Calisto MT" panose="02040603050505030304" pitchFamily="18" charset="0"/>
              </a:rPr>
              <a:t>Palepoli</a:t>
            </a:r>
            <a:r>
              <a:rPr lang="it-IT" sz="1200" dirty="0">
                <a:latin typeface="Calisto MT" panose="02040603050505030304" pitchFamily="18" charset="0"/>
              </a:rPr>
              <a:t>, e ancora oggi conserva edifici di alto valore storico ed artistico.</a:t>
            </a:r>
          </a:p>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6834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dirty="0">
                <a:latin typeface="Calisto MT" panose="02040603050505030304" pitchFamily="18" charset="0"/>
              </a:rPr>
              <a:t>L’acqua «</a:t>
            </a:r>
            <a:r>
              <a:rPr lang="it-IT" sz="1200" dirty="0" err="1">
                <a:latin typeface="Calisto MT" panose="02040603050505030304" pitchFamily="18" charset="0"/>
              </a:rPr>
              <a:t>zurfegna</a:t>
            </a:r>
            <a:r>
              <a:rPr lang="it-IT" sz="1200" dirty="0">
                <a:latin typeface="Calisto MT" panose="02040603050505030304" pitchFamily="18" charset="0"/>
              </a:rPr>
              <a:t>» è anche detta «</a:t>
            </a:r>
            <a:r>
              <a:rPr lang="it-IT" sz="1200" b="1" i="1" dirty="0">
                <a:latin typeface="Calisto MT" panose="02040603050505030304" pitchFamily="18" charset="0"/>
              </a:rPr>
              <a:t>de </a:t>
            </a:r>
            <a:r>
              <a:rPr lang="it-IT" sz="1200" b="1" i="1" dirty="0" err="1">
                <a:latin typeface="Calisto MT" panose="02040603050505030304" pitchFamily="18" charset="0"/>
              </a:rPr>
              <a:t>mummare</a:t>
            </a:r>
            <a:r>
              <a:rPr lang="it-IT" sz="1200" b="1" i="1" dirty="0">
                <a:latin typeface="Calisto MT" panose="02040603050505030304" pitchFamily="18" charset="0"/>
              </a:rPr>
              <a:t>»,  </a:t>
            </a:r>
            <a:r>
              <a:rPr lang="it-IT" sz="1200" dirty="0">
                <a:latin typeface="Calisto MT" panose="02040603050505030304" pitchFamily="18" charset="0"/>
              </a:rPr>
              <a:t>perché così i popolani «luciani» chiamavano le caratteristiche anfore di creta a due manici utilizzate nel passato per trasportare l’acqua ai vari banchi dell’acqua sparsi per la città.</a:t>
            </a:r>
          </a:p>
          <a:p>
            <a:r>
              <a:rPr lang="it-IT" sz="1200" dirty="0">
                <a:latin typeface="Calisto MT" panose="02040603050505030304" pitchFamily="18" charset="0"/>
              </a:rPr>
              <a:t>La caratteristica principale di queste anfore, dal caratteristico colore «terreo» o a volte dipinte con scene di carattere popolare, era la capacità di mantenere a lungo ed inalterata la freschezza della temperatura sorgiva per consentire una mescita che rallegrasse il gusto e soddisfacesse la sete dei passanti.</a:t>
            </a:r>
          </a:p>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D7536-57E3-46D5-A0A2-3674BB7FAD84}"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7801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r>
              <a:rPr lang="it-IT" sz="1200" dirty="0">
                <a:latin typeface="Calisto MT" panose="02040603050505030304" pitchFamily="18" charset="0"/>
              </a:rPr>
              <a:t>Il segreto di quel gusto straordinario e delle sue proprietà stanno nella provenienza vulcanica, che oltre a rendere l’acqua minerale gassata, le conferivano sali minerali, bicarbonato di sodio, cloruri, calcio, magnesio e ferro. E dulcis in fundo, l’acqua «</a:t>
            </a:r>
            <a:r>
              <a:rPr lang="it-IT" sz="1200" dirty="0" err="1">
                <a:latin typeface="Calisto MT" panose="02040603050505030304" pitchFamily="18" charset="0"/>
              </a:rPr>
              <a:t>zurfegna</a:t>
            </a:r>
            <a:r>
              <a:rPr lang="it-IT" sz="1200" dirty="0">
                <a:latin typeface="Calisto MT" panose="02040603050505030304" pitchFamily="18" charset="0"/>
              </a:rPr>
              <a:t>» era </a:t>
            </a:r>
            <a:r>
              <a:rPr lang="it-IT" sz="1200" dirty="0" err="1">
                <a:latin typeface="Calisto MT" panose="02040603050505030304" pitchFamily="18" charset="0"/>
              </a:rPr>
              <a:t>microbatteriologicamente</a:t>
            </a:r>
            <a:r>
              <a:rPr lang="it-IT" sz="1200" dirty="0">
                <a:latin typeface="Calisto MT" panose="02040603050505030304" pitchFamily="18" charset="0"/>
              </a:rPr>
              <a:t> pura.</a:t>
            </a:r>
          </a:p>
          <a:p>
            <a:r>
              <a:rPr lang="it-IT" sz="1200" dirty="0">
                <a:latin typeface="Calisto MT" panose="02040603050505030304" pitchFamily="18" charset="0"/>
              </a:rPr>
              <a:t>Tutte queste peculiarità contribuivano a fare di quest’acqua un vero e proprio toccasana per chi soffriva di </a:t>
            </a:r>
            <a:r>
              <a:rPr lang="it-IT" sz="1200" b="1" dirty="0">
                <a:latin typeface="Calisto MT" panose="02040603050505030304" pitchFamily="18" charset="0"/>
              </a:rPr>
              <a:t>anemia e carenza di ferro.</a:t>
            </a:r>
          </a:p>
          <a:p>
            <a:r>
              <a:rPr lang="it-IT" sz="1200" dirty="0">
                <a:latin typeface="Calisto MT" panose="02040603050505030304" pitchFamily="18" charset="0"/>
              </a:rPr>
              <a:t>Il suo consumo, invece, era sconsigliato nelle forme infiammatorie, negli stati febbrili, di tubercolosi, cardiopatia, ipertensione, tumore, grave stato di deperimento…….</a:t>
            </a:r>
          </a:p>
          <a:p>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35</a:t>
            </a:fld>
            <a:endParaRPr lang="it-IT"/>
          </a:p>
        </p:txBody>
      </p:sp>
    </p:spTree>
    <p:extLst>
      <p:ext uri="{BB962C8B-B14F-4D97-AF65-F5344CB8AC3E}">
        <p14:creationId xmlns:p14="http://schemas.microsoft.com/office/powerpoint/2010/main" val="2167878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r>
              <a:rPr lang="it-IT" sz="1200" dirty="0">
                <a:latin typeface="Calisto MT" panose="02040603050505030304" pitchFamily="18" charset="0"/>
              </a:rPr>
              <a:t>…… tuttavia difficilmente si resisteva alla tentazione di comprare un bicchiere di acqua delle «</a:t>
            </a:r>
            <a:r>
              <a:rPr lang="it-IT" sz="1200" dirty="0" err="1">
                <a:latin typeface="Calisto MT" panose="02040603050505030304" pitchFamily="18" charset="0"/>
              </a:rPr>
              <a:t>mummare</a:t>
            </a:r>
            <a:r>
              <a:rPr lang="it-IT" sz="1200" dirty="0">
                <a:latin typeface="Calisto MT" panose="02040603050505030304" pitchFamily="18" charset="0"/>
              </a:rPr>
              <a:t>» da una delle numerosissime </a:t>
            </a:r>
            <a:r>
              <a:rPr lang="it-IT" sz="1200" b="1" dirty="0">
                <a:latin typeface="Calisto MT" panose="02040603050505030304" pitchFamily="18" charset="0"/>
              </a:rPr>
              <a:t>banche d’acqua </a:t>
            </a:r>
            <a:r>
              <a:rPr lang="it-IT" sz="1200" dirty="0">
                <a:latin typeface="Calisto MT" panose="02040603050505030304" pitchFamily="18" charset="0"/>
              </a:rPr>
              <a:t>disseminate per Napoli.</a:t>
            </a:r>
          </a:p>
          <a:p>
            <a:r>
              <a:rPr lang="it-IT" sz="1200" dirty="0">
                <a:latin typeface="Calisto MT" panose="02040603050505030304" pitchFamily="18" charset="0"/>
              </a:rPr>
              <a:t>Si trattava di chioschi che risparmiavano al popolo partenopeo la fatica di prelevare l’acqua da pozzi e sorgenti, distribuendola oltretutto fredda, o nelle varianti insaporite con scorza d’arancia o limone, o con l’aggiunta di un po’ di bicarbonato…..un’antesignana della gazzosa.</a:t>
            </a:r>
          </a:p>
          <a:p>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36</a:t>
            </a:fld>
            <a:endParaRPr lang="it-IT"/>
          </a:p>
        </p:txBody>
      </p:sp>
    </p:spTree>
    <p:extLst>
      <p:ext uri="{BB962C8B-B14F-4D97-AF65-F5344CB8AC3E}">
        <p14:creationId xmlns:p14="http://schemas.microsoft.com/office/powerpoint/2010/main" val="1970079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a:latin typeface="Calisto MT" panose="02040603050505030304" pitchFamily="18" charset="0"/>
              </a:rPr>
              <a:t>C’era poi il risvolto folkloristico (o commerciale, a seconda dei punti di vista) dell’</a:t>
            </a:r>
            <a:r>
              <a:rPr lang="it-IT" sz="1200" b="1" dirty="0">
                <a:latin typeface="Calisto MT" panose="02040603050505030304" pitchFamily="18" charset="0"/>
              </a:rPr>
              <a:t>acquaiolo</a:t>
            </a:r>
            <a:r>
              <a:rPr lang="it-IT" sz="1200" dirty="0">
                <a:latin typeface="Calisto MT" panose="02040603050505030304" pitchFamily="18" charset="0"/>
              </a:rPr>
              <a:t>, un esuberante venditore d’acqua che urlava a squarciagola tutta la bontà del suo prodotto: «</a:t>
            </a:r>
            <a:r>
              <a:rPr lang="it-IT" sz="1200" i="1" dirty="0">
                <a:latin typeface="Calisto MT" panose="02040603050505030304" pitchFamily="18" charset="0"/>
              </a:rPr>
              <a:t>Venite ‘a rinfrescarvi, tengo l’acqua </a:t>
            </a:r>
            <a:r>
              <a:rPr lang="it-IT" sz="1200" i="1" dirty="0" err="1">
                <a:latin typeface="Calisto MT" panose="02040603050505030304" pitchFamily="18" charset="0"/>
              </a:rPr>
              <a:t>do’</a:t>
            </a:r>
            <a:r>
              <a:rPr lang="it-IT" sz="1200" i="1" dirty="0">
                <a:latin typeface="Calisto MT" panose="02040603050505030304" pitchFamily="18" charset="0"/>
              </a:rPr>
              <a:t> Chiatamone, c’arance e limoni ‘e </a:t>
            </a:r>
            <a:r>
              <a:rPr lang="it-IT" sz="1200" i="1" dirty="0" err="1">
                <a:latin typeface="Calisto MT" panose="02040603050505030304" pitchFamily="18" charset="0"/>
              </a:rPr>
              <a:t>Surriento</a:t>
            </a:r>
            <a:r>
              <a:rPr lang="it-IT" sz="1200" i="1" dirty="0">
                <a:latin typeface="Calisto MT" panose="02040603050505030304" pitchFamily="18" charset="0"/>
              </a:rPr>
              <a:t>; </a:t>
            </a:r>
            <a:r>
              <a:rPr lang="it-IT" sz="1200" i="1" dirty="0" err="1">
                <a:latin typeface="Calisto MT" panose="02040603050505030304" pitchFamily="18" charset="0"/>
              </a:rPr>
              <a:t>chest’è</a:t>
            </a:r>
            <a:r>
              <a:rPr lang="it-IT" sz="1200" i="1" dirty="0">
                <a:latin typeface="Calisto MT" panose="02040603050505030304" pitchFamily="18" charset="0"/>
              </a:rPr>
              <a:t> acqua ‘e paradiso, è acqua ‘e </a:t>
            </a:r>
            <a:r>
              <a:rPr lang="it-IT" sz="1200" i="1" dirty="0" err="1">
                <a:latin typeface="Calisto MT" panose="02040603050505030304" pitchFamily="18" charset="0"/>
              </a:rPr>
              <a:t>mummera</a:t>
            </a:r>
            <a:r>
              <a:rPr lang="it-IT" sz="1200" i="1" dirty="0">
                <a:latin typeface="Calisto MT" panose="02040603050505030304" pitchFamily="18" charset="0"/>
              </a:rPr>
              <a:t>; ‘</a:t>
            </a:r>
            <a:r>
              <a:rPr lang="it-IT" sz="1200" i="1" dirty="0" err="1">
                <a:latin typeface="Calisto MT" panose="02040603050505030304" pitchFamily="18" charset="0"/>
              </a:rPr>
              <a:t>na</a:t>
            </a:r>
            <a:r>
              <a:rPr lang="it-IT" sz="1200" i="1" dirty="0">
                <a:latin typeface="Calisto MT" panose="02040603050505030304" pitchFamily="18" charset="0"/>
              </a:rPr>
              <a:t> </a:t>
            </a:r>
            <a:r>
              <a:rPr lang="it-IT" sz="1200" i="1" dirty="0" err="1">
                <a:latin typeface="Calisto MT" panose="02040603050505030304" pitchFamily="18" charset="0"/>
              </a:rPr>
              <a:t>veppet’è</a:t>
            </a:r>
            <a:r>
              <a:rPr lang="it-IT" sz="1200" i="1" dirty="0">
                <a:latin typeface="Calisto MT" panose="02040603050505030304" pitchFamily="18" charset="0"/>
              </a:rPr>
              <a:t> </a:t>
            </a:r>
            <a:r>
              <a:rPr lang="it-IT" sz="1200" i="1" dirty="0" err="1">
                <a:latin typeface="Calisto MT" panose="02040603050505030304" pitchFamily="18" charset="0"/>
              </a:rPr>
              <a:t>chest’acqua</a:t>
            </a:r>
            <a:r>
              <a:rPr lang="it-IT" sz="1200" i="1" dirty="0">
                <a:latin typeface="Calisto MT" panose="02040603050505030304" pitchFamily="18" charset="0"/>
              </a:rPr>
              <a:t> te </a:t>
            </a:r>
            <a:r>
              <a:rPr lang="it-IT" sz="1200" i="1" dirty="0" err="1">
                <a:latin typeface="Calisto MT" panose="02040603050505030304" pitchFamily="18" charset="0"/>
              </a:rPr>
              <a:t>cunzola</a:t>
            </a:r>
            <a:r>
              <a:rPr lang="it-IT" sz="1200" i="1" dirty="0">
                <a:latin typeface="Calisto MT" panose="02040603050505030304" pitchFamily="18" charset="0"/>
              </a:rPr>
              <a:t>; </a:t>
            </a:r>
            <a:r>
              <a:rPr lang="it-IT" sz="1200" i="1" dirty="0" err="1">
                <a:latin typeface="Calisto MT" panose="02040603050505030304" pitchFamily="18" charset="0"/>
              </a:rPr>
              <a:t>vih</a:t>
            </a:r>
            <a:r>
              <a:rPr lang="it-IT" sz="1200" i="1" dirty="0">
                <a:latin typeface="Calisto MT" panose="02040603050505030304" pitchFamily="18" charset="0"/>
              </a:rPr>
              <a:t>! Che freschezza</a:t>
            </a:r>
            <a:r>
              <a:rPr lang="it-IT" sz="1200" dirty="0">
                <a:latin typeface="Calisto MT" panose="02040603050505030304" pitchFamily="18" charset="0"/>
              </a:rPr>
              <a:t>».</a:t>
            </a:r>
          </a:p>
          <a:p>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37</a:t>
            </a:fld>
            <a:endParaRPr lang="it-IT"/>
          </a:p>
        </p:txBody>
      </p:sp>
    </p:spTree>
    <p:extLst>
      <p:ext uri="{BB962C8B-B14F-4D97-AF65-F5344CB8AC3E}">
        <p14:creationId xmlns:p14="http://schemas.microsoft.com/office/powerpoint/2010/main" val="1890159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r>
              <a:rPr lang="it-IT" sz="1200" dirty="0">
                <a:latin typeface="Calisto MT" panose="02040603050505030304" pitchFamily="18" charset="0"/>
              </a:rPr>
              <a:t>La figura dell’</a:t>
            </a:r>
            <a:r>
              <a:rPr lang="it-IT" sz="1200" b="1" dirty="0">
                <a:latin typeface="Calisto MT" panose="02040603050505030304" pitchFamily="18" charset="0"/>
              </a:rPr>
              <a:t>acquaiolo </a:t>
            </a:r>
            <a:r>
              <a:rPr lang="it-IT" sz="1200" dirty="0">
                <a:latin typeface="Calisto MT" panose="02040603050505030304" pitchFamily="18" charset="0"/>
              </a:rPr>
              <a:t>doveva essere particolarmente cara anche a </a:t>
            </a:r>
            <a:r>
              <a:rPr lang="it-IT" sz="1200" b="1" dirty="0">
                <a:latin typeface="Calisto MT" panose="02040603050505030304" pitchFamily="18" charset="0"/>
              </a:rPr>
              <a:t>Franceschiello</a:t>
            </a:r>
            <a:r>
              <a:rPr lang="it-IT" sz="1200" dirty="0">
                <a:latin typeface="Calisto MT" panose="02040603050505030304" pitchFamily="18" charset="0"/>
              </a:rPr>
              <a:t>, l’ultimo Re della dinastia borbonica a Napoli.</a:t>
            </a:r>
          </a:p>
          <a:p>
            <a:r>
              <a:rPr lang="it-IT" sz="1200" dirty="0">
                <a:latin typeface="Calisto MT" panose="02040603050505030304" pitchFamily="18" charset="0"/>
              </a:rPr>
              <a:t>Mentre si trovava in esilio a Parigi, insieme a sua moglie Maria Sofia, il re chiese a un ministro napoletano in visita se fosse stato possibile recapitargli un ricordo di Napoli, la capitale del Regno che aveva avuto l’onore di amministrare</a:t>
            </a:r>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38</a:t>
            </a:fld>
            <a:endParaRPr lang="it-IT"/>
          </a:p>
        </p:txBody>
      </p:sp>
    </p:spTree>
    <p:extLst>
      <p:ext uri="{BB962C8B-B14F-4D97-AF65-F5344CB8AC3E}">
        <p14:creationId xmlns:p14="http://schemas.microsoft.com/office/powerpoint/2010/main" val="832889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a:latin typeface="Calisto MT" panose="02040603050505030304" pitchFamily="18" charset="0"/>
              </a:rPr>
              <a:t>Il ministro lo accontentò, chiedendo allo scultore </a:t>
            </a:r>
            <a:r>
              <a:rPr lang="it-IT" sz="1200" b="1" dirty="0">
                <a:latin typeface="Calisto MT" panose="02040603050505030304" pitchFamily="18" charset="0"/>
              </a:rPr>
              <a:t>Vincenzo Gemito</a:t>
            </a:r>
            <a:r>
              <a:rPr lang="it-IT" sz="1200" dirty="0">
                <a:latin typeface="Calisto MT" panose="02040603050505030304" pitchFamily="18" charset="0"/>
              </a:rPr>
              <a:t> di realizzare una statuetta in argento fuso, raffigurante un acquaiolo, nell’atto di reclamizzare la sua acqua, con tanto di </a:t>
            </a:r>
            <a:r>
              <a:rPr lang="it-IT" sz="1200" dirty="0" err="1">
                <a:latin typeface="Calisto MT" panose="02040603050505030304" pitchFamily="18" charset="0"/>
              </a:rPr>
              <a:t>mummara</a:t>
            </a:r>
            <a:r>
              <a:rPr lang="it-IT" sz="1200" dirty="0">
                <a:latin typeface="Calisto MT" panose="02040603050505030304" pitchFamily="18" charset="0"/>
              </a:rPr>
              <a:t> sotto al braccio, e «</a:t>
            </a:r>
            <a:r>
              <a:rPr lang="it-IT" sz="1200" dirty="0" err="1">
                <a:latin typeface="Calisto MT" panose="02040603050505030304" pitchFamily="18" charset="0"/>
              </a:rPr>
              <a:t>mummarella</a:t>
            </a:r>
            <a:r>
              <a:rPr lang="it-IT" sz="1200" dirty="0">
                <a:latin typeface="Calisto MT" panose="02040603050505030304" pitchFamily="18" charset="0"/>
              </a:rPr>
              <a:t>» nella mano opposta. Quella statua tanto cara a Franceschiello fa parte ora della collezione conservata nella </a:t>
            </a:r>
            <a:r>
              <a:rPr lang="it-IT" sz="1200" b="1" dirty="0">
                <a:latin typeface="Calisto MT" panose="02040603050505030304" pitchFamily="18" charset="0"/>
              </a:rPr>
              <a:t>Galleria Nazionale d’Arte Moderna </a:t>
            </a:r>
            <a:r>
              <a:rPr lang="it-IT" sz="1200" dirty="0">
                <a:latin typeface="Calisto MT" panose="02040603050505030304" pitchFamily="18" charset="0"/>
              </a:rPr>
              <a:t>di Napoli.</a:t>
            </a:r>
          </a:p>
          <a:p>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39</a:t>
            </a:fld>
            <a:endParaRPr lang="it-IT"/>
          </a:p>
        </p:txBody>
      </p:sp>
    </p:spTree>
    <p:extLst>
      <p:ext uri="{BB962C8B-B14F-4D97-AF65-F5344CB8AC3E}">
        <p14:creationId xmlns:p14="http://schemas.microsoft.com/office/powerpoint/2010/main" val="2635038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pPr marL="457200" indent="-457200">
              <a:buFont typeface="Arial" panose="020B0604020202020204" pitchFamily="34" charset="0"/>
              <a:buChar char="•"/>
            </a:pPr>
            <a:r>
              <a:rPr lang="it-IT" sz="1200" dirty="0">
                <a:latin typeface="Calisto MT" panose="02040603050505030304" pitchFamily="18" charset="0"/>
              </a:rPr>
              <a:t>Nel 1973, a seguito dell’epidemia di colera che colpì la città di Napoli, la fonte fu chiusa dal Comune per motivi igienico-sanitari.</a:t>
            </a:r>
          </a:p>
          <a:p>
            <a:pPr marL="457200" indent="-457200">
              <a:buFont typeface="Arial" panose="020B0604020202020204" pitchFamily="34" charset="0"/>
              <a:buChar char="•"/>
            </a:pPr>
            <a:r>
              <a:rPr lang="it-IT" sz="1200" dirty="0">
                <a:latin typeface="Calisto MT" panose="02040603050505030304" pitchFamily="18" charset="0"/>
              </a:rPr>
              <a:t>Per quasi trent’anni, dunque, l’acqua ferrata fu soltanto un lontano ricordo, cancellato definitivamente dalla costruzione dell’Hotel Continental, proprio sull’antica sorgente.</a:t>
            </a:r>
            <a:br>
              <a:rPr lang="it-IT" sz="1200" dirty="0">
                <a:latin typeface="Calisto MT" panose="02040603050505030304" pitchFamily="18" charset="0"/>
              </a:rPr>
            </a:br>
            <a:endParaRPr lang="it-IT" sz="1200" dirty="0">
              <a:latin typeface="Calisto MT" panose="02040603050505030304" pitchFamily="18" charset="0"/>
            </a:endParaRPr>
          </a:p>
          <a:p>
            <a:pPr marL="457200" indent="-457200">
              <a:buFont typeface="Arial" panose="020B0604020202020204" pitchFamily="34" charset="0"/>
              <a:buChar char="•"/>
            </a:pPr>
            <a:r>
              <a:rPr lang="it-IT" sz="1200" dirty="0">
                <a:latin typeface="Calisto MT" panose="02040603050505030304" pitchFamily="18" charset="0"/>
              </a:rPr>
              <a:t>Nel 2000, però, l’acqua </a:t>
            </a:r>
            <a:r>
              <a:rPr lang="it-IT" sz="1200" dirty="0" err="1">
                <a:latin typeface="Calisto MT" panose="02040603050505030304" pitchFamily="18" charset="0"/>
              </a:rPr>
              <a:t>suffregna</a:t>
            </a:r>
            <a:r>
              <a:rPr lang="it-IT" sz="1200" dirty="0">
                <a:latin typeface="Calisto MT" panose="02040603050505030304" pitchFamily="18" charset="0"/>
              </a:rPr>
              <a:t> tornò di nuovo a sgorgare lungo i marciapiedi nei pressi del Palazzo Reale: fatto quasi incredibile, ma che una volta accaduto non poteva non essere preso in considerazione dalle istituzioni.</a:t>
            </a:r>
            <a:br>
              <a:rPr lang="it-IT" sz="1200" dirty="0">
                <a:latin typeface="Calisto MT" panose="02040603050505030304" pitchFamily="18" charset="0"/>
              </a:rPr>
            </a:br>
            <a:endParaRPr lang="it-IT" sz="1200" dirty="0">
              <a:latin typeface="Calisto MT" panose="02040603050505030304" pitchFamily="18" charset="0"/>
            </a:endParaRPr>
          </a:p>
          <a:p>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40</a:t>
            </a:fld>
            <a:endParaRPr lang="it-IT"/>
          </a:p>
        </p:txBody>
      </p:sp>
    </p:spTree>
    <p:extLst>
      <p:ext uri="{BB962C8B-B14F-4D97-AF65-F5344CB8AC3E}">
        <p14:creationId xmlns:p14="http://schemas.microsoft.com/office/powerpoint/2010/main" val="959257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85800"/>
            <a:ext cx="4572000" cy="3429000"/>
          </a:xfrm>
        </p:spPr>
      </p:sp>
      <p:sp>
        <p:nvSpPr>
          <p:cNvPr id="3" name="Segnaposto note 2"/>
          <p:cNvSpPr>
            <a:spLocks noGrp="1"/>
          </p:cNvSpPr>
          <p:nvPr>
            <p:ph type="body" idx="1"/>
          </p:nvPr>
        </p:nvSpPr>
        <p:spPr/>
        <p:txBody>
          <a:bodyPr/>
          <a:lstStyle/>
          <a:p>
            <a:r>
              <a:rPr lang="it-IT" sz="1200" dirty="0">
                <a:latin typeface="Calisto MT" panose="02040603050505030304" pitchFamily="18" charset="0"/>
              </a:rPr>
              <a:t>Il Comune, per questo motivo e sotto la spinta dell’opinione pubblica, promosse un’opera di recupero che si concretizzò nella realizzazione di quattro fontane a via Candida </a:t>
            </a:r>
            <a:r>
              <a:rPr lang="it-IT" sz="1200" dirty="0" err="1">
                <a:latin typeface="Calisto MT" panose="02040603050505030304" pitchFamily="18" charset="0"/>
              </a:rPr>
              <a:t>Fonzaga</a:t>
            </a:r>
            <a:r>
              <a:rPr lang="it-IT" sz="1200" dirty="0">
                <a:latin typeface="Calisto MT" panose="02040603050505030304" pitchFamily="18" charset="0"/>
              </a:rPr>
              <a:t>.</a:t>
            </a:r>
            <a:br>
              <a:rPr lang="it-IT" sz="1200" dirty="0">
                <a:latin typeface="Calisto MT" panose="02040603050505030304" pitchFamily="18" charset="0"/>
              </a:rPr>
            </a:br>
            <a:r>
              <a:rPr lang="it-IT" sz="1200" dirty="0">
                <a:latin typeface="Calisto MT" panose="02040603050505030304" pitchFamily="18" charset="0"/>
              </a:rPr>
              <a:t>Questo finché i tubi non si ostruirono, la falda fu dichiarata nuovamente inquinata, e fu necessario un periodo di manutenzione per rimetterla in sesto.</a:t>
            </a:r>
            <a:br>
              <a:rPr lang="it-IT" sz="1200" dirty="0">
                <a:latin typeface="Calisto MT" panose="02040603050505030304" pitchFamily="18" charset="0"/>
              </a:rPr>
            </a:br>
            <a:br>
              <a:rPr lang="it-IT" sz="1200" dirty="0">
                <a:latin typeface="Calisto MT" panose="02040603050505030304" pitchFamily="18" charset="0"/>
              </a:rPr>
            </a:br>
            <a:r>
              <a:rPr lang="it-IT" sz="1200" dirty="0">
                <a:latin typeface="Calisto MT" panose="02040603050505030304" pitchFamily="18" charset="0"/>
              </a:rPr>
              <a:t>Però, per chissà quale motivo, l’interruzione momentanea per il cambio dei filtri si è rivelata ben più lunga del previsto, dal momento che le fontane sono state sigillate e mai più riaperte.</a:t>
            </a:r>
            <a:br>
              <a:rPr lang="it-IT" sz="1200" dirty="0">
                <a:latin typeface="Calisto MT" panose="02040603050505030304" pitchFamily="18" charset="0"/>
              </a:rPr>
            </a:br>
            <a:endParaRPr lang="it-IT" dirty="0"/>
          </a:p>
        </p:txBody>
      </p:sp>
      <p:sp>
        <p:nvSpPr>
          <p:cNvPr id="4" name="Segnaposto numero diapositiva 3"/>
          <p:cNvSpPr>
            <a:spLocks noGrp="1"/>
          </p:cNvSpPr>
          <p:nvPr>
            <p:ph type="sldNum" sz="quarter" idx="10"/>
          </p:nvPr>
        </p:nvSpPr>
        <p:spPr/>
        <p:txBody>
          <a:bodyPr/>
          <a:lstStyle/>
          <a:p>
            <a:fld id="{A472BCC3-7907-434D-98B6-02CFE932B40D}" type="slidenum">
              <a:rPr lang="it-IT" smtClean="0"/>
              <a:t>41</a:t>
            </a:fld>
            <a:endParaRPr lang="it-IT"/>
          </a:p>
        </p:txBody>
      </p:sp>
    </p:spTree>
    <p:extLst>
      <p:ext uri="{BB962C8B-B14F-4D97-AF65-F5344CB8AC3E}">
        <p14:creationId xmlns:p14="http://schemas.microsoft.com/office/powerpoint/2010/main" val="1973032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ctr"/>
            <a:r>
              <a:rPr lang="it-IT" dirty="0"/>
              <a:t>I</a:t>
            </a:r>
            <a:r>
              <a:rPr lang="it-IT" baseline="0" dirty="0"/>
              <a:t> molteplici cicli che compie l’acqua </a:t>
            </a:r>
            <a:r>
              <a:rPr lang="it-IT" sz="1000" b="1" dirty="0">
                <a:solidFill>
                  <a:schemeClr val="tx1">
                    <a:lumMod val="95000"/>
                    <a:lumOff val="5000"/>
                  </a:schemeClr>
                </a:solidFill>
                <a:latin typeface="Calibri Light" pitchFamily="34" charset="0"/>
              </a:rPr>
              <a:t>terrestre includono i seguenti processi fisici:</a:t>
            </a:r>
            <a:r>
              <a:rPr lang="it-IT" sz="1000" b="1" baseline="0" dirty="0">
                <a:solidFill>
                  <a:schemeClr val="tx1">
                    <a:lumMod val="95000"/>
                    <a:lumOff val="5000"/>
                  </a:schemeClr>
                </a:solidFill>
                <a:latin typeface="Calibri Light" pitchFamily="34" charset="0"/>
              </a:rPr>
              <a:t> </a:t>
            </a:r>
            <a:r>
              <a:rPr lang="it-IT" sz="1000" b="1" dirty="0">
                <a:solidFill>
                  <a:schemeClr val="tx1">
                    <a:lumMod val="95000"/>
                    <a:lumOff val="5000"/>
                  </a:schemeClr>
                </a:solidFill>
                <a:latin typeface="Calibri Light" pitchFamily="34" charset="0"/>
              </a:rPr>
              <a:t>evaporazione, condensazione, precipitazione, infiltrazione, Scorrimento e flusso </a:t>
            </a:r>
            <a:r>
              <a:rPr lang="it-IT" sz="1000" b="1" dirty="0" err="1">
                <a:solidFill>
                  <a:schemeClr val="tx1">
                    <a:lumMod val="95000"/>
                    <a:lumOff val="5000"/>
                  </a:schemeClr>
                </a:solidFill>
                <a:latin typeface="Calibri Light" pitchFamily="34" charset="0"/>
              </a:rPr>
              <a:t>sotteraneo</a:t>
            </a:r>
            <a:endParaRPr lang="it-IT" sz="1000" b="1" dirty="0">
              <a:solidFill>
                <a:schemeClr val="tx1">
                  <a:lumMod val="95000"/>
                  <a:lumOff val="5000"/>
                </a:schemeClr>
              </a:solidFill>
              <a:latin typeface="Calibri Light" pitchFamily="34" charset="0"/>
            </a:endParaRPr>
          </a:p>
          <a:p>
            <a:pPr>
              <a:buFontTx/>
              <a:buNone/>
            </a:pPr>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DEB1D-71CD-4E1B-BB80-54603BDC04A0}"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41183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buNone/>
            </a:pPr>
            <a:r>
              <a:rPr lang="it-IT" dirty="0"/>
              <a:t>La qualità dell'acqua destinata al consumo umano è disciplinata dal </a:t>
            </a:r>
            <a:r>
              <a:rPr lang="it-IT" b="1" i="1" dirty="0"/>
              <a:t>Decreto Legislativo n.31 del 2001</a:t>
            </a:r>
            <a:r>
              <a:rPr lang="it-IT" dirty="0"/>
              <a:t>, che recepisce la Direttiva 98/83/CE</a:t>
            </a:r>
          </a:p>
          <a:p>
            <a:pPr marL="0" indent="0">
              <a:buNone/>
            </a:pPr>
            <a:r>
              <a:rPr lang="it-IT" dirty="0"/>
              <a:t>Si applica a tutte le acque destinate all'uso potabile, per la preparazione di cibi e bevande, sia in ambito domestico che nelle imprese alimentari, a prescindere dalla loro origine e dal tipo di fornitura </a:t>
            </a:r>
          </a:p>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15CB7-228C-45EE-89C8-393BF3D17779}"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72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valutazione di "</a:t>
            </a:r>
            <a:r>
              <a:rPr lang="it-IT" b="1" i="1" dirty="0"/>
              <a:t>idoneità</a:t>
            </a:r>
            <a:r>
              <a:rPr lang="it-IT" dirty="0"/>
              <a:t>" dell'acqua al consumo umano è determinata dall'attuazione di tutte le disposizioni descritte nella norma ed il rispetto dei valori di parametro (concentrazione di sostanze-metalli ecc.- nell’acqua), nel punto in cui le acque sono messe a disposizione del consumatore</a:t>
            </a:r>
          </a:p>
          <a:p>
            <a:r>
              <a:rPr lang="it-IT" dirty="0"/>
              <a:t>I parametri e i valori massimi consentiti sono in genere fondati sugli orientamenti stabiliti </a:t>
            </a:r>
            <a:r>
              <a:rPr lang="it-IT" b="1" i="1" dirty="0"/>
              <a:t>dall'Organizzazione Mondiale della Sanità</a:t>
            </a:r>
            <a:r>
              <a:rPr lang="it-IT" dirty="0"/>
              <a:t> e sul parere del </a:t>
            </a:r>
            <a:r>
              <a:rPr lang="it-IT" b="1" i="1" dirty="0"/>
              <a:t>Comitato Scientifico della Commissione Europea</a:t>
            </a:r>
            <a:r>
              <a:rPr lang="it-IT" dirty="0"/>
              <a:t>, mentre, valori più restrittivi e parametri supplementari sono determinati dall’ </a:t>
            </a:r>
            <a:r>
              <a:rPr lang="it-IT" b="1" i="1" dirty="0"/>
              <a:t>Istituto Superiore di Sanità.</a:t>
            </a:r>
            <a:endParaRPr lang="it-IT" dirty="0"/>
          </a:p>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15CB7-228C-45EE-89C8-393BF3D17779}"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542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valutazione di "</a:t>
            </a:r>
            <a:r>
              <a:rPr lang="it-IT" b="1" i="1" dirty="0"/>
              <a:t>idoneità</a:t>
            </a:r>
            <a:r>
              <a:rPr lang="it-IT" dirty="0"/>
              <a:t>" dell'acqua al consumo umano è determinata dall'attuazione di tutte le disposizioni descritte nella norma ed il rispetto dei valori di parametro (concentrazione di sostanze-metalli ecc.- nell’acqua), nel punto in cui le acque sono messe a disposizione del consumatore</a:t>
            </a:r>
          </a:p>
          <a:p>
            <a:r>
              <a:rPr lang="it-IT" dirty="0"/>
              <a:t>I parametri e i valori massimi consentiti sono in genere fondati sugli orientamenti stabiliti </a:t>
            </a:r>
            <a:r>
              <a:rPr lang="it-IT" b="1" i="1" dirty="0"/>
              <a:t>dall'Organizzazione Mondiale della Sanità</a:t>
            </a:r>
            <a:r>
              <a:rPr lang="it-IT" dirty="0"/>
              <a:t> e sul parere del </a:t>
            </a:r>
            <a:r>
              <a:rPr lang="it-IT" b="1" i="1" dirty="0"/>
              <a:t>Comitato Scientifico della Commissione Europea</a:t>
            </a:r>
            <a:r>
              <a:rPr lang="it-IT" dirty="0"/>
              <a:t>, mentre, valori più restrittivi e parametri supplementari sono determinati dall’ </a:t>
            </a:r>
            <a:r>
              <a:rPr lang="it-IT" b="1" i="1" dirty="0"/>
              <a:t>Istituto Superiore di Sanità.</a:t>
            </a:r>
            <a:endParaRPr lang="it-IT" dirty="0"/>
          </a:p>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15CB7-228C-45EE-89C8-393BF3D17779}"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854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Per completezza del quadro normativo va citato anche il Decreto ministeriale 174 del 6 aprile 2004, relativo ai materiali che possono essere utilizzati negli impianti di distribuzione dell'acqua e, da ultimo, il regolamento che disciplina le apparecchiature destinate alle modifiche delle caratteristiche organolettiche dell'acqua potabile.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Va segnalato anche il Decreto legislativo 15 febbraio 2016, n. 28, che stabilisce i requisiti per la tutela della salute della popolazione relativamente alle sostanze radioattive presenti nelle acque destinate al consumo umano.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15CB7-228C-45EE-89C8-393BF3D17779}"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126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B92943-F951-4D1C-B44B-81C0E3E6B17B}"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2015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it-IT"/>
              <a:t>Fare clic per modificare lo stile del titolo</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8" name="Slide Number Placeholder 7"/>
          <p:cNvSpPr>
            <a:spLocks noGrp="1"/>
          </p:cNvSpPr>
          <p:nvPr>
            <p:ph type="sldNum" sz="quarter" idx="11"/>
          </p:nvPr>
        </p:nvSpPr>
        <p:spPr/>
        <p:txBody>
          <a:bodyPr/>
          <a:lstStyle/>
          <a:p>
            <a:fld id="{F6FEAFEC-C1F6-4225-873C-0468E675FB27}" type="slidenum">
              <a:rPr lang="it-IT" smtClean="0"/>
              <a:pPr/>
              <a:t>‹N›</a:t>
            </a:fld>
            <a:endParaRPr lang="it-IT"/>
          </a:p>
        </p:txBody>
      </p:sp>
      <p:sp>
        <p:nvSpPr>
          <p:cNvPr id="9" name="Footer Placeholder 8"/>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it-IT"/>
              <a:t>Fare clic per modificare lo stile del titolo</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6FEAFEC-C1F6-4225-873C-0468E675FB27}" type="slidenum">
              <a:rPr lang="it-IT" smtClean="0"/>
              <a:pPr/>
              <a:t>‹N›</a:t>
            </a:fld>
            <a:endParaRPr lang="it-IT"/>
          </a:p>
        </p:txBody>
      </p:sp>
      <p:sp>
        <p:nvSpPr>
          <p:cNvPr id="9" name="Title 8"/>
          <p:cNvSpPr>
            <a:spLocks noGrp="1"/>
          </p:cNvSpPr>
          <p:nvPr>
            <p:ph type="title"/>
          </p:nvPr>
        </p:nvSpPr>
        <p:spPr>
          <a:xfrm>
            <a:off x="914400" y="1544715"/>
            <a:ext cx="7315200" cy="1154097"/>
          </a:xfrm>
        </p:spPr>
        <p:txBody>
          <a:bodyPr/>
          <a:lstStyle/>
          <a:p>
            <a:r>
              <a:rPr lang="it-IT"/>
              <a:t>Fare clic per modificare lo stile del titolo</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7" name="Date Placeholder 6"/>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6FEAFEC-C1F6-4225-873C-0468E675FB27}" type="slidenum">
              <a:rPr lang="it-IT" smtClean="0"/>
              <a:pPr/>
              <a:t>‹N›</a:t>
            </a:fld>
            <a:endParaRPr lang="it-IT"/>
          </a:p>
        </p:txBody>
      </p:sp>
      <p:sp>
        <p:nvSpPr>
          <p:cNvPr id="10" name="Title 9"/>
          <p:cNvSpPr>
            <a:spLocks noGrp="1"/>
          </p:cNvSpPr>
          <p:nvPr>
            <p:ph type="title"/>
          </p:nvPr>
        </p:nvSpPr>
        <p:spPr>
          <a:xfrm>
            <a:off x="914400" y="1544715"/>
            <a:ext cx="7315200" cy="1154097"/>
          </a:xfrm>
        </p:spPr>
        <p:txBody>
          <a:bodyPr/>
          <a:lstStyle/>
          <a:p>
            <a:r>
              <a:rPr lang="it-IT"/>
              <a:t>Fare clic per modificare lo stile del titolo</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it-IT"/>
              <a:t>Fare clic per modificare lo stile del titolo</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it-IT"/>
              <a:t>Fare clic per modificare lo stile del titolo</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it-IT"/>
              <a:t>Fare clic per modificare lo stile del titolo</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6FEAFEC-C1F6-4225-873C-0468E675FB27}"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fld id="{2300F09B-134A-4E6D-A130-72DB31AC0202}" type="datetimeFigureOut">
              <a:rPr lang="it-IT" smtClean="0"/>
              <a:pPr/>
              <a:t>19/02/2019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6FEAFEC-C1F6-4225-873C-0468E675FB27}"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384967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7D3FFB-3F79-404F-9555-63C3AC2077A4}"/>
              </a:ext>
            </a:extLst>
          </p:cNvPr>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053C061-9C7E-4E2D-9E5A-89083C93D02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BD3728B-A2FF-42A5-B1A9-84AF4E5414B9}"/>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F718F138-F6EC-4F09-991A-CEF2BD53E82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A7B07F0-A757-4DD1-9BD9-401F3D86B346}"/>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161171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0A42B6-5C9A-402A-92F1-7DE02439C79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BD37B59-B8F4-434F-AB5B-C589599F5AB9}"/>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306E3C7-563A-4083-9CD8-21F6475B671A}"/>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21FE1617-CE8E-486E-AAE8-DB20C0DEF8F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EC329C9-1BCF-41E6-8911-2D46C6CD26F7}"/>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659671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5C5A92-D167-41D2-A81D-1A923FA20D9B}"/>
              </a:ext>
            </a:extLst>
          </p:cNvPr>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D51453E-2C8E-48A1-87EB-143BB55AEDF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96F3D5FC-700B-423B-BBEC-F2715786EF88}"/>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CF1F57E6-9E0D-4DC6-9546-DBA6905943D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00BDF0B-9FB8-466A-B6D1-2E83562757AC}"/>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563490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499D8C-292C-4329-90B0-B01E1E71F79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6DADEDA-FF7A-41C1-9C94-CA94BD86DCE8}"/>
              </a:ext>
            </a:extLst>
          </p:cNvPr>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DE300F9B-F5F2-4D9B-A1DA-683EE8C9B900}"/>
              </a:ext>
            </a:extLst>
          </p:cNvPr>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AD391DFC-4852-47F8-A43A-85FFC45EA4E2}"/>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6" name="Segnaposto piè di pagina 5">
            <a:extLst>
              <a:ext uri="{FF2B5EF4-FFF2-40B4-BE49-F238E27FC236}">
                <a16:creationId xmlns:a16="http://schemas.microsoft.com/office/drawing/2014/main" id="{D466B467-2A1A-4BBE-A968-436DA907FBB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F981EBD-EB67-4871-8EB6-C9B53E73663B}"/>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78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47B35A-D676-4887-93A1-6E8C1DAAFB48}"/>
              </a:ext>
            </a:extLst>
          </p:cNvPr>
          <p:cNvSpPr>
            <a:spLocks noGrp="1"/>
          </p:cNvSpPr>
          <p:nvPr>
            <p:ph type="title"/>
          </p:nvPr>
        </p:nvSpPr>
        <p:spPr>
          <a:xfrm>
            <a:off x="629841" y="365126"/>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7E66F44-6596-4CB1-AC21-84C87811661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76028A1E-D297-4FA7-9D0D-BE93F03D9ABF}"/>
              </a:ext>
            </a:extLst>
          </p:cNvPr>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3C91783-AF3E-4A20-9656-7D1EB1ED5EB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259132D6-07B1-49AF-BD38-8885DD3B9767}"/>
              </a:ext>
            </a:extLst>
          </p:cNvPr>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2D6F998-C3E3-4641-AC4F-0625F2F2BB05}"/>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8" name="Segnaposto piè di pagina 7">
            <a:extLst>
              <a:ext uri="{FF2B5EF4-FFF2-40B4-BE49-F238E27FC236}">
                <a16:creationId xmlns:a16="http://schemas.microsoft.com/office/drawing/2014/main" id="{AB5102F4-74AF-4C7D-92E2-C1B38379BD74}"/>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B0BAF3C1-7B52-412A-912A-6B0D1C682366}"/>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888321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45BB5E-95B9-4C34-9BAC-913795F658E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74602226-4571-498C-AD97-4622937B43C1}"/>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4" name="Segnaposto piè di pagina 3">
            <a:extLst>
              <a:ext uri="{FF2B5EF4-FFF2-40B4-BE49-F238E27FC236}">
                <a16:creationId xmlns:a16="http://schemas.microsoft.com/office/drawing/2014/main" id="{DD3B2658-2B92-487C-A503-B1450CFBB0B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FB86977-3529-4970-899D-1E7D4845945C}"/>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3561050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4BC6CE3-4D05-43E8-8A77-F15A44A286D4}"/>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3" name="Segnaposto piè di pagina 2">
            <a:extLst>
              <a:ext uri="{FF2B5EF4-FFF2-40B4-BE49-F238E27FC236}">
                <a16:creationId xmlns:a16="http://schemas.microsoft.com/office/drawing/2014/main" id="{7A008B1D-2DF6-441E-97CD-78F13F1458E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F0F005E-EDA6-4118-880C-208924A6957D}"/>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153644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76797B-9F8E-4C7F-AFD0-FFFD655DC1C3}"/>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13796C3-7864-4A62-9283-3AA8DA2DD1C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7A0E0A1-13DA-49C9-B1DA-B4E0496B799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Segnaposto data 4">
            <a:extLst>
              <a:ext uri="{FF2B5EF4-FFF2-40B4-BE49-F238E27FC236}">
                <a16:creationId xmlns:a16="http://schemas.microsoft.com/office/drawing/2014/main" id="{01C6B6BC-DD57-424B-9E36-A0FFB6BED2CB}"/>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6" name="Segnaposto piè di pagina 5">
            <a:extLst>
              <a:ext uri="{FF2B5EF4-FFF2-40B4-BE49-F238E27FC236}">
                <a16:creationId xmlns:a16="http://schemas.microsoft.com/office/drawing/2014/main" id="{DA4A45A4-14DA-4FE9-9649-154C03F0762F}"/>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7493762-0531-4991-808C-FEF31CF546D0}"/>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1803075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4EB66A-9DF6-40AD-8080-56497DBBD24A}"/>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24390FD2-D247-4493-913F-D6B15D10409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a:extLst>
              <a:ext uri="{FF2B5EF4-FFF2-40B4-BE49-F238E27FC236}">
                <a16:creationId xmlns:a16="http://schemas.microsoft.com/office/drawing/2014/main" id="{F4DF7C2B-F15B-4DA5-B11E-90ABA4589E4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Segnaposto data 4">
            <a:extLst>
              <a:ext uri="{FF2B5EF4-FFF2-40B4-BE49-F238E27FC236}">
                <a16:creationId xmlns:a16="http://schemas.microsoft.com/office/drawing/2014/main" id="{58DC55A2-B4CB-4A86-9AC0-2E94C3A80040}"/>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6" name="Segnaposto piè di pagina 5">
            <a:extLst>
              <a:ext uri="{FF2B5EF4-FFF2-40B4-BE49-F238E27FC236}">
                <a16:creationId xmlns:a16="http://schemas.microsoft.com/office/drawing/2014/main" id="{DE87E8BF-7F00-433A-8BAD-7D0F90376BB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C956470-C4C2-4261-AC05-DC94D7B30623}"/>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1374941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560FFA-A242-40E2-BAB1-41E7D4719C2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C93837F-49E8-46B8-9135-BEA417D5BB5E}"/>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4E1AACF-A11D-471A-80CB-9CBFF5F111C7}"/>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905D34C9-4D08-4AE3-9E59-EA2B03114E3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DBAABEA-F930-45BC-988E-DB4809F22D78}"/>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815180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1EBBCB4-7757-4CAA-941A-215C6F5F0EA9}"/>
              </a:ext>
            </a:extLst>
          </p:cNvPr>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BB74DFF-B280-4063-9431-4E714B1A1F76}"/>
              </a:ext>
            </a:extLst>
          </p:cNvPr>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57ED48F-00AB-4827-A7AB-D266752CDDB1}"/>
              </a:ext>
            </a:extLst>
          </p:cNvPr>
          <p:cNvSpPr>
            <a:spLocks noGrp="1"/>
          </p:cNvSpPr>
          <p:nvPr>
            <p:ph type="dt" sz="half" idx="10"/>
          </p:nvPr>
        </p:nvSpPr>
        <p:spPr/>
        <p:txBody>
          <a:body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7DBE007B-849E-40DD-848E-277A23631F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168F595-475A-4011-A6B8-E7A2182ACB98}"/>
              </a:ext>
            </a:extLst>
          </p:cNvPr>
          <p:cNvSpPr>
            <a:spLocks noGrp="1"/>
          </p:cNvSpPr>
          <p:nvPr>
            <p:ph type="sldNum" sz="quarter" idx="12"/>
          </p:nvPr>
        </p:nvSpPr>
        <p:spPr/>
        <p:txBody>
          <a:bodyPr/>
          <a:lstStyle/>
          <a:p>
            <a:fld id="{E5AAC22F-E195-4EF0-8AEC-62D7569D051D}" type="slidenum">
              <a:rPr lang="it-IT" smtClean="0"/>
              <a:t>‹N›</a:t>
            </a:fld>
            <a:endParaRPr lang="it-IT"/>
          </a:p>
        </p:txBody>
      </p:sp>
    </p:spTree>
    <p:extLst>
      <p:ext uri="{BB962C8B-B14F-4D97-AF65-F5344CB8AC3E}">
        <p14:creationId xmlns:p14="http://schemas.microsoft.com/office/powerpoint/2010/main" val="26643932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1473795" y="5052547"/>
            <a:ext cx="5637010" cy="882119"/>
          </a:xfrm>
        </p:spPr>
        <p:txBody>
          <a:bodyPr>
            <a:normAutofit/>
          </a:bodyPr>
          <a:lstStyle>
            <a:lvl1pPr marL="0" indent="0" algn="l">
              <a:buNone/>
              <a:defRPr sz="165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520DCC3-DEE9-477F-B45E-E2B45604BD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B6B229A-5AFA-4526-BB21-FF5FCB3A3A35}" type="slidenum">
              <a:rPr lang="it-IT" smtClean="0"/>
              <a:t>‹N›</a:t>
            </a:fld>
            <a:endParaRPr lang="it-IT"/>
          </a:p>
        </p:txBody>
      </p:sp>
      <p:sp>
        <p:nvSpPr>
          <p:cNvPr id="2" name="Title 1"/>
          <p:cNvSpPr>
            <a:spLocks noGrp="1"/>
          </p:cNvSpPr>
          <p:nvPr>
            <p:ph type="ctrTitle"/>
          </p:nvPr>
        </p:nvSpPr>
        <p:spPr>
          <a:xfrm>
            <a:off x="817582" y="3132290"/>
            <a:ext cx="7175351" cy="1793167"/>
          </a:xfrm>
          <a:effectLst/>
        </p:spPr>
        <p:txBody>
          <a:bodyPr>
            <a:noAutofit/>
          </a:bodyPr>
          <a:lstStyle>
            <a:lvl1pPr marL="480060" indent="-342900" algn="l">
              <a:defRPr sz="4050"/>
            </a:lvl1pPr>
          </a:lstStyle>
          <a:p>
            <a:r>
              <a:rPr lang="it-IT"/>
              <a:t>Fare clic per modificare lo stile del titolo</a:t>
            </a:r>
            <a:endParaRPr lang="en-US" dirty="0"/>
          </a:p>
        </p:txBody>
      </p:sp>
    </p:spTree>
    <p:extLst>
      <p:ext uri="{BB962C8B-B14F-4D97-AF65-F5344CB8AC3E}">
        <p14:creationId xmlns:p14="http://schemas.microsoft.com/office/powerpoint/2010/main" val="2775770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520DCC3-DEE9-477F-B45E-E2B45604BD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B6B229A-5AFA-4526-BB21-FF5FCB3A3A35}"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2808980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2033196" y="2172648"/>
            <a:ext cx="5966666" cy="2423346"/>
          </a:xfrm>
          <a:effectLst/>
        </p:spPr>
        <p:txBody>
          <a:bodyPr anchor="b"/>
          <a:lstStyle>
            <a:lvl1pPr algn="r">
              <a:defRPr sz="3450" b="1" cap="none"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2022439" y="4607511"/>
            <a:ext cx="5970494" cy="835460"/>
          </a:xfrm>
        </p:spPr>
        <p:txBody>
          <a:bodyPr anchor="t"/>
          <a:lstStyle>
            <a:lvl1pPr marL="0" indent="0" algn="r">
              <a:buNone/>
              <a:defRPr sz="15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0520DCC3-DEE9-477F-B45E-E2B45604BD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26125987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20DCC3-DEE9-477F-B45E-E2B45604BD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B6B229A-5AFA-4526-BB21-FF5FCB3A3A35}"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20039936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18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35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18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ctr" defTabSz="685800" rtl="0" eaLnBrk="1" latinLnBrk="0" hangingPunct="1">
              <a:spcBef>
                <a:spcPct val="20000"/>
              </a:spcBef>
              <a:spcAft>
                <a:spcPts val="225"/>
              </a:spcAft>
              <a:buClr>
                <a:schemeClr val="accent6">
                  <a:lumMod val="75000"/>
                </a:schemeClr>
              </a:buClr>
              <a:buSzPct val="130000"/>
              <a:buFont typeface="Georgia" pitchFamily="18" charset="0"/>
              <a:buNone/>
            </a:pPr>
            <a:r>
              <a:rPr lang="it-IT"/>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350"/>
            </a:lvl1pPr>
            <a:lvl2pPr>
              <a:defRPr sz="1350"/>
            </a:lvl2pPr>
            <a:lvl3pPr>
              <a:defRPr sz="120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520DCC3-DEE9-477F-B45E-E2B45604BD2A}" type="datetimeFigureOut">
              <a:rPr lang="it-IT" smtClean="0"/>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B6B229A-5AFA-4526-BB21-FF5FCB3A3A35}" type="slidenum">
              <a:rPr lang="it-IT" smtClean="0"/>
              <a:t>‹N›</a:t>
            </a:fld>
            <a:endParaRPr lang="it-IT"/>
          </a:p>
        </p:txBody>
      </p:sp>
      <p:sp>
        <p:nvSpPr>
          <p:cNvPr id="10" name="Title 9"/>
          <p:cNvSpPr>
            <a:spLocks noGrp="1"/>
          </p:cNvSpPr>
          <p:nvPr>
            <p:ph type="title"/>
          </p:nvPr>
        </p:nvSpPr>
        <p:spPr/>
        <p:txBody>
          <a:bodyPr/>
          <a:lstStyle/>
          <a:p>
            <a:r>
              <a:rPr lang="it-IT"/>
              <a:t>Fare clic per modificare lo stile del titolo</a:t>
            </a:r>
            <a:endParaRPr lang="en-US" dirty="0"/>
          </a:p>
        </p:txBody>
      </p:sp>
    </p:spTree>
    <p:extLst>
      <p:ext uri="{BB962C8B-B14F-4D97-AF65-F5344CB8AC3E}">
        <p14:creationId xmlns:p14="http://schemas.microsoft.com/office/powerpoint/2010/main" val="4132104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0520DCC3-DEE9-477F-B45E-E2B45604BD2A}" type="datetimeFigureOut">
              <a:rPr lang="it-IT" smtClean="0"/>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2854644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0DCC3-DEE9-477F-B45E-E2B45604BD2A}" type="datetimeFigureOut">
              <a:rPr lang="it-IT" smtClean="0"/>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6618897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6" y="2209802"/>
            <a:ext cx="3636085" cy="1258493"/>
          </a:xfrm>
          <a:effectLst/>
        </p:spPr>
        <p:txBody>
          <a:bodyPr anchor="b">
            <a:noAutofit/>
          </a:bodyPr>
          <a:lstStyle>
            <a:lvl1pPr marL="171450" indent="-171450" algn="l">
              <a:defRPr sz="2100" b="1">
                <a:effectLst/>
              </a:defRPr>
            </a:lvl1pPr>
          </a:lstStyle>
          <a:p>
            <a:r>
              <a:rPr lang="it-IT"/>
              <a:t>Fare clic per modificare lo stile del titolo</a:t>
            </a:r>
            <a:endParaRPr lang="en-US" dirty="0"/>
          </a:p>
        </p:txBody>
      </p:sp>
      <p:sp>
        <p:nvSpPr>
          <p:cNvPr id="3" name="Content Placeholder 2"/>
          <p:cNvSpPr>
            <a:spLocks noGrp="1"/>
          </p:cNvSpPr>
          <p:nvPr>
            <p:ph idx="1"/>
          </p:nvPr>
        </p:nvSpPr>
        <p:spPr>
          <a:xfrm>
            <a:off x="4593516" y="731520"/>
            <a:ext cx="4017085" cy="4894730"/>
          </a:xfrm>
        </p:spPr>
        <p:txBody>
          <a:bodyPr anchor="ctr"/>
          <a:lstStyle>
            <a:lvl1pPr>
              <a:defRPr sz="1650"/>
            </a:lvl1pPr>
            <a:lvl2pPr>
              <a:defRPr sz="1500"/>
            </a:lvl2pPr>
            <a:lvl3pPr>
              <a:defRPr sz="1350"/>
            </a:lvl3pPr>
            <a:lvl4pPr>
              <a:defRPr sz="1200"/>
            </a:lvl4pPr>
            <a:lvl5pPr>
              <a:defRPr sz="105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75766" y="3497802"/>
            <a:ext cx="3388660" cy="213951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0520DCC3-DEE9-477F-B45E-E2B45604BD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1881878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37160" indent="-137160">
              <a:buFont typeface="Georgia" pitchFamily="18" charset="0"/>
              <a:buChar char="*"/>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0520DCC3-DEE9-477F-B45E-E2B45604BD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B6B229A-5AFA-4526-BB21-FF5FCB3A3A35}" type="slidenum">
              <a:rPr lang="it-IT" smtClean="0"/>
              <a:t>‹N›</a:t>
            </a:fld>
            <a:endParaRPr lang="it-IT"/>
          </a:p>
        </p:txBody>
      </p:sp>
      <p:sp>
        <p:nvSpPr>
          <p:cNvPr id="2" name="Title 1"/>
          <p:cNvSpPr>
            <a:spLocks noGrp="1"/>
          </p:cNvSpPr>
          <p:nvPr>
            <p:ph type="title"/>
          </p:nvPr>
        </p:nvSpPr>
        <p:spPr>
          <a:xfrm>
            <a:off x="727268" y="4464421"/>
            <a:ext cx="6383538" cy="1143000"/>
          </a:xfrm>
        </p:spPr>
        <p:txBody>
          <a:bodyPr anchor="b">
            <a:noAutofit/>
          </a:bodyPr>
          <a:lstStyle>
            <a:lvl1pPr algn="l">
              <a:defRPr sz="3450" b="1"/>
            </a:lvl1pPr>
          </a:lstStyle>
          <a:p>
            <a:r>
              <a:rPr lang="it-IT"/>
              <a:t>Fare clic per modificare lo stile del titolo</a:t>
            </a:r>
            <a:endParaRPr lang="en-US" dirty="0"/>
          </a:p>
        </p:txBody>
      </p:sp>
    </p:spTree>
    <p:extLst>
      <p:ext uri="{BB962C8B-B14F-4D97-AF65-F5344CB8AC3E}">
        <p14:creationId xmlns:p14="http://schemas.microsoft.com/office/powerpoint/2010/main" val="19988267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520DCC3-DEE9-477F-B45E-E2B45604BD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949438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9"/>
            <a:ext cx="2057400" cy="5238339"/>
          </a:xfrm>
          <a:effectLst/>
        </p:spPr>
        <p:txBody>
          <a:bodyPr vert="eaVert"/>
          <a:lstStyle>
            <a:lvl1pPr algn="l">
              <a:defRPr/>
            </a:lvl1pPr>
          </a:lstStyle>
          <a:p>
            <a:r>
              <a:rPr lang="it-IT"/>
              <a:t>Fare clic per modificare lo stile del titolo</a:t>
            </a:r>
            <a:endParaRPr lang="en-US"/>
          </a:p>
        </p:txBody>
      </p:sp>
      <p:sp>
        <p:nvSpPr>
          <p:cNvPr id="3" name="Vertical Text Placeholder 2"/>
          <p:cNvSpPr>
            <a:spLocks noGrp="1"/>
          </p:cNvSpPr>
          <p:nvPr>
            <p:ph type="body" orient="vert" idx="1"/>
          </p:nvPr>
        </p:nvSpPr>
        <p:spPr>
          <a:xfrm>
            <a:off x="3324114" y="731521"/>
            <a:ext cx="4829287" cy="489472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520DCC3-DEE9-477F-B45E-E2B45604BD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B6B229A-5AFA-4526-BB21-FF5FCB3A3A35}" type="slidenum">
              <a:rPr lang="it-IT" smtClean="0"/>
              <a:t>‹N›</a:t>
            </a:fld>
            <a:endParaRPr lang="it-IT"/>
          </a:p>
        </p:txBody>
      </p:sp>
    </p:spTree>
    <p:extLst>
      <p:ext uri="{BB962C8B-B14F-4D97-AF65-F5344CB8AC3E}">
        <p14:creationId xmlns:p14="http://schemas.microsoft.com/office/powerpoint/2010/main" val="39834607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it-IT"/>
              <a:t>Fare clic per modificare lo stile del titolo</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A34A450-887B-4F1C-92BE-45D06BC5F922}"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65CC06-B845-44AA-9A72-B35E9D624563}" type="slidenum">
              <a:rPr lang="it-IT" smtClean="0"/>
              <a:t>‹N›</a:t>
            </a:fld>
            <a:endParaRPr lang="it-IT"/>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9988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A34A450-887B-4F1C-92BE-45D06BC5F922}"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23440479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2A34A450-887B-4F1C-92BE-45D06BC5F922}"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65CC06-B845-44AA-9A72-B35E9D624563}" type="slidenum">
              <a:rPr lang="it-IT" smtClean="0"/>
              <a:t>‹N›</a:t>
            </a:fld>
            <a:endParaRPr lang="it-IT"/>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7769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2A34A450-887B-4F1C-92BE-45D06BC5F922}"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306509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2A34A450-887B-4F1C-92BE-45D06BC5F922}" type="datetimeFigureOut">
              <a:rPr lang="it-IT" smtClean="0"/>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6565CC06-B845-44AA-9A72-B35E9D624563}" type="slidenum">
              <a:rPr lang="it-IT" smtClean="0"/>
              <a:t>‹N›</a:t>
            </a:fld>
            <a:endParaRPr lang="it-IT"/>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5172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2A34A450-887B-4F1C-92BE-45D06BC5F922}" type="datetimeFigureOut">
              <a:rPr lang="it-IT" smtClean="0"/>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932469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34A450-887B-4F1C-92BE-45D06BC5F922}" type="datetimeFigureOut">
              <a:rPr lang="it-IT" smtClean="0"/>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11782572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it-IT"/>
              <a:t>Fare clic per modificare lo stile del titolo</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A34A450-887B-4F1C-92BE-45D06BC5F922}"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65CC06-B845-44AA-9A72-B35E9D624563}" type="slidenum">
              <a:rPr lang="it-IT" smtClean="0"/>
              <a:t>‹N›</a:t>
            </a:fld>
            <a:endParaRPr lang="it-IT"/>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4907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it-IT"/>
              <a:t>Fare clic per modificare lo stile del titolo</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A34A450-887B-4F1C-92BE-45D06BC5F922}"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19860004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A34A450-887B-4F1C-92BE-45D06BC5F922}"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8382438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A34A450-887B-4F1C-92BE-45D06BC5F922}"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565CC06-B845-44AA-9A72-B35E9D624563}" type="slidenum">
              <a:rPr lang="it-IT" smtClean="0"/>
              <a:t>‹N›</a:t>
            </a:fld>
            <a:endParaRPr lang="it-IT"/>
          </a:p>
        </p:txBody>
      </p:sp>
    </p:spTree>
    <p:extLst>
      <p:ext uri="{BB962C8B-B14F-4D97-AF65-F5344CB8AC3E}">
        <p14:creationId xmlns:p14="http://schemas.microsoft.com/office/powerpoint/2010/main" val="16827028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BFC489-9827-422D-8CAA-E96C3901401D}"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96E663F-CE04-4758-ADC7-9B5B2444AD70}"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37955104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1_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1BFC489-9827-422D-8CAA-E96C3901401D}"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96E663F-CE04-4758-ADC7-9B5B2444AD70}"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29824837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Date Placeholder 29"/>
          <p:cNvSpPr>
            <a:spLocks noGrp="1"/>
          </p:cNvSpPr>
          <p:nvPr>
            <p:ph type="dt" sz="half" idx="10"/>
          </p:nvPr>
        </p:nvSpPr>
        <p:spPr/>
        <p:txBody>
          <a:bodyPr/>
          <a:lstStyle/>
          <a:p>
            <a:fld id="{9B92B8E0-7FCF-46EC-8E57-649B0F17152A}" type="datetimeFigureOut">
              <a:rPr lang="it-IT" smtClean="0"/>
              <a:t>19/02/2019</a:t>
            </a:fld>
            <a:endParaRPr lang="it-IT"/>
          </a:p>
        </p:txBody>
      </p:sp>
      <p:sp>
        <p:nvSpPr>
          <p:cNvPr id="19" name="Footer Placeholder 18"/>
          <p:cNvSpPr>
            <a:spLocks noGrp="1"/>
          </p:cNvSpPr>
          <p:nvPr>
            <p:ph type="ftr" sz="quarter" idx="11"/>
          </p:nvPr>
        </p:nvSpPr>
        <p:spPr/>
        <p:txBody>
          <a:bodyPr/>
          <a:lstStyle/>
          <a:p>
            <a:endParaRPr lang="it-IT"/>
          </a:p>
        </p:txBody>
      </p:sp>
      <p:sp>
        <p:nvSpPr>
          <p:cNvPr id="27" name="Slide Number Placeholder 26"/>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99906110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it-IT"/>
              <a:t>Fare clic per modificare lo stile del titolo</a:t>
            </a:r>
            <a:endParaRPr kumimoji="0" lang="en-US"/>
          </a:p>
        </p:txBody>
      </p:sp>
      <p:sp>
        <p:nvSpPr>
          <p:cNvPr id="3" name="Content Placeholder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9B92B8E0-7FCF-46EC-8E57-649B0F1715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18478354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Date Placeholder 3"/>
          <p:cNvSpPr>
            <a:spLocks noGrp="1"/>
          </p:cNvSpPr>
          <p:nvPr>
            <p:ph type="dt" sz="half" idx="10"/>
          </p:nvPr>
        </p:nvSpPr>
        <p:spPr/>
        <p:txBody>
          <a:bodyPr/>
          <a:lstStyle/>
          <a:p>
            <a:fld id="{9B92B8E0-7FCF-46EC-8E57-649B0F1715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4259391519"/>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it-IT"/>
              <a:t>Fare clic per modificare lo stile del titolo</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Date Placeholder 4"/>
          <p:cNvSpPr>
            <a:spLocks noGrp="1"/>
          </p:cNvSpPr>
          <p:nvPr>
            <p:ph type="dt" sz="half" idx="10"/>
          </p:nvPr>
        </p:nvSpPr>
        <p:spPr/>
        <p:txBody>
          <a:bodyPr/>
          <a:lstStyle/>
          <a:p>
            <a:fld id="{9B92B8E0-7FCF-46EC-8E57-649B0F1715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20291424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it-IT"/>
              <a:t>Fare clic per modificare lo stile del titolo</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Date Placeholder 6"/>
          <p:cNvSpPr>
            <a:spLocks noGrp="1"/>
          </p:cNvSpPr>
          <p:nvPr>
            <p:ph type="dt" sz="half" idx="10"/>
          </p:nvPr>
        </p:nvSpPr>
        <p:spPr/>
        <p:txBody>
          <a:bodyPr/>
          <a:lstStyle/>
          <a:p>
            <a:fld id="{9B92B8E0-7FCF-46EC-8E57-649B0F17152A}" type="datetimeFigureOut">
              <a:rPr lang="it-IT" smtClean="0"/>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3739062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Date Placeholder 2"/>
          <p:cNvSpPr>
            <a:spLocks noGrp="1"/>
          </p:cNvSpPr>
          <p:nvPr>
            <p:ph type="dt" sz="half" idx="10"/>
          </p:nvPr>
        </p:nvSpPr>
        <p:spPr/>
        <p:txBody>
          <a:bodyPr/>
          <a:lstStyle/>
          <a:p>
            <a:fld id="{9B92B8E0-7FCF-46EC-8E57-649B0F17152A}" type="datetimeFigureOut">
              <a:rPr lang="it-IT" smtClean="0"/>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3625031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92B8E0-7FCF-46EC-8E57-649B0F17152A}" type="datetimeFigureOut">
              <a:rPr lang="it-IT" smtClean="0"/>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24411973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Date Placeholder 4"/>
          <p:cNvSpPr>
            <a:spLocks noGrp="1"/>
          </p:cNvSpPr>
          <p:nvPr>
            <p:ph type="dt" sz="half" idx="10"/>
          </p:nvPr>
        </p:nvSpPr>
        <p:spPr/>
        <p:txBody>
          <a:bodyPr/>
          <a:lstStyle/>
          <a:p>
            <a:fld id="{9B92B8E0-7FCF-46EC-8E57-649B0F1715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10782436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a:t>Fare clic per modificare lo stile del titolo</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Date Placeholder 4"/>
          <p:cNvSpPr>
            <a:spLocks noGrp="1"/>
          </p:cNvSpPr>
          <p:nvPr>
            <p:ph type="dt" sz="half" idx="10"/>
          </p:nvPr>
        </p:nvSpPr>
        <p:spPr/>
        <p:txBody>
          <a:bodyPr/>
          <a:lstStyle/>
          <a:p>
            <a:fld id="{9B92B8E0-7FCF-46EC-8E57-649B0F17152A}"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a:xfrm>
            <a:off x="8077200" y="6356350"/>
            <a:ext cx="609600" cy="365125"/>
          </a:xfrm>
        </p:spPr>
        <p:txBody>
          <a:bodyPr/>
          <a:lstStyle/>
          <a:p>
            <a:fld id="{B91FF022-A0CE-4018-9CC5-0B77FC1EBDE5}" type="slidenum">
              <a:rPr lang="it-IT" smtClean="0"/>
              <a:t>‹N›</a:t>
            </a:fld>
            <a:endParaRPr lang="it-I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a:t>Fare clic sull'icona per inserire un'immagine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extLst>
      <p:ext uri="{BB962C8B-B14F-4D97-AF65-F5344CB8AC3E}">
        <p14:creationId xmlns:p14="http://schemas.microsoft.com/office/powerpoint/2010/main" val="2409713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it-IT"/>
              <a:t>Fare clic per modificare lo stile del titolo</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9B92B8E0-7FCF-46EC-8E57-649B0F1715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21117730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it-IT"/>
              <a:t>Fare clic per modificare lo stile del titolo</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Date Placeholder 3"/>
          <p:cNvSpPr>
            <a:spLocks noGrp="1"/>
          </p:cNvSpPr>
          <p:nvPr>
            <p:ph type="dt" sz="half" idx="10"/>
          </p:nvPr>
        </p:nvSpPr>
        <p:spPr/>
        <p:txBody>
          <a:bodyPr/>
          <a:lstStyle/>
          <a:p>
            <a:fld id="{9B92B8E0-7FCF-46EC-8E57-649B0F17152A}"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91FF022-A0CE-4018-9CC5-0B77FC1EBDE5}" type="slidenum">
              <a:rPr lang="it-IT" smtClean="0"/>
              <a:t>‹N›</a:t>
            </a:fld>
            <a:endParaRPr lang="it-IT"/>
          </a:p>
        </p:txBody>
      </p:sp>
    </p:spTree>
    <p:extLst>
      <p:ext uri="{BB962C8B-B14F-4D97-AF65-F5344CB8AC3E}">
        <p14:creationId xmlns:p14="http://schemas.microsoft.com/office/powerpoint/2010/main" val="5234376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C94DF26-438E-49E6-9029-1A22A298C050}"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76E4531-2966-4F6F-9A10-E9DB32624F5C}" type="slidenum">
              <a:rPr lang="it-IT" smtClean="0"/>
              <a:t>‹N›</a:t>
            </a:fld>
            <a:endParaRPr lang="it-IT"/>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it-IT"/>
              <a:t>Fare clic per modificare lo stile del titolo</a:t>
            </a:r>
            <a:endParaRPr lang="en-US" dirty="0"/>
          </a:p>
        </p:txBody>
      </p:sp>
    </p:spTree>
    <p:extLst>
      <p:ext uri="{BB962C8B-B14F-4D97-AF65-F5344CB8AC3E}">
        <p14:creationId xmlns:p14="http://schemas.microsoft.com/office/powerpoint/2010/main" val="54146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C94DF26-438E-49E6-9029-1A22A298C050}"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76E4531-2966-4F6F-9A10-E9DB32624F5C}"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4689514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0C94DF26-438E-49E6-9029-1A22A298C050}"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16319075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C94DF26-438E-49E6-9029-1A22A298C050}"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76E4531-2966-4F6F-9A10-E9DB32624F5C}" type="slidenum">
              <a:rPr lang="it-IT" smtClean="0"/>
              <a:t>‹N›</a:t>
            </a:fld>
            <a:endParaRPr lang="it-IT"/>
          </a:p>
        </p:txBody>
      </p:sp>
      <p:sp>
        <p:nvSpPr>
          <p:cNvPr id="8" name="Title 7"/>
          <p:cNvSpPr>
            <a:spLocks noGrp="1"/>
          </p:cNvSpPr>
          <p:nvPr>
            <p:ph type="title"/>
          </p:nvPr>
        </p:nvSpPr>
        <p:spPr/>
        <p:txBody>
          <a:bodyPr/>
          <a:lstStyle/>
          <a:p>
            <a:r>
              <a:rPr lang="it-IT"/>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275622521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it-IT"/>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C94DF26-438E-49E6-9029-1A22A298C050}" type="datetimeFigureOut">
              <a:rPr lang="it-IT" smtClean="0"/>
              <a:t>19/02/2019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76E4531-2966-4F6F-9A10-E9DB32624F5C}" type="slidenum">
              <a:rPr lang="it-IT" smtClean="0"/>
              <a:t>‹N›</a:t>
            </a:fld>
            <a:endParaRPr lang="it-IT"/>
          </a:p>
        </p:txBody>
      </p:sp>
      <p:sp>
        <p:nvSpPr>
          <p:cNvPr id="10" name="Title 9"/>
          <p:cNvSpPr>
            <a:spLocks noGrp="1"/>
          </p:cNvSpPr>
          <p:nvPr>
            <p:ph type="title"/>
          </p:nvPr>
        </p:nvSpPr>
        <p:spPr/>
        <p:txBody>
          <a:bodyPr/>
          <a:lstStyle/>
          <a:p>
            <a:r>
              <a:rPr lang="it-IT"/>
              <a:t>Fare clic per modificare lo stile del titolo</a:t>
            </a:r>
            <a:endParaRPr lang="en-US" dirty="0"/>
          </a:p>
        </p:txBody>
      </p:sp>
    </p:spTree>
    <p:extLst>
      <p:ext uri="{BB962C8B-B14F-4D97-AF65-F5344CB8AC3E}">
        <p14:creationId xmlns:p14="http://schemas.microsoft.com/office/powerpoint/2010/main" val="34459953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0C94DF26-438E-49E6-9029-1A22A298C050}" type="datetimeFigureOut">
              <a:rPr lang="it-IT" smtClean="0"/>
              <a:t>19/02/2019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15476223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94DF26-438E-49E6-9029-1A22A298C050}" type="datetimeFigureOut">
              <a:rPr lang="it-IT" smtClean="0"/>
              <a:t>19/02/2019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2951684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it-IT"/>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0C94DF26-438E-49E6-9029-1A22A298C050}"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34627219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0C94DF26-438E-49E6-9029-1A22A298C050}" type="datetimeFigureOut">
              <a:rPr lang="it-IT" smtClean="0"/>
              <a:t>19/02/2019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76E4531-2966-4F6F-9A10-E9DB32624F5C}" type="slidenum">
              <a:rPr lang="it-IT" smtClean="0"/>
              <a:t>‹N›</a:t>
            </a:fld>
            <a:endParaRPr lang="it-IT"/>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it-IT"/>
              <a:t>Fare clic per modificare lo stile del titolo</a:t>
            </a:r>
            <a:endParaRPr lang="en-US" dirty="0"/>
          </a:p>
        </p:txBody>
      </p:sp>
    </p:spTree>
    <p:extLst>
      <p:ext uri="{BB962C8B-B14F-4D97-AF65-F5344CB8AC3E}">
        <p14:creationId xmlns:p14="http://schemas.microsoft.com/office/powerpoint/2010/main" val="29529418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0C94DF26-438E-49E6-9029-1A22A298C050}"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560531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C94DF26-438E-49E6-9029-1A22A298C050}"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76E4531-2966-4F6F-9A10-E9DB32624F5C}" type="slidenum">
              <a:rPr lang="it-IT" smtClean="0"/>
              <a:t>‹N›</a:t>
            </a:fld>
            <a:endParaRPr lang="it-IT"/>
          </a:p>
        </p:txBody>
      </p:sp>
    </p:spTree>
    <p:extLst>
      <p:ext uri="{BB962C8B-B14F-4D97-AF65-F5344CB8AC3E}">
        <p14:creationId xmlns:p14="http://schemas.microsoft.com/office/powerpoint/2010/main" val="15207063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711D4CE-C4BD-4E19-AC34-FF5E9B17A298}" type="datetimeFigureOut">
              <a:rPr lang="it-IT" smtClean="0"/>
              <a:t>19/02/2019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90FC31B-2B4C-4401-B5DE-E2BAEB62D414}" type="slidenum">
              <a:rPr lang="it-IT" smtClean="0"/>
              <a:t>‹N›</a:t>
            </a:fld>
            <a:endParaRPr lang="it-IT"/>
          </a:p>
        </p:txBody>
      </p:sp>
    </p:spTree>
    <p:extLst>
      <p:ext uri="{BB962C8B-B14F-4D97-AF65-F5344CB8AC3E}">
        <p14:creationId xmlns:p14="http://schemas.microsoft.com/office/powerpoint/2010/main" val="24857721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a:extLst>
              <a:ext uri="{FF2B5EF4-FFF2-40B4-BE49-F238E27FC236}">
                <a16:creationId xmlns:a16="http://schemas.microsoft.com/office/drawing/2014/main" id="{DCC1F0E5-BEAC-413B-A37A-17A9E73E22D5}"/>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34983A7A-B02B-4BB5-93A6-A66B357E7AB0}"/>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FC0E0F9A-3585-4A86-BAC0-1E7A7BF42930}"/>
              </a:ext>
            </a:extLst>
          </p:cNvPr>
          <p:cNvSpPr>
            <a:spLocks noGrp="1" noChangeArrowheads="1"/>
          </p:cNvSpPr>
          <p:nvPr>
            <p:ph type="sldNum" sz="quarter" idx="12"/>
          </p:nvPr>
        </p:nvSpPr>
        <p:spPr>
          <a:ln/>
        </p:spPr>
        <p:txBody>
          <a:bodyPr/>
          <a:lstStyle>
            <a:lvl1pPr>
              <a:defRPr/>
            </a:lvl1pPr>
          </a:lstStyle>
          <a:p>
            <a:fld id="{2503C820-72F5-4903-8CE0-52E3A33AF41F}" type="slidenum">
              <a:rPr lang="it-IT" altLang="it-IT"/>
              <a:pPr/>
              <a:t>‹N›</a:t>
            </a:fld>
            <a:endParaRPr lang="it-IT" altLang="it-IT"/>
          </a:p>
        </p:txBody>
      </p:sp>
    </p:spTree>
    <p:extLst>
      <p:ext uri="{BB962C8B-B14F-4D97-AF65-F5344CB8AC3E}">
        <p14:creationId xmlns:p14="http://schemas.microsoft.com/office/powerpoint/2010/main" val="17697150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91F433FC-07CD-4F67-B3BC-4E1D5C99048C}"/>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34D94E53-7B57-450D-8346-DF7AE8395DF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E4010B52-6DB5-4F99-BCC6-E0A40D92FE66}"/>
              </a:ext>
            </a:extLst>
          </p:cNvPr>
          <p:cNvSpPr>
            <a:spLocks noGrp="1" noChangeArrowheads="1"/>
          </p:cNvSpPr>
          <p:nvPr>
            <p:ph type="sldNum" sz="quarter" idx="12"/>
          </p:nvPr>
        </p:nvSpPr>
        <p:spPr>
          <a:ln/>
        </p:spPr>
        <p:txBody>
          <a:bodyPr/>
          <a:lstStyle>
            <a:lvl1pPr>
              <a:defRPr/>
            </a:lvl1pPr>
          </a:lstStyle>
          <a:p>
            <a:fld id="{EC2E484A-6F5A-459C-B5EB-DCD6326D11AD}" type="slidenum">
              <a:rPr lang="it-IT" altLang="it-IT"/>
              <a:pPr/>
              <a:t>‹N›</a:t>
            </a:fld>
            <a:endParaRPr lang="it-IT" altLang="it-IT"/>
          </a:p>
        </p:txBody>
      </p:sp>
    </p:spTree>
    <p:extLst>
      <p:ext uri="{BB962C8B-B14F-4D97-AF65-F5344CB8AC3E}">
        <p14:creationId xmlns:p14="http://schemas.microsoft.com/office/powerpoint/2010/main" val="23595476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a:extLst>
              <a:ext uri="{FF2B5EF4-FFF2-40B4-BE49-F238E27FC236}">
                <a16:creationId xmlns:a16="http://schemas.microsoft.com/office/drawing/2014/main" id="{867D72EB-33C2-457E-94AF-A5310B8882CA}"/>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22CCB1B6-611A-4D4D-8C5A-0CF39B6434C5}"/>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D0533B86-38D0-4189-AFFB-2DF4E6D1A904}"/>
              </a:ext>
            </a:extLst>
          </p:cNvPr>
          <p:cNvSpPr>
            <a:spLocks noGrp="1" noChangeArrowheads="1"/>
          </p:cNvSpPr>
          <p:nvPr>
            <p:ph type="sldNum" sz="quarter" idx="12"/>
          </p:nvPr>
        </p:nvSpPr>
        <p:spPr>
          <a:ln/>
        </p:spPr>
        <p:txBody>
          <a:bodyPr/>
          <a:lstStyle>
            <a:lvl1pPr>
              <a:defRPr/>
            </a:lvl1pPr>
          </a:lstStyle>
          <a:p>
            <a:fld id="{4FF2A123-F49B-4C6A-8DC2-C360511A980F}" type="slidenum">
              <a:rPr lang="it-IT" altLang="it-IT"/>
              <a:pPr/>
              <a:t>‹N›</a:t>
            </a:fld>
            <a:endParaRPr lang="it-IT" altLang="it-IT"/>
          </a:p>
        </p:txBody>
      </p:sp>
    </p:spTree>
    <p:extLst>
      <p:ext uri="{BB962C8B-B14F-4D97-AF65-F5344CB8AC3E}">
        <p14:creationId xmlns:p14="http://schemas.microsoft.com/office/powerpoint/2010/main" val="23162475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a:extLst>
              <a:ext uri="{FF2B5EF4-FFF2-40B4-BE49-F238E27FC236}">
                <a16:creationId xmlns:a16="http://schemas.microsoft.com/office/drawing/2014/main" id="{25FB4DB0-4B7A-418B-8925-54E98B3DF024}"/>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819943B1-4B06-4DB8-A4BA-83200F1FB534}"/>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C35881D6-7DF6-4B0E-9ECC-9958F47E79FE}"/>
              </a:ext>
            </a:extLst>
          </p:cNvPr>
          <p:cNvSpPr>
            <a:spLocks noGrp="1" noChangeArrowheads="1"/>
          </p:cNvSpPr>
          <p:nvPr>
            <p:ph type="sldNum" sz="quarter" idx="12"/>
          </p:nvPr>
        </p:nvSpPr>
        <p:spPr>
          <a:ln/>
        </p:spPr>
        <p:txBody>
          <a:bodyPr/>
          <a:lstStyle>
            <a:lvl1pPr>
              <a:defRPr/>
            </a:lvl1pPr>
          </a:lstStyle>
          <a:p>
            <a:fld id="{7437F1A7-C9AE-4214-B239-9B25A13FD82A}" type="slidenum">
              <a:rPr lang="it-IT" altLang="it-IT"/>
              <a:pPr/>
              <a:t>‹N›</a:t>
            </a:fld>
            <a:endParaRPr lang="it-IT" altLang="it-IT"/>
          </a:p>
        </p:txBody>
      </p:sp>
    </p:spTree>
    <p:extLst>
      <p:ext uri="{BB962C8B-B14F-4D97-AF65-F5344CB8AC3E}">
        <p14:creationId xmlns:p14="http://schemas.microsoft.com/office/powerpoint/2010/main" val="12759908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a:extLst>
              <a:ext uri="{FF2B5EF4-FFF2-40B4-BE49-F238E27FC236}">
                <a16:creationId xmlns:a16="http://schemas.microsoft.com/office/drawing/2014/main" id="{986F0AC3-67E2-4332-AA88-6C746AAF1AE7}"/>
              </a:ext>
            </a:extLst>
          </p:cNvPr>
          <p:cNvSpPr>
            <a:spLocks noGrp="1" noChangeArrowheads="1"/>
          </p:cNvSpPr>
          <p:nvPr>
            <p:ph type="dt" sz="half" idx="10"/>
          </p:nvPr>
        </p:nvSpPr>
        <p:spPr>
          <a:ln/>
        </p:spPr>
        <p:txBody>
          <a:bodyPr/>
          <a:lstStyle>
            <a:lvl1pPr>
              <a:defRPr/>
            </a:lvl1pPr>
          </a:lstStyle>
          <a:p>
            <a:pPr>
              <a:defRPr/>
            </a:pPr>
            <a:endParaRPr lang="it-IT"/>
          </a:p>
        </p:txBody>
      </p:sp>
      <p:sp>
        <p:nvSpPr>
          <p:cNvPr id="8" name="Rectangle 5">
            <a:extLst>
              <a:ext uri="{FF2B5EF4-FFF2-40B4-BE49-F238E27FC236}">
                <a16:creationId xmlns:a16="http://schemas.microsoft.com/office/drawing/2014/main" id="{D810FD61-EBD2-44E7-A4DB-018066DB9FA1}"/>
              </a:ext>
            </a:extLst>
          </p:cNvPr>
          <p:cNvSpPr>
            <a:spLocks noGrp="1" noChangeArrowheads="1"/>
          </p:cNvSpPr>
          <p:nvPr>
            <p:ph type="ftr" sz="quarter" idx="11"/>
          </p:nvPr>
        </p:nvSpPr>
        <p:spPr>
          <a:ln/>
        </p:spPr>
        <p:txBody>
          <a:bodyPr/>
          <a:lstStyle>
            <a:lvl1pPr>
              <a:defRPr/>
            </a:lvl1pPr>
          </a:lstStyle>
          <a:p>
            <a:pPr>
              <a:defRPr/>
            </a:pPr>
            <a:endParaRPr lang="it-IT"/>
          </a:p>
        </p:txBody>
      </p:sp>
      <p:sp>
        <p:nvSpPr>
          <p:cNvPr id="9" name="Rectangle 6">
            <a:extLst>
              <a:ext uri="{FF2B5EF4-FFF2-40B4-BE49-F238E27FC236}">
                <a16:creationId xmlns:a16="http://schemas.microsoft.com/office/drawing/2014/main" id="{F0BD1826-9899-4EB9-AFE7-4710FCC7E214}"/>
              </a:ext>
            </a:extLst>
          </p:cNvPr>
          <p:cNvSpPr>
            <a:spLocks noGrp="1" noChangeArrowheads="1"/>
          </p:cNvSpPr>
          <p:nvPr>
            <p:ph type="sldNum" sz="quarter" idx="12"/>
          </p:nvPr>
        </p:nvSpPr>
        <p:spPr>
          <a:ln/>
        </p:spPr>
        <p:txBody>
          <a:bodyPr/>
          <a:lstStyle>
            <a:lvl1pPr>
              <a:defRPr/>
            </a:lvl1pPr>
          </a:lstStyle>
          <a:p>
            <a:fld id="{EB6FA1D3-F2BA-43E1-90A1-7AC19264776F}" type="slidenum">
              <a:rPr lang="it-IT" altLang="it-IT"/>
              <a:pPr/>
              <a:t>‹N›</a:t>
            </a:fld>
            <a:endParaRPr lang="it-IT" altLang="it-IT"/>
          </a:p>
        </p:txBody>
      </p:sp>
    </p:spTree>
    <p:extLst>
      <p:ext uri="{BB962C8B-B14F-4D97-AF65-F5344CB8AC3E}">
        <p14:creationId xmlns:p14="http://schemas.microsoft.com/office/powerpoint/2010/main" val="34960069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a:extLst>
              <a:ext uri="{FF2B5EF4-FFF2-40B4-BE49-F238E27FC236}">
                <a16:creationId xmlns:a16="http://schemas.microsoft.com/office/drawing/2014/main" id="{DE5C89FD-61AE-467A-9761-38D3D57AC5F9}"/>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98EFDCFF-F5A3-4D36-A44F-0D4FF92F4DE2}"/>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3D13D28F-4A5C-42B7-BC55-9DE795C01E3B}"/>
              </a:ext>
            </a:extLst>
          </p:cNvPr>
          <p:cNvSpPr>
            <a:spLocks noGrp="1" noChangeArrowheads="1"/>
          </p:cNvSpPr>
          <p:nvPr>
            <p:ph type="sldNum" sz="quarter" idx="12"/>
          </p:nvPr>
        </p:nvSpPr>
        <p:spPr>
          <a:ln/>
        </p:spPr>
        <p:txBody>
          <a:bodyPr/>
          <a:lstStyle>
            <a:lvl1pPr>
              <a:defRPr/>
            </a:lvl1pPr>
          </a:lstStyle>
          <a:p>
            <a:fld id="{FA2C779B-9B88-4A2B-8CEE-E76614CDC836}" type="slidenum">
              <a:rPr lang="it-IT" altLang="it-IT"/>
              <a:pPr/>
              <a:t>‹N›</a:t>
            </a:fld>
            <a:endParaRPr lang="it-IT" altLang="it-IT"/>
          </a:p>
        </p:txBody>
      </p:sp>
    </p:spTree>
    <p:extLst>
      <p:ext uri="{BB962C8B-B14F-4D97-AF65-F5344CB8AC3E}">
        <p14:creationId xmlns:p14="http://schemas.microsoft.com/office/powerpoint/2010/main" val="189332385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8CFFDF9-E17A-4741-98F9-A2EBDE3F2D7C}"/>
              </a:ext>
            </a:extLst>
          </p:cNvPr>
          <p:cNvSpPr>
            <a:spLocks noGrp="1" noChangeArrowheads="1"/>
          </p:cNvSpPr>
          <p:nvPr>
            <p:ph type="dt" sz="half" idx="10"/>
          </p:nvPr>
        </p:nvSpPr>
        <p:spPr>
          <a:ln/>
        </p:spPr>
        <p:txBody>
          <a:bodyPr/>
          <a:lstStyle>
            <a:lvl1pPr>
              <a:defRPr/>
            </a:lvl1pPr>
          </a:lstStyle>
          <a:p>
            <a:pPr>
              <a:defRPr/>
            </a:pPr>
            <a:endParaRPr lang="it-IT"/>
          </a:p>
        </p:txBody>
      </p:sp>
      <p:sp>
        <p:nvSpPr>
          <p:cNvPr id="3" name="Rectangle 5">
            <a:extLst>
              <a:ext uri="{FF2B5EF4-FFF2-40B4-BE49-F238E27FC236}">
                <a16:creationId xmlns:a16="http://schemas.microsoft.com/office/drawing/2014/main" id="{A3580B4E-2B6B-44AE-9C22-0119CE1A27F1}"/>
              </a:ext>
            </a:extLst>
          </p:cNvPr>
          <p:cNvSpPr>
            <a:spLocks noGrp="1" noChangeArrowheads="1"/>
          </p:cNvSpPr>
          <p:nvPr>
            <p:ph type="ftr" sz="quarter" idx="11"/>
          </p:nvPr>
        </p:nvSpPr>
        <p:spPr>
          <a:ln/>
        </p:spPr>
        <p:txBody>
          <a:bodyPr/>
          <a:lstStyle>
            <a:lvl1pPr>
              <a:defRPr/>
            </a:lvl1pPr>
          </a:lstStyle>
          <a:p>
            <a:pPr>
              <a:defRPr/>
            </a:pPr>
            <a:endParaRPr lang="it-IT"/>
          </a:p>
        </p:txBody>
      </p:sp>
      <p:sp>
        <p:nvSpPr>
          <p:cNvPr id="4" name="Rectangle 6">
            <a:extLst>
              <a:ext uri="{FF2B5EF4-FFF2-40B4-BE49-F238E27FC236}">
                <a16:creationId xmlns:a16="http://schemas.microsoft.com/office/drawing/2014/main" id="{C07693B8-E516-4F21-9667-F79D12325D5C}"/>
              </a:ext>
            </a:extLst>
          </p:cNvPr>
          <p:cNvSpPr>
            <a:spLocks noGrp="1" noChangeArrowheads="1"/>
          </p:cNvSpPr>
          <p:nvPr>
            <p:ph type="sldNum" sz="quarter" idx="12"/>
          </p:nvPr>
        </p:nvSpPr>
        <p:spPr>
          <a:ln/>
        </p:spPr>
        <p:txBody>
          <a:bodyPr/>
          <a:lstStyle>
            <a:lvl1pPr>
              <a:defRPr/>
            </a:lvl1pPr>
          </a:lstStyle>
          <a:p>
            <a:fld id="{FCE3C6DC-4B34-4699-A9F8-DE2D36E115BD}" type="slidenum">
              <a:rPr lang="it-IT" altLang="it-IT"/>
              <a:pPr/>
              <a:t>‹N›</a:t>
            </a:fld>
            <a:endParaRPr lang="it-IT" altLang="it-IT"/>
          </a:p>
        </p:txBody>
      </p:sp>
    </p:spTree>
    <p:extLst>
      <p:ext uri="{BB962C8B-B14F-4D97-AF65-F5344CB8AC3E}">
        <p14:creationId xmlns:p14="http://schemas.microsoft.com/office/powerpoint/2010/main" val="6641999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D93084E8-811E-451D-8130-7B8B2092F1AB}"/>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C5EF7008-5E8F-4783-A168-50D643EE913F}"/>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87528842-E1A2-4011-87BB-57C1EBD28B9C}"/>
              </a:ext>
            </a:extLst>
          </p:cNvPr>
          <p:cNvSpPr>
            <a:spLocks noGrp="1" noChangeArrowheads="1"/>
          </p:cNvSpPr>
          <p:nvPr>
            <p:ph type="sldNum" sz="quarter" idx="12"/>
          </p:nvPr>
        </p:nvSpPr>
        <p:spPr>
          <a:ln/>
        </p:spPr>
        <p:txBody>
          <a:bodyPr/>
          <a:lstStyle>
            <a:lvl1pPr>
              <a:defRPr/>
            </a:lvl1pPr>
          </a:lstStyle>
          <a:p>
            <a:fld id="{AF0C4ABC-887B-4846-AEE5-33DB89A754F9}" type="slidenum">
              <a:rPr lang="it-IT" altLang="it-IT"/>
              <a:pPr/>
              <a:t>‹N›</a:t>
            </a:fld>
            <a:endParaRPr lang="it-IT" altLang="it-IT"/>
          </a:p>
        </p:txBody>
      </p:sp>
    </p:spTree>
    <p:extLst>
      <p:ext uri="{BB962C8B-B14F-4D97-AF65-F5344CB8AC3E}">
        <p14:creationId xmlns:p14="http://schemas.microsoft.com/office/powerpoint/2010/main" val="14740491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5B46600B-FAE1-484E-9485-BC50E8387AF5}"/>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20040F4F-B2FD-4400-AD60-AA63E197C50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392C2258-0E0B-4A8D-9AEE-43AABC2988D4}"/>
              </a:ext>
            </a:extLst>
          </p:cNvPr>
          <p:cNvSpPr>
            <a:spLocks noGrp="1" noChangeArrowheads="1"/>
          </p:cNvSpPr>
          <p:nvPr>
            <p:ph type="sldNum" sz="quarter" idx="12"/>
          </p:nvPr>
        </p:nvSpPr>
        <p:spPr>
          <a:ln/>
        </p:spPr>
        <p:txBody>
          <a:bodyPr/>
          <a:lstStyle>
            <a:lvl1pPr>
              <a:defRPr/>
            </a:lvl1pPr>
          </a:lstStyle>
          <a:p>
            <a:fld id="{748B5D18-D787-4F68-BE4F-6FCD92598B73}" type="slidenum">
              <a:rPr lang="it-IT" altLang="it-IT"/>
              <a:pPr/>
              <a:t>‹N›</a:t>
            </a:fld>
            <a:endParaRPr lang="it-IT" altLang="it-IT"/>
          </a:p>
        </p:txBody>
      </p:sp>
    </p:spTree>
    <p:extLst>
      <p:ext uri="{BB962C8B-B14F-4D97-AF65-F5344CB8AC3E}">
        <p14:creationId xmlns:p14="http://schemas.microsoft.com/office/powerpoint/2010/main" val="75542583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863C42EA-03DE-48EA-AE0B-FAEFB778CFF6}"/>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A35E0A35-4179-41CA-9A8B-B0634B0446F5}"/>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4BF69D56-9C45-42FA-9EE5-C5D06B205519}"/>
              </a:ext>
            </a:extLst>
          </p:cNvPr>
          <p:cNvSpPr>
            <a:spLocks noGrp="1" noChangeArrowheads="1"/>
          </p:cNvSpPr>
          <p:nvPr>
            <p:ph type="sldNum" sz="quarter" idx="12"/>
          </p:nvPr>
        </p:nvSpPr>
        <p:spPr>
          <a:ln/>
        </p:spPr>
        <p:txBody>
          <a:bodyPr/>
          <a:lstStyle>
            <a:lvl1pPr>
              <a:defRPr/>
            </a:lvl1pPr>
          </a:lstStyle>
          <a:p>
            <a:fld id="{72A37731-ABDF-4DB1-BFE8-3CB3ADB305D1}" type="slidenum">
              <a:rPr lang="it-IT" altLang="it-IT"/>
              <a:pPr/>
              <a:t>‹N›</a:t>
            </a:fld>
            <a:endParaRPr lang="it-IT" altLang="it-IT"/>
          </a:p>
        </p:txBody>
      </p:sp>
    </p:spTree>
    <p:extLst>
      <p:ext uri="{BB962C8B-B14F-4D97-AF65-F5344CB8AC3E}">
        <p14:creationId xmlns:p14="http://schemas.microsoft.com/office/powerpoint/2010/main" val="40307097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14FC07D0-2093-4E33-973D-F40C321EA3D1}"/>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245E55C0-4A25-4C58-A21F-7B2E4E0CAA68}"/>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A57774C2-D2A2-4F2C-ABC6-6C5552A58BBE}"/>
              </a:ext>
            </a:extLst>
          </p:cNvPr>
          <p:cNvSpPr>
            <a:spLocks noGrp="1" noChangeArrowheads="1"/>
          </p:cNvSpPr>
          <p:nvPr>
            <p:ph type="sldNum" sz="quarter" idx="12"/>
          </p:nvPr>
        </p:nvSpPr>
        <p:spPr>
          <a:ln/>
        </p:spPr>
        <p:txBody>
          <a:bodyPr/>
          <a:lstStyle>
            <a:lvl1pPr>
              <a:defRPr/>
            </a:lvl1pPr>
          </a:lstStyle>
          <a:p>
            <a:fld id="{6A9FAAFD-969C-4FEB-B176-98FDE3C6688A}" type="slidenum">
              <a:rPr lang="it-IT" altLang="it-IT"/>
              <a:pPr/>
              <a:t>‹N›</a:t>
            </a:fld>
            <a:endParaRPr lang="it-IT" altLang="it-IT"/>
          </a:p>
        </p:txBody>
      </p:sp>
    </p:spTree>
    <p:extLst>
      <p:ext uri="{BB962C8B-B14F-4D97-AF65-F5344CB8AC3E}">
        <p14:creationId xmlns:p14="http://schemas.microsoft.com/office/powerpoint/2010/main" val="427366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2300F09B-134A-4E6D-A130-72DB31AC0202}" type="datetimeFigureOut">
              <a:rPr lang="it-IT" smtClean="0"/>
              <a:pPr/>
              <a:t>19/02/2019</a:t>
            </a:fld>
            <a:endParaRPr lang="it-IT"/>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F6FEAFEC-C1F6-4225-873C-0468E675FB27}" type="slidenum">
              <a:rPr lang="it-IT" smtClean="0"/>
              <a:pPr/>
              <a:t>‹N›</a:t>
            </a:fld>
            <a:endParaRPr lang="it-IT"/>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t-IT"/>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D988515-0AF3-4363-B55C-66E753C5884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E3EFBD1D-F0A6-4E51-AF4F-6DB889715D4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6167C03-5D8E-453F-A6AB-74010F72149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2B7726-E2F1-4B6F-A29C-7A2A8AC6A755}" type="datetimeFigureOut">
              <a:rPr lang="it-IT" smtClean="0"/>
              <a:t>19/02/2019</a:t>
            </a:fld>
            <a:endParaRPr lang="it-IT"/>
          </a:p>
        </p:txBody>
      </p:sp>
      <p:sp>
        <p:nvSpPr>
          <p:cNvPr id="5" name="Segnaposto piè di pagina 4">
            <a:extLst>
              <a:ext uri="{FF2B5EF4-FFF2-40B4-BE49-F238E27FC236}">
                <a16:creationId xmlns:a16="http://schemas.microsoft.com/office/drawing/2014/main" id="{CB13936C-F7F7-4919-A71D-D7B0099B317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5A8A739E-488A-4B89-8A16-DBAA24364AD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AAC22F-E195-4EF0-8AEC-62D7569D051D}" type="slidenum">
              <a:rPr lang="it-IT" smtClean="0"/>
              <a:t>‹N›</a:t>
            </a:fld>
            <a:endParaRPr lang="it-IT"/>
          </a:p>
        </p:txBody>
      </p:sp>
    </p:spTree>
    <p:extLst>
      <p:ext uri="{BB962C8B-B14F-4D97-AF65-F5344CB8AC3E}">
        <p14:creationId xmlns:p14="http://schemas.microsoft.com/office/powerpoint/2010/main" val="157368092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1793290" y="4372168"/>
            <a:ext cx="6512511" cy="1143000"/>
          </a:xfrm>
          <a:prstGeom prst="rect">
            <a:avLst/>
          </a:prstGeom>
          <a:effectLst/>
        </p:spPr>
        <p:txBody>
          <a:bodyPr vert="horz" lIns="91440" tIns="45720" rIns="91440" bIns="4572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172200" y="6172202"/>
            <a:ext cx="2514600" cy="365125"/>
          </a:xfrm>
          <a:prstGeom prst="rect">
            <a:avLst/>
          </a:prstGeom>
        </p:spPr>
        <p:txBody>
          <a:bodyPr vert="horz" lIns="91440" tIns="45720" rIns="91440" bIns="45720" rtlCol="0" anchor="ctr"/>
          <a:lstStyle>
            <a:lvl1pPr algn="r">
              <a:defRPr sz="825" b="1">
                <a:solidFill>
                  <a:schemeClr val="tx1">
                    <a:lumMod val="50000"/>
                    <a:lumOff val="50000"/>
                  </a:schemeClr>
                </a:solidFill>
              </a:defRPr>
            </a:lvl1pPr>
          </a:lstStyle>
          <a:p>
            <a:fld id="{0520DCC3-DEE9-477F-B45E-E2B45604BD2A}" type="datetimeFigureOut">
              <a:rPr lang="it-IT" smtClean="0"/>
              <a:t>19/02/2019</a:t>
            </a:fld>
            <a:endParaRPr lang="it-IT"/>
          </a:p>
        </p:txBody>
      </p:sp>
      <p:sp>
        <p:nvSpPr>
          <p:cNvPr id="5" name="Footer Placeholder 4"/>
          <p:cNvSpPr>
            <a:spLocks noGrp="1"/>
          </p:cNvSpPr>
          <p:nvPr>
            <p:ph type="ftr" sz="quarter" idx="3"/>
          </p:nvPr>
        </p:nvSpPr>
        <p:spPr>
          <a:xfrm>
            <a:off x="457200" y="6172202"/>
            <a:ext cx="3352801" cy="365125"/>
          </a:xfrm>
          <a:prstGeom prst="rect">
            <a:avLst/>
          </a:prstGeom>
        </p:spPr>
        <p:txBody>
          <a:bodyPr vert="horz" lIns="91440" tIns="45720" rIns="91440" bIns="45720" rtlCol="0" anchor="ctr"/>
          <a:lstStyle>
            <a:lvl1pPr algn="l">
              <a:defRPr sz="825" b="1">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3810000" y="6172202"/>
            <a:ext cx="1828800" cy="365125"/>
          </a:xfrm>
          <a:prstGeom prst="rect">
            <a:avLst/>
          </a:prstGeom>
        </p:spPr>
        <p:txBody>
          <a:bodyPr vert="horz" lIns="91440" tIns="45720" rIns="91440" bIns="45720" rtlCol="0" anchor="ctr"/>
          <a:lstStyle>
            <a:lvl1pPr algn="ctr">
              <a:defRPr sz="900" b="1">
                <a:solidFill>
                  <a:schemeClr val="tx1">
                    <a:lumMod val="50000"/>
                    <a:lumOff val="50000"/>
                  </a:schemeClr>
                </a:solidFill>
              </a:defRPr>
            </a:lvl1pPr>
          </a:lstStyle>
          <a:p>
            <a:fld id="{5B6B229A-5AFA-4526-BB21-FF5FCB3A3A35}" type="slidenum">
              <a:rPr lang="it-IT" smtClean="0"/>
              <a:t>‹N›</a:t>
            </a:fld>
            <a:endParaRPr lang="it-IT"/>
          </a:p>
        </p:txBody>
      </p:sp>
    </p:spTree>
    <p:extLst>
      <p:ext uri="{BB962C8B-B14F-4D97-AF65-F5344CB8AC3E}">
        <p14:creationId xmlns:p14="http://schemas.microsoft.com/office/powerpoint/2010/main" val="415046370"/>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marL="240030" indent="-240030" algn="r" defTabSz="685800" rtl="0" eaLnBrk="1" latinLnBrk="0" hangingPunct="1">
        <a:spcBef>
          <a:spcPct val="0"/>
        </a:spcBef>
        <a:buClr>
          <a:schemeClr val="accent6">
            <a:lumMod val="75000"/>
          </a:schemeClr>
        </a:buClr>
        <a:buSzPct val="128000"/>
        <a:buFont typeface="Georgia" pitchFamily="18" charset="0"/>
        <a:buChar char="*"/>
        <a:defRPr sz="345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145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650" kern="1200">
          <a:solidFill>
            <a:schemeClr val="tx1">
              <a:lumMod val="75000"/>
              <a:lumOff val="25000"/>
            </a:schemeClr>
          </a:solidFill>
          <a:latin typeface="+mn-lt"/>
          <a:ea typeface="+mn-ea"/>
          <a:cs typeface="+mn-cs"/>
        </a:defRPr>
      </a:lvl1pPr>
      <a:lvl2pPr marL="41148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500" kern="1200">
          <a:solidFill>
            <a:schemeClr val="tx1">
              <a:lumMod val="75000"/>
              <a:lumOff val="25000"/>
            </a:schemeClr>
          </a:solidFill>
          <a:latin typeface="+mn-lt"/>
          <a:ea typeface="+mn-ea"/>
          <a:cs typeface="+mn-cs"/>
        </a:defRPr>
      </a:lvl2pPr>
      <a:lvl3pPr marL="61722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350" kern="1200">
          <a:solidFill>
            <a:schemeClr val="tx1">
              <a:lumMod val="75000"/>
              <a:lumOff val="25000"/>
            </a:schemeClr>
          </a:solidFill>
          <a:latin typeface="+mn-lt"/>
          <a:ea typeface="+mn-ea"/>
          <a:cs typeface="+mn-cs"/>
        </a:defRPr>
      </a:lvl3pPr>
      <a:lvl4pPr marL="82296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200" kern="1200">
          <a:solidFill>
            <a:schemeClr val="tx1">
              <a:lumMod val="75000"/>
              <a:lumOff val="25000"/>
            </a:schemeClr>
          </a:solidFill>
          <a:latin typeface="+mn-lt"/>
          <a:ea typeface="+mn-ea"/>
          <a:cs typeface="+mn-cs"/>
        </a:defRPr>
      </a:lvl4pPr>
      <a:lvl5pPr marL="1042416"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050" kern="1200">
          <a:solidFill>
            <a:schemeClr val="tx1">
              <a:lumMod val="75000"/>
              <a:lumOff val="25000"/>
            </a:schemeClr>
          </a:solidFill>
          <a:latin typeface="+mn-lt"/>
          <a:ea typeface="+mn-ea"/>
          <a:cs typeface="+mn-cs"/>
        </a:defRPr>
      </a:lvl5pPr>
      <a:lvl6pPr marL="1248156"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050" kern="1200">
          <a:solidFill>
            <a:schemeClr val="tx1">
              <a:lumMod val="75000"/>
              <a:lumOff val="25000"/>
            </a:schemeClr>
          </a:solidFill>
          <a:latin typeface="+mn-lt"/>
          <a:ea typeface="+mn-ea"/>
          <a:cs typeface="+mn-cs"/>
        </a:defRPr>
      </a:lvl6pPr>
      <a:lvl7pPr marL="147447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050" kern="1200">
          <a:solidFill>
            <a:schemeClr val="tx1">
              <a:lumMod val="75000"/>
              <a:lumOff val="25000"/>
            </a:schemeClr>
          </a:solidFill>
          <a:latin typeface="+mn-lt"/>
          <a:ea typeface="+mn-ea"/>
          <a:cs typeface="+mn-cs"/>
        </a:defRPr>
      </a:lvl7pPr>
      <a:lvl8pPr marL="1714500"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050" kern="1200">
          <a:solidFill>
            <a:schemeClr val="tx1">
              <a:lumMod val="75000"/>
              <a:lumOff val="25000"/>
            </a:schemeClr>
          </a:solidFill>
          <a:latin typeface="+mn-lt"/>
          <a:ea typeface="+mn-ea"/>
          <a:cs typeface="+mn-cs"/>
        </a:defRPr>
      </a:lvl8pPr>
      <a:lvl9pPr marL="1940814" indent="-137160" algn="l" defTabSz="685800" rtl="0" eaLnBrk="1" latinLnBrk="0" hangingPunct="1">
        <a:spcBef>
          <a:spcPct val="20000"/>
        </a:spcBef>
        <a:spcAft>
          <a:spcPts val="225"/>
        </a:spcAft>
        <a:buClr>
          <a:schemeClr val="accent6">
            <a:lumMod val="75000"/>
          </a:schemeClr>
        </a:buClr>
        <a:buSzPct val="130000"/>
        <a:buFont typeface="Georgia" pitchFamily="18"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2A34A450-887B-4F1C-92BE-45D06BC5F922}" type="datetimeFigureOut">
              <a:rPr lang="it-IT" smtClean="0"/>
              <a:t>19/02/2019</a:t>
            </a:fld>
            <a:endParaRPr lang="it-IT"/>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it-IT"/>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6565CC06-B845-44AA-9A72-B35E9D624563}" type="slidenum">
              <a:rPr lang="it-IT" smtClean="0"/>
              <a:t>‹N›</a:t>
            </a:fld>
            <a:endParaRPr lang="it-IT"/>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235106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a:t>Fare clic per modificare lo stile del titolo</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B92B8E0-7FCF-46EC-8E57-649B0F17152A}" type="datetimeFigureOut">
              <a:rPr lang="it-IT" smtClean="0"/>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91FF022-A0CE-4018-9CC5-0B77FC1EBDE5}" type="slidenum">
              <a:rPr lang="it-IT" smtClean="0"/>
              <a:t>‹N›</a:t>
            </a:fld>
            <a:endParaRPr lang="it-IT"/>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extLst>
      <p:ext uri="{BB962C8B-B14F-4D97-AF65-F5344CB8AC3E}">
        <p14:creationId xmlns:p14="http://schemas.microsoft.com/office/powerpoint/2010/main" val="414463195"/>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C94DF26-438E-49E6-9029-1A22A298C050}" type="datetimeFigureOut">
              <a:rPr lang="it-IT" smtClean="0"/>
              <a:t>19/02/2019</a:t>
            </a:fld>
            <a:endParaRPr lang="it-IT"/>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F76E4531-2966-4F6F-9A10-E9DB32624F5C}" type="slidenum">
              <a:rPr lang="it-IT" smtClean="0"/>
              <a:t>‹N›</a:t>
            </a:fld>
            <a:endParaRPr lang="it-IT"/>
          </a:p>
        </p:txBody>
      </p:sp>
    </p:spTree>
    <p:extLst>
      <p:ext uri="{BB962C8B-B14F-4D97-AF65-F5344CB8AC3E}">
        <p14:creationId xmlns:p14="http://schemas.microsoft.com/office/powerpoint/2010/main" val="1260296106"/>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A1917F8-3793-4DF9-BA15-9A92F000A2A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Rectangle 3">
            <a:extLst>
              <a:ext uri="{FF2B5EF4-FFF2-40B4-BE49-F238E27FC236}">
                <a16:creationId xmlns:a16="http://schemas.microsoft.com/office/drawing/2014/main" id="{E2A3459C-D560-4B74-AC3E-D46B062199A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a:extLst>
              <a:ext uri="{FF2B5EF4-FFF2-40B4-BE49-F238E27FC236}">
                <a16:creationId xmlns:a16="http://schemas.microsoft.com/office/drawing/2014/main" id="{0A7B6DD1-809B-4899-970D-742FEB66E94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it-IT"/>
          </a:p>
        </p:txBody>
      </p:sp>
      <p:sp>
        <p:nvSpPr>
          <p:cNvPr id="1029" name="Rectangle 5">
            <a:extLst>
              <a:ext uri="{FF2B5EF4-FFF2-40B4-BE49-F238E27FC236}">
                <a16:creationId xmlns:a16="http://schemas.microsoft.com/office/drawing/2014/main" id="{A422CCA4-BA7A-4C80-89E5-6F40117A27B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it-IT"/>
          </a:p>
        </p:txBody>
      </p:sp>
      <p:sp>
        <p:nvSpPr>
          <p:cNvPr id="1030" name="Rectangle 6">
            <a:extLst>
              <a:ext uri="{FF2B5EF4-FFF2-40B4-BE49-F238E27FC236}">
                <a16:creationId xmlns:a16="http://schemas.microsoft.com/office/drawing/2014/main" id="{1C034455-16B4-4F27-88D0-AA5AA85C6716}"/>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279C4F5-2451-49CD-A219-74FE9E715914}" type="slidenum">
              <a:rPr lang="it-IT" altLang="it-IT"/>
              <a:pPr/>
              <a:t>‹N›</a:t>
            </a:fld>
            <a:endParaRPr lang="it-IT" altLang="it-IT"/>
          </a:p>
        </p:txBody>
      </p:sp>
    </p:spTree>
    <p:extLst>
      <p:ext uri="{BB962C8B-B14F-4D97-AF65-F5344CB8AC3E}">
        <p14:creationId xmlns:p14="http://schemas.microsoft.com/office/powerpoint/2010/main" val="107464592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0.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themeOverride" Target="../theme/themeOverride8.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10.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7.xml"/></Relationships>
</file>

<file path=ppt/slides/_rels/slide5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9.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1.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9.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62.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62.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62.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62.xml"/></Relationships>
</file>

<file path=ppt/slides/_rels/slide72.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62.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3.xml"/></Relationships>
</file>

<file path=ppt/slides/_rels/slide76.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6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56.xml"/></Relationships>
</file>

<file path=ppt/slides/_rels/slide79.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8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4.xml"/></Relationships>
</file>

<file path=ppt/slides/_rels/slide8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4.xml"/></Relationships>
</file>

<file path=ppt/slides/_rels/slide8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4.xml"/></Relationships>
</file>

<file path=ppt/slides/_rels/slide8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52.xml"/></Relationships>
</file>

<file path=ppt/slides/_rels/slide8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52.xml"/></Relationships>
</file>

<file path=ppt/slides/_rels/slide8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54.xml"/></Relationships>
</file>

<file path=ppt/slides/_rels/slide8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52.xml"/></Relationships>
</file>

<file path=ppt/slides/_rels/slide9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cqua">
            <a:extLst>
              <a:ext uri="{FF2B5EF4-FFF2-40B4-BE49-F238E27FC236}">
                <a16:creationId xmlns:a16="http://schemas.microsoft.com/office/drawing/2014/main" id="{7D7B71E2-F0DB-40DA-895D-5E10EED31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13"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4DFDB423-0E91-421A-AA0A-AE7C75B67BAF}"/>
              </a:ext>
            </a:extLst>
          </p:cNvPr>
          <p:cNvSpPr/>
          <p:nvPr/>
        </p:nvSpPr>
        <p:spPr>
          <a:xfrm rot="19983319">
            <a:off x="221326" y="2921169"/>
            <a:ext cx="8701356"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6000" b="1" i="0" u="none" strike="noStrike" kern="1200" cap="none" spc="0" normalizeH="0" baseline="0" noProof="0" dirty="0">
                <a:ln w="12700">
                  <a:solidFill>
                    <a:srgbClr val="5B9BD5"/>
                  </a:solidFill>
                  <a:prstDash val="solid"/>
                </a:ln>
                <a:pattFill prst="ltDnDiag">
                  <a:fgClr>
                    <a:srgbClr val="5B9BD5">
                      <a:lumMod val="60000"/>
                      <a:lumOff val="40000"/>
                    </a:srgbClr>
                  </a:fgClr>
                  <a:bgClr>
                    <a:prstClr val="white"/>
                  </a:bgClr>
                </a:pattFill>
                <a:effectLst/>
                <a:uLnTx/>
                <a:uFillTx/>
                <a:latin typeface="Calibri"/>
                <a:ea typeface="+mn-ea"/>
                <a:cs typeface="+mn-cs"/>
              </a:rPr>
              <a:t>L’ACQUA….BENE PREZIOSO</a:t>
            </a:r>
          </a:p>
        </p:txBody>
      </p:sp>
      <p:sp>
        <p:nvSpPr>
          <p:cNvPr id="2" name="CasellaDiTesto 1">
            <a:extLst>
              <a:ext uri="{FF2B5EF4-FFF2-40B4-BE49-F238E27FC236}">
                <a16:creationId xmlns:a16="http://schemas.microsoft.com/office/drawing/2014/main" id="{69B7F450-27FA-485E-B381-BC6CA76B9233}"/>
              </a:ext>
            </a:extLst>
          </p:cNvPr>
          <p:cNvSpPr txBox="1"/>
          <p:nvPr/>
        </p:nvSpPr>
        <p:spPr>
          <a:xfrm>
            <a:off x="6621660" y="5298871"/>
            <a:ext cx="2298813" cy="707886"/>
          </a:xfrm>
          <a:prstGeom prst="rect">
            <a:avLst/>
          </a:prstGeom>
          <a:noFill/>
        </p:spPr>
        <p:txBody>
          <a:bodyPr wrap="square" rtlCol="0">
            <a:spAutoFit/>
          </a:bodyPr>
          <a:lstStyle/>
          <a:p>
            <a:r>
              <a:rPr lang="it-IT" sz="4000" b="1" dirty="0">
                <a:ln w="12700">
                  <a:solidFill>
                    <a:srgbClr val="5B9BD5"/>
                  </a:solidFill>
                  <a:prstDash val="solid"/>
                </a:ln>
                <a:pattFill prst="ltDnDiag">
                  <a:fgClr>
                    <a:srgbClr val="5B9BD5">
                      <a:lumMod val="60000"/>
                      <a:lumOff val="40000"/>
                    </a:srgbClr>
                  </a:fgClr>
                  <a:bgClr>
                    <a:prstClr val="white"/>
                  </a:bgClr>
                </a:pattFill>
                <a:latin typeface="Calibri"/>
              </a:rPr>
              <a:t>CLASSE IC</a:t>
            </a:r>
            <a:r>
              <a:rPr lang="it-IT" sz="4000" dirty="0"/>
              <a:t> </a:t>
            </a:r>
          </a:p>
        </p:txBody>
      </p:sp>
      <p:sp>
        <p:nvSpPr>
          <p:cNvPr id="5" name="CasellaDiTesto 4">
            <a:extLst>
              <a:ext uri="{FF2B5EF4-FFF2-40B4-BE49-F238E27FC236}">
                <a16:creationId xmlns:a16="http://schemas.microsoft.com/office/drawing/2014/main" id="{82C9C1E1-3A2F-46A4-833E-9F5D9B64EF9F}"/>
              </a:ext>
            </a:extLst>
          </p:cNvPr>
          <p:cNvSpPr txBox="1"/>
          <p:nvPr/>
        </p:nvSpPr>
        <p:spPr>
          <a:xfrm>
            <a:off x="45222" y="188640"/>
            <a:ext cx="5832648" cy="1077218"/>
          </a:xfrm>
          <a:prstGeom prst="rect">
            <a:avLst/>
          </a:prstGeom>
          <a:noFill/>
        </p:spPr>
        <p:txBody>
          <a:bodyPr wrap="square" rtlCol="0">
            <a:spAutoFit/>
          </a:bodyPr>
          <a:lstStyle/>
          <a:p>
            <a:pPr algn="ctr"/>
            <a:r>
              <a:rPr lang="it-IT" sz="3200" b="1" dirty="0">
                <a:ln w="12700">
                  <a:solidFill>
                    <a:srgbClr val="5B9BD5"/>
                  </a:solidFill>
                  <a:prstDash val="solid"/>
                </a:ln>
                <a:pattFill prst="ltDnDiag">
                  <a:fgClr>
                    <a:srgbClr val="5B9BD5">
                      <a:lumMod val="60000"/>
                      <a:lumOff val="40000"/>
                    </a:srgbClr>
                  </a:fgClr>
                  <a:bgClr>
                    <a:prstClr val="white"/>
                  </a:bgClr>
                </a:pattFill>
                <a:latin typeface="Calibri"/>
              </a:rPr>
              <a:t>ITIS LEONARDO DA VINCI</a:t>
            </a:r>
          </a:p>
          <a:p>
            <a:pPr algn="ctr"/>
            <a:r>
              <a:rPr lang="it-IT" sz="3200" b="1" dirty="0">
                <a:ln w="12700">
                  <a:solidFill>
                    <a:srgbClr val="5B9BD5"/>
                  </a:solidFill>
                  <a:prstDash val="solid"/>
                </a:ln>
                <a:pattFill prst="ltDnDiag">
                  <a:fgClr>
                    <a:srgbClr val="5B9BD5">
                      <a:lumMod val="60000"/>
                      <a:lumOff val="40000"/>
                    </a:srgbClr>
                  </a:fgClr>
                  <a:bgClr>
                    <a:prstClr val="white"/>
                  </a:bgClr>
                </a:pattFill>
                <a:latin typeface="Calibri"/>
              </a:rPr>
              <a:t>A.S. 2018-19 </a:t>
            </a:r>
            <a:endParaRPr lang="it-IT" sz="3200" dirty="0"/>
          </a:p>
        </p:txBody>
      </p:sp>
    </p:spTree>
    <p:extLst>
      <p:ext uri="{BB962C8B-B14F-4D97-AF65-F5344CB8AC3E}">
        <p14:creationId xmlns:p14="http://schemas.microsoft.com/office/powerpoint/2010/main" val="1464036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31540" y="2398469"/>
            <a:ext cx="8280919" cy="1656184"/>
          </a:xfrm>
        </p:spPr>
        <p:txBody>
          <a:bodyPr>
            <a:normAutofit/>
          </a:bodyPr>
          <a:lstStyle/>
          <a:p>
            <a:pPr algn="just"/>
            <a:r>
              <a:rPr lang="it-IT" sz="3600" dirty="0">
                <a:solidFill>
                  <a:schemeClr val="accent1">
                    <a:lumMod val="50000"/>
                  </a:schemeClr>
                </a:solidFill>
                <a:latin typeface="Corbel" pitchFamily="34" charset="0"/>
              </a:rPr>
              <a:t>La nostra Area di Progetto è stata realizzata in collaborazione con l’associazione </a:t>
            </a:r>
            <a:r>
              <a:rPr lang="it-IT" sz="3600" u="sng" dirty="0">
                <a:solidFill>
                  <a:schemeClr val="accent1">
                    <a:lumMod val="50000"/>
                  </a:schemeClr>
                </a:solidFill>
                <a:latin typeface="Corbel" pitchFamily="34" charset="0"/>
              </a:rPr>
              <a:t>“Marco Mascagna Onlus”</a:t>
            </a:r>
          </a:p>
        </p:txBody>
      </p:sp>
      <p:pic>
        <p:nvPicPr>
          <p:cNvPr id="4" name="Immagine 3" descr="logo.jpg"/>
          <p:cNvPicPr>
            <a:picLocks noChangeAspect="1"/>
          </p:cNvPicPr>
          <p:nvPr/>
        </p:nvPicPr>
        <p:blipFill>
          <a:blip r:embed="rId2" cstate="print"/>
          <a:stretch>
            <a:fillRect/>
          </a:stretch>
        </p:blipFill>
        <p:spPr>
          <a:xfrm>
            <a:off x="4427984" y="4085304"/>
            <a:ext cx="3914173" cy="2484000"/>
          </a:xfrm>
          <a:prstGeom prst="rect">
            <a:avLst/>
          </a:prstGeom>
        </p:spPr>
      </p:pic>
      <p:pic>
        <p:nvPicPr>
          <p:cNvPr id="7" name="Picture 10" descr="leonardo">
            <a:extLst>
              <a:ext uri="{FF2B5EF4-FFF2-40B4-BE49-F238E27FC236}">
                <a16:creationId xmlns:a16="http://schemas.microsoft.com/office/drawing/2014/main" id="{5938E6B3-C9AD-473A-BCBE-CF861093FA67}"/>
              </a:ext>
            </a:extLst>
          </p:cNvPr>
          <p:cNvPicPr>
            <a:picLocks noChangeAspect="1" noChangeArrowheads="1"/>
          </p:cNvPicPr>
          <p:nvPr/>
        </p:nvPicPr>
        <p:blipFill>
          <a:blip r:embed="rId3" cstate="print"/>
          <a:srcRect/>
          <a:stretch>
            <a:fillRect/>
          </a:stretch>
        </p:blipFill>
        <p:spPr bwMode="auto">
          <a:xfrm>
            <a:off x="827584" y="290562"/>
            <a:ext cx="2002072" cy="201348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quarter" idx="1"/>
          </p:nvPr>
        </p:nvSpPr>
        <p:spPr>
          <a:xfrm>
            <a:off x="2841625" y="1700808"/>
            <a:ext cx="6122863" cy="4873625"/>
          </a:xfrm>
        </p:spPr>
        <p:txBody>
          <a:bodyPr>
            <a:normAutofit lnSpcReduction="10000"/>
          </a:bodyPr>
          <a:lstStyle/>
          <a:p>
            <a:r>
              <a:rPr lang="it-IT" sz="3600" dirty="0">
                <a:solidFill>
                  <a:schemeClr val="accent1">
                    <a:lumMod val="50000"/>
                  </a:schemeClr>
                </a:solidFill>
                <a:latin typeface="Corbel" pitchFamily="34" charset="0"/>
              </a:rPr>
              <a:t>L’associazione  si impegna su temi molto attuali e di “vitale” importanza quali: </a:t>
            </a:r>
          </a:p>
          <a:p>
            <a:pPr lvl="3"/>
            <a:r>
              <a:rPr lang="it-IT" sz="3600" i="1" dirty="0">
                <a:solidFill>
                  <a:schemeClr val="accent1">
                    <a:lumMod val="50000"/>
                  </a:schemeClr>
                </a:solidFill>
                <a:latin typeface="Corbel" pitchFamily="34" charset="0"/>
              </a:rPr>
              <a:t>Ambiente</a:t>
            </a:r>
          </a:p>
          <a:p>
            <a:pPr lvl="3"/>
            <a:r>
              <a:rPr lang="it-IT" sz="3600" i="1" dirty="0">
                <a:solidFill>
                  <a:schemeClr val="accent1">
                    <a:lumMod val="50000"/>
                  </a:schemeClr>
                </a:solidFill>
                <a:latin typeface="Corbel" pitchFamily="34" charset="0"/>
              </a:rPr>
              <a:t> Pace</a:t>
            </a:r>
          </a:p>
          <a:p>
            <a:pPr lvl="3"/>
            <a:r>
              <a:rPr lang="it-IT" sz="3600" i="1" dirty="0">
                <a:solidFill>
                  <a:schemeClr val="accent1">
                    <a:lumMod val="50000"/>
                  </a:schemeClr>
                </a:solidFill>
                <a:latin typeface="Corbel" pitchFamily="34" charset="0"/>
              </a:rPr>
              <a:t> Terzo Mondo</a:t>
            </a:r>
          </a:p>
          <a:p>
            <a:pPr algn="ctr">
              <a:buNone/>
            </a:pPr>
            <a:endParaRPr lang="it-IT" i="1" dirty="0">
              <a:solidFill>
                <a:schemeClr val="accent1">
                  <a:lumMod val="50000"/>
                </a:schemeClr>
              </a:solidFill>
            </a:endParaRPr>
          </a:p>
          <a:p>
            <a:r>
              <a:rPr lang="it-IT" sz="3600" b="1" dirty="0">
                <a:solidFill>
                  <a:schemeClr val="accent1">
                    <a:lumMod val="50000"/>
                  </a:schemeClr>
                </a:solidFill>
                <a:latin typeface="Corbel" pitchFamily="34" charset="0"/>
              </a:rPr>
              <a:t>Con quale  scopo?</a:t>
            </a:r>
          </a:p>
          <a:p>
            <a:pPr algn="ctr">
              <a:buNone/>
            </a:pPr>
            <a:r>
              <a:rPr lang="it-IT" sz="3200" i="1" dirty="0">
                <a:solidFill>
                  <a:schemeClr val="accent1">
                    <a:lumMod val="50000"/>
                  </a:schemeClr>
                </a:solidFill>
              </a:rPr>
              <a:t>Favorire lo sviluppo di una </a:t>
            </a:r>
            <a:r>
              <a:rPr lang="it-IT" sz="3200" b="1" i="1" dirty="0">
                <a:solidFill>
                  <a:schemeClr val="accent1">
                    <a:lumMod val="50000"/>
                  </a:schemeClr>
                </a:solidFill>
              </a:rPr>
              <a:t>cittadinanza attiva</a:t>
            </a:r>
            <a:r>
              <a:rPr lang="it-IT" b="1" i="1" dirty="0">
                <a:solidFill>
                  <a:schemeClr val="accent1">
                    <a:lumMod val="50000"/>
                  </a:schemeClr>
                </a:solidFill>
              </a:rPr>
              <a:t>.</a:t>
            </a:r>
          </a:p>
          <a:p>
            <a:endParaRPr lang="it-IT" b="1" dirty="0"/>
          </a:p>
        </p:txBody>
      </p:sp>
      <p:sp>
        <p:nvSpPr>
          <p:cNvPr id="2050" name="AutoShape 2" descr="Risultati immagini per ambien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052" name="AutoShape 4" descr="Risultati immagini per ambien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7" name="Immagine 6" descr="amb1.jpg"/>
          <p:cNvPicPr>
            <a:picLocks noChangeAspect="1"/>
          </p:cNvPicPr>
          <p:nvPr/>
        </p:nvPicPr>
        <p:blipFill>
          <a:blip r:embed="rId2" cstate="print"/>
          <a:stretch>
            <a:fillRect/>
          </a:stretch>
        </p:blipFill>
        <p:spPr>
          <a:xfrm>
            <a:off x="1943100" y="-11126"/>
            <a:ext cx="2628900" cy="1743075"/>
          </a:xfrm>
          <a:prstGeom prst="rect">
            <a:avLst/>
          </a:prstGeom>
        </p:spPr>
      </p:pic>
      <p:pic>
        <p:nvPicPr>
          <p:cNvPr id="8" name="Immagine 7" descr="pace.jpg"/>
          <p:cNvPicPr>
            <a:picLocks noChangeAspect="1"/>
          </p:cNvPicPr>
          <p:nvPr/>
        </p:nvPicPr>
        <p:blipFill>
          <a:blip r:embed="rId3" cstate="print"/>
          <a:stretch>
            <a:fillRect/>
          </a:stretch>
        </p:blipFill>
        <p:spPr>
          <a:xfrm>
            <a:off x="0" y="1867969"/>
            <a:ext cx="2520280" cy="1296144"/>
          </a:xfrm>
          <a:prstGeom prst="rect">
            <a:avLst/>
          </a:prstGeom>
        </p:spPr>
      </p:pic>
      <p:pic>
        <p:nvPicPr>
          <p:cNvPr id="9" name="Immagine 8" descr="terzo mondo.jpg"/>
          <p:cNvPicPr>
            <a:picLocks noChangeAspect="1"/>
          </p:cNvPicPr>
          <p:nvPr/>
        </p:nvPicPr>
        <p:blipFill>
          <a:blip r:embed="rId4" cstate="print"/>
          <a:stretch>
            <a:fillRect/>
          </a:stretch>
        </p:blipFill>
        <p:spPr>
          <a:xfrm>
            <a:off x="350086" y="3693888"/>
            <a:ext cx="2533650" cy="18097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quarter" idx="1"/>
          </p:nvPr>
        </p:nvSpPr>
        <p:spPr>
          <a:xfrm>
            <a:off x="130896" y="2680198"/>
            <a:ext cx="6385320" cy="3514669"/>
          </a:xfrm>
        </p:spPr>
        <p:txBody>
          <a:bodyPr>
            <a:normAutofit/>
          </a:bodyPr>
          <a:lstStyle/>
          <a:p>
            <a:pPr marL="0" indent="0">
              <a:buNone/>
            </a:pPr>
            <a:r>
              <a:rPr lang="it-IT" i="1" dirty="0">
                <a:solidFill>
                  <a:schemeClr val="accent1">
                    <a:lumMod val="50000"/>
                  </a:schemeClr>
                </a:solidFill>
              </a:rPr>
              <a:t>Abbiamo aderito al Progetto di educazione ambientale </a:t>
            </a:r>
            <a:r>
              <a:rPr lang="it-IT" b="1" i="1" dirty="0">
                <a:solidFill>
                  <a:schemeClr val="accent1">
                    <a:lumMod val="50000"/>
                  </a:schemeClr>
                </a:solidFill>
              </a:rPr>
              <a:t>“</a:t>
            </a:r>
            <a:r>
              <a:rPr lang="it-IT" b="1" i="1" dirty="0" err="1">
                <a:solidFill>
                  <a:schemeClr val="accent1">
                    <a:lumMod val="50000"/>
                  </a:schemeClr>
                </a:solidFill>
              </a:rPr>
              <a:t>Ecolandia</a:t>
            </a:r>
            <a:r>
              <a:rPr lang="it-IT" b="1" i="1" dirty="0">
                <a:solidFill>
                  <a:schemeClr val="accent1">
                    <a:lumMod val="50000"/>
                  </a:schemeClr>
                </a:solidFill>
              </a:rPr>
              <a:t>”, </a:t>
            </a:r>
            <a:r>
              <a:rPr lang="it-IT" i="1" dirty="0">
                <a:solidFill>
                  <a:schemeClr val="accent1">
                    <a:lumMod val="50000"/>
                  </a:schemeClr>
                </a:solidFill>
              </a:rPr>
              <a:t>promosso dall’associazione, </a:t>
            </a:r>
            <a:r>
              <a:rPr lang="it-IT" i="1" dirty="0" err="1">
                <a:solidFill>
                  <a:schemeClr val="accent1">
                    <a:lumMod val="50000"/>
                  </a:schemeClr>
                </a:solidFill>
              </a:rPr>
              <a:t>perchè</a:t>
            </a:r>
            <a:r>
              <a:rPr lang="it-IT" i="1" dirty="0">
                <a:solidFill>
                  <a:schemeClr val="accent1">
                    <a:lumMod val="50000"/>
                  </a:schemeClr>
                </a:solidFill>
              </a:rPr>
              <a:t>:</a:t>
            </a:r>
          </a:p>
          <a:p>
            <a:pPr marL="1143000" lvl="2" indent="-457200">
              <a:buFont typeface="+mj-lt"/>
              <a:buAutoNum type="arabicPeriod"/>
            </a:pPr>
            <a:r>
              <a:rPr lang="it-IT" sz="2400" i="1" dirty="0">
                <a:solidFill>
                  <a:schemeClr val="accent1">
                    <a:lumMod val="50000"/>
                  </a:schemeClr>
                </a:solidFill>
              </a:rPr>
              <a:t>Vogliamo essere informati di quanto accade intorno a noi</a:t>
            </a:r>
          </a:p>
          <a:p>
            <a:pPr marL="1143000" lvl="2" indent="-457200">
              <a:buFont typeface="+mj-lt"/>
              <a:buAutoNum type="arabicPeriod"/>
            </a:pPr>
            <a:r>
              <a:rPr lang="it-IT" sz="2400" i="1" dirty="0">
                <a:solidFill>
                  <a:schemeClr val="accent1">
                    <a:lumMod val="50000"/>
                  </a:schemeClr>
                </a:solidFill>
              </a:rPr>
              <a:t>Vogliamo mettere in atto comportamenti di salvaguardia del nostro meraviglioso pianeta</a:t>
            </a:r>
          </a:p>
          <a:p>
            <a:pPr marL="1143000" lvl="2" indent="-457200">
              <a:buFont typeface="+mj-lt"/>
              <a:buAutoNum type="arabicPeriod"/>
            </a:pPr>
            <a:r>
              <a:rPr lang="it-IT" sz="2400" b="1" i="1" dirty="0">
                <a:solidFill>
                  <a:schemeClr val="accent1">
                    <a:lumMod val="50000"/>
                  </a:schemeClr>
                </a:solidFill>
              </a:rPr>
              <a:t>Vogliamo fare la differenza.</a:t>
            </a:r>
            <a:endParaRPr lang="it-IT" sz="2400" b="1" dirty="0">
              <a:solidFill>
                <a:schemeClr val="accent1">
                  <a:lumMod val="50000"/>
                </a:schemeClr>
              </a:solidFill>
            </a:endParaRPr>
          </a:p>
          <a:p>
            <a:endParaRPr lang="it-IT" dirty="0"/>
          </a:p>
        </p:txBody>
      </p:sp>
      <p:pic>
        <p:nvPicPr>
          <p:cNvPr id="5" name="Immagine 4" descr="citta.png"/>
          <p:cNvPicPr>
            <a:picLocks noChangeAspect="1"/>
          </p:cNvPicPr>
          <p:nvPr/>
        </p:nvPicPr>
        <p:blipFill>
          <a:blip r:embed="rId2" cstate="print"/>
          <a:stretch>
            <a:fillRect/>
          </a:stretch>
        </p:blipFill>
        <p:spPr>
          <a:xfrm>
            <a:off x="3802736" y="74679"/>
            <a:ext cx="2716982" cy="2520000"/>
          </a:xfrm>
          <a:prstGeom prst="rect">
            <a:avLst/>
          </a:prstGeom>
        </p:spPr>
      </p:pic>
      <p:pic>
        <p:nvPicPr>
          <p:cNvPr id="7" name="Immagine 6" descr="cittad.jpg"/>
          <p:cNvPicPr>
            <a:picLocks noChangeAspect="1"/>
          </p:cNvPicPr>
          <p:nvPr/>
        </p:nvPicPr>
        <p:blipFill>
          <a:blip r:embed="rId3" cstate="print"/>
          <a:stretch>
            <a:fillRect/>
          </a:stretch>
        </p:blipFill>
        <p:spPr>
          <a:xfrm>
            <a:off x="6201580" y="2852936"/>
            <a:ext cx="2915816" cy="2143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4653136"/>
            <a:ext cx="7315200" cy="1513161"/>
          </a:xfrm>
        </p:spPr>
        <p:txBody>
          <a:bodyPr>
            <a:normAutofit fontScale="90000"/>
          </a:bodyPr>
          <a:lstStyle/>
          <a:p>
            <a:r>
              <a:rPr lang="it-IT" dirty="0"/>
              <a:t>Breve storia dell’acqua potabile</a:t>
            </a:r>
          </a:p>
        </p:txBody>
      </p:sp>
      <p:pic>
        <p:nvPicPr>
          <p:cNvPr id="4" name="Immagine 3" descr="IMG_7518.JPG"/>
          <p:cNvPicPr>
            <a:picLocks noChangeAspect="1"/>
          </p:cNvPicPr>
          <p:nvPr/>
        </p:nvPicPr>
        <p:blipFill>
          <a:blip r:embed="rId2" cstate="print"/>
          <a:stretch>
            <a:fillRect/>
          </a:stretch>
        </p:blipFill>
        <p:spPr>
          <a:xfrm>
            <a:off x="0" y="356727"/>
            <a:ext cx="8554688" cy="38686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bicc.jpg"/>
          <p:cNvPicPr>
            <a:picLocks noChangeAspect="1"/>
          </p:cNvPicPr>
          <p:nvPr/>
        </p:nvPicPr>
        <p:blipFill>
          <a:blip r:embed="rId3" cstate="print"/>
          <a:stretch>
            <a:fillRect/>
          </a:stretch>
        </p:blipFill>
        <p:spPr>
          <a:xfrm>
            <a:off x="586240" y="1228889"/>
            <a:ext cx="4868838" cy="3240000"/>
          </a:xfrm>
          <a:prstGeom prst="rect">
            <a:avLst/>
          </a:prstGeom>
        </p:spPr>
      </p:pic>
      <p:sp>
        <p:nvSpPr>
          <p:cNvPr id="4" name="Titolo 3"/>
          <p:cNvSpPr>
            <a:spLocks noGrp="1"/>
          </p:cNvSpPr>
          <p:nvPr>
            <p:ph type="ctrTitle"/>
          </p:nvPr>
        </p:nvSpPr>
        <p:spPr>
          <a:xfrm>
            <a:off x="5455078" y="1120697"/>
            <a:ext cx="3456384" cy="3456384"/>
          </a:xfrm>
        </p:spPr>
        <p:txBody>
          <a:bodyPr>
            <a:normAutofit/>
          </a:bodyPr>
          <a:lstStyle/>
          <a:p>
            <a:r>
              <a:rPr lang="it-IT" sz="2400" i="1" dirty="0"/>
              <a:t>L'acqua potabile è una risorsa naturale primaria, che </a:t>
            </a:r>
            <a:br>
              <a:rPr lang="it-IT" sz="2400" i="1" dirty="0"/>
            </a:br>
            <a:r>
              <a:rPr lang="it-IT" sz="2400" i="1" dirty="0"/>
              <a:t>permette la sopravvivenza degli esseri viventi e  lo svolgimento delle più fondamentali attività umane.</a:t>
            </a:r>
          </a:p>
        </p:txBody>
      </p:sp>
      <p:sp>
        <p:nvSpPr>
          <p:cNvPr id="7" name="Sottotitolo 6"/>
          <p:cNvSpPr>
            <a:spLocks noGrp="1"/>
          </p:cNvSpPr>
          <p:nvPr>
            <p:ph type="subTitle" idx="1"/>
          </p:nvPr>
        </p:nvSpPr>
        <p:spPr>
          <a:xfrm>
            <a:off x="425006" y="4653136"/>
            <a:ext cx="8280920" cy="1224136"/>
          </a:xfrm>
        </p:spPr>
        <p:txBody>
          <a:bodyPr>
            <a:normAutofit/>
          </a:bodyPr>
          <a:lstStyle/>
          <a:p>
            <a:pPr algn="just"/>
            <a:r>
              <a:rPr lang="it-IT" i="1" dirty="0"/>
              <a:t>Dalle origini ai giorni nostri l’uomo ha progressivamente imparato a gestire le acque a proprio uso e consumo</a:t>
            </a:r>
            <a:r>
              <a:rPr lang="it-IT" dirty="0"/>
              <a:t>.</a:t>
            </a:r>
          </a:p>
        </p:txBody>
      </p:sp>
      <p:sp>
        <p:nvSpPr>
          <p:cNvPr id="3074" name="AutoShape 2" descr="Risultati immagini per origine dell'acqua potabi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859216" cy="778098"/>
          </a:xfrm>
        </p:spPr>
        <p:txBody>
          <a:bodyPr>
            <a:normAutofit fontScale="90000"/>
          </a:bodyPr>
          <a:lstStyle/>
          <a:p>
            <a:pPr algn="ctr"/>
            <a:br>
              <a:rPr lang="it-IT" b="1" dirty="0"/>
            </a:br>
            <a:r>
              <a:rPr lang="it-IT" b="1" dirty="0"/>
              <a:t>L’acqua nella preistoria</a:t>
            </a:r>
          </a:p>
        </p:txBody>
      </p:sp>
      <p:sp>
        <p:nvSpPr>
          <p:cNvPr id="3" name="Segnaposto contenuto 2"/>
          <p:cNvSpPr>
            <a:spLocks noGrp="1"/>
          </p:cNvSpPr>
          <p:nvPr>
            <p:ph idx="1"/>
          </p:nvPr>
        </p:nvSpPr>
        <p:spPr>
          <a:xfrm>
            <a:off x="107504" y="1052736"/>
            <a:ext cx="8424936" cy="5112568"/>
          </a:xfrm>
        </p:spPr>
        <p:txBody>
          <a:bodyPr>
            <a:normAutofit/>
          </a:bodyPr>
          <a:lstStyle/>
          <a:p>
            <a:pPr algn="just" fontAlgn="base"/>
            <a:r>
              <a:rPr lang="it-IT" dirty="0"/>
              <a:t>L’uomo fin dall’antichità è stato </a:t>
            </a:r>
            <a:r>
              <a:rPr lang="it-IT" i="1" dirty="0">
                <a:solidFill>
                  <a:srgbClr val="FF6600"/>
                </a:solidFill>
              </a:rPr>
              <a:t>dipendente dalle acque</a:t>
            </a:r>
            <a:r>
              <a:rPr lang="it-IT" dirty="0"/>
              <a:t>, dalla loro disponibilità, senza mai poterle controllare. </a:t>
            </a:r>
          </a:p>
          <a:p>
            <a:pPr algn="just" fontAlgn="base"/>
            <a:r>
              <a:rPr lang="it-IT" dirty="0"/>
              <a:t>Gli uomini primitivi non sapevano coltivare, si procuravano il cibo e l’acqua. Si limitavano a consumare le risorse naturali che trovavano.</a:t>
            </a:r>
          </a:p>
          <a:p>
            <a:pPr algn="just" fontAlgn="base"/>
            <a:r>
              <a:rPr lang="it-IT" dirty="0"/>
              <a:t>Nelle ultime migliaia di anni l’uomo è stato artefice di opere mirate al controllo delle acque quali: </a:t>
            </a:r>
          </a:p>
          <a:p>
            <a:pPr marL="1097280" lvl="2" indent="-457200" algn="just" fontAlgn="base">
              <a:buFont typeface="+mj-lt"/>
              <a:buAutoNum type="arabicPeriod"/>
            </a:pPr>
            <a:r>
              <a:rPr lang="it-IT" sz="2000" i="1" dirty="0">
                <a:solidFill>
                  <a:srgbClr val="FF6600"/>
                </a:solidFill>
              </a:rPr>
              <a:t>canali di drenaggio</a:t>
            </a:r>
          </a:p>
          <a:p>
            <a:pPr marL="1097280" lvl="2" indent="-457200" algn="just" fontAlgn="base">
              <a:buFont typeface="+mj-lt"/>
              <a:buAutoNum type="arabicPeriod"/>
            </a:pPr>
            <a:r>
              <a:rPr lang="it-IT" sz="2000" i="1" dirty="0">
                <a:solidFill>
                  <a:srgbClr val="FF6600"/>
                </a:solidFill>
              </a:rPr>
              <a:t> dighe </a:t>
            </a:r>
          </a:p>
          <a:p>
            <a:pPr marL="1097280" lvl="2" indent="-457200" algn="just" fontAlgn="base">
              <a:buFont typeface="+mj-lt"/>
              <a:buAutoNum type="arabicPeriod"/>
            </a:pPr>
            <a:r>
              <a:rPr lang="it-IT" sz="2000" i="1" dirty="0">
                <a:solidFill>
                  <a:srgbClr val="FF6600"/>
                </a:solidFill>
              </a:rPr>
              <a:t> acquedotti </a:t>
            </a:r>
          </a:p>
          <a:p>
            <a:pPr algn="just" fontAlgn="base">
              <a:buNone/>
            </a:pPr>
            <a:r>
              <a:rPr lang="it-IT" dirty="0"/>
              <a:t>Essi consentirono di passare gradualmente dal </a:t>
            </a:r>
            <a:r>
              <a:rPr lang="it-IT" i="1" dirty="0"/>
              <a:t>nomadismo</a:t>
            </a:r>
            <a:r>
              <a:rPr lang="it-IT" dirty="0"/>
              <a:t> alla </a:t>
            </a:r>
            <a:r>
              <a:rPr lang="it-IT" i="1" dirty="0"/>
              <a:t>sedentarizzazione</a:t>
            </a:r>
            <a:r>
              <a:rPr lang="it-IT" dirty="0"/>
              <a:t>.</a:t>
            </a:r>
          </a:p>
          <a:p>
            <a:pPr algn="just" fontAlgn="base">
              <a:buNone/>
            </a:pPr>
            <a:r>
              <a:rPr lang="it-IT" sz="2200" i="1" dirty="0">
                <a:solidFill>
                  <a:srgbClr val="FF6600"/>
                </a:solidFill>
              </a:rPr>
              <a:t>…e la vita sociale nacque in prossimità dei grandi corsi d’acqua.</a:t>
            </a:r>
          </a:p>
          <a:p>
            <a:endParaRPr lang="it-IT"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34EE13-E4F7-4D33-9E7E-5A33AB8DC5EC}"/>
              </a:ext>
            </a:extLst>
          </p:cNvPr>
          <p:cNvSpPr>
            <a:spLocks noGrp="1"/>
          </p:cNvSpPr>
          <p:nvPr>
            <p:ph type="title"/>
          </p:nvPr>
        </p:nvSpPr>
        <p:spPr>
          <a:xfrm>
            <a:off x="323528" y="548680"/>
            <a:ext cx="7906072" cy="1154097"/>
          </a:xfrm>
        </p:spPr>
        <p:txBody>
          <a:bodyPr>
            <a:normAutofit fontScale="90000"/>
          </a:bodyPr>
          <a:lstStyle/>
          <a:p>
            <a:pPr algn="ctr"/>
            <a:r>
              <a:rPr lang="it-IT" b="1" dirty="0"/>
              <a:t>I primi impianti di approvvigionamento delle acque</a:t>
            </a:r>
            <a:endParaRPr lang="it-IT" dirty="0"/>
          </a:p>
        </p:txBody>
      </p:sp>
      <p:sp>
        <p:nvSpPr>
          <p:cNvPr id="3" name="Segnaposto contenuto 2">
            <a:extLst>
              <a:ext uri="{FF2B5EF4-FFF2-40B4-BE49-F238E27FC236}">
                <a16:creationId xmlns:a16="http://schemas.microsoft.com/office/drawing/2014/main" id="{66662E9A-42EF-44EF-8C5F-3A9B2F3027F2}"/>
              </a:ext>
            </a:extLst>
          </p:cNvPr>
          <p:cNvSpPr>
            <a:spLocks noGrp="1"/>
          </p:cNvSpPr>
          <p:nvPr>
            <p:ph sz="quarter" idx="1"/>
          </p:nvPr>
        </p:nvSpPr>
        <p:spPr>
          <a:xfrm>
            <a:off x="306304" y="1749352"/>
            <a:ext cx="4985775" cy="4572000"/>
          </a:xfrm>
        </p:spPr>
        <p:txBody>
          <a:bodyPr>
            <a:normAutofit/>
          </a:bodyPr>
          <a:lstStyle/>
          <a:p>
            <a:pPr algn="just" fontAlgn="base"/>
            <a:r>
              <a:rPr lang="it-IT" dirty="0"/>
              <a:t>Imponenti canalizzazioni furono costruite dai Sumeri in Mesopotamia, ad uso irriguo. Lì, sono stati ritrovati i </a:t>
            </a:r>
            <a:r>
              <a:rPr lang="it-IT" b="1" i="1" dirty="0" err="1">
                <a:solidFill>
                  <a:srgbClr val="FF6600"/>
                </a:solidFill>
              </a:rPr>
              <a:t>qanat</a:t>
            </a:r>
            <a:r>
              <a:rPr lang="it-IT" dirty="0"/>
              <a:t> ( ovvero i primi </a:t>
            </a:r>
            <a:r>
              <a:rPr lang="it-IT" b="1" i="1" dirty="0">
                <a:solidFill>
                  <a:srgbClr val="FF6600"/>
                </a:solidFill>
              </a:rPr>
              <a:t>acquedotti</a:t>
            </a:r>
            <a:r>
              <a:rPr lang="it-IT" b="1" dirty="0"/>
              <a:t> </a:t>
            </a:r>
            <a:r>
              <a:rPr lang="it-IT" dirty="0"/>
              <a:t>sotterranei per il trasporto e la distribuzione dell’acqua a notevoli distanze ).</a:t>
            </a:r>
          </a:p>
          <a:p>
            <a:pPr algn="just" fontAlgn="base"/>
            <a:r>
              <a:rPr lang="it-IT" dirty="0"/>
              <a:t>Risalgono al XVII secolo a.C. </a:t>
            </a:r>
            <a:r>
              <a:rPr lang="it-IT" b="1" i="1" dirty="0">
                <a:solidFill>
                  <a:srgbClr val="FF6600"/>
                </a:solidFill>
              </a:rPr>
              <a:t>pozzi</a:t>
            </a:r>
            <a:r>
              <a:rPr lang="it-IT" b="1" dirty="0"/>
              <a:t> </a:t>
            </a:r>
            <a:r>
              <a:rPr lang="it-IT" dirty="0"/>
              <a:t> realizzati nei territori dell’ </a:t>
            </a:r>
            <a:r>
              <a:rPr lang="it-IT" b="1" i="1" dirty="0"/>
              <a:t>antico Egitto</a:t>
            </a:r>
            <a:r>
              <a:rPr lang="it-IT" dirty="0"/>
              <a:t>. In </a:t>
            </a:r>
            <a:r>
              <a:rPr lang="it-IT" b="1" i="1" dirty="0"/>
              <a:t>Egitto</a:t>
            </a:r>
            <a:r>
              <a:rPr lang="it-IT" dirty="0"/>
              <a:t> alcuni pozzi erano adibiti a “</a:t>
            </a:r>
            <a:r>
              <a:rPr lang="it-IT" b="1" i="1" dirty="0" err="1">
                <a:solidFill>
                  <a:srgbClr val="FF6600"/>
                </a:solidFill>
              </a:rPr>
              <a:t>nilometri</a:t>
            </a:r>
            <a:r>
              <a:rPr lang="it-IT" dirty="0"/>
              <a:t>”, con i quali si poteva controllare l’innalzamento della falda del Nilo e prevedere così l’allagamento dei territori a valle.</a:t>
            </a:r>
          </a:p>
        </p:txBody>
      </p:sp>
      <p:pic>
        <p:nvPicPr>
          <p:cNvPr id="6" name="Segnaposto contenuto 5">
            <a:extLst>
              <a:ext uri="{FF2B5EF4-FFF2-40B4-BE49-F238E27FC236}">
                <a16:creationId xmlns:a16="http://schemas.microsoft.com/office/drawing/2014/main" id="{8C331F45-415A-4CF6-B61D-4F64696DE385}"/>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292079" y="2492896"/>
            <a:ext cx="3657600" cy="2724912"/>
          </a:xfrm>
        </p:spPr>
      </p:pic>
    </p:spTree>
    <p:extLst>
      <p:ext uri="{BB962C8B-B14F-4D97-AF65-F5344CB8AC3E}">
        <p14:creationId xmlns:p14="http://schemas.microsoft.com/office/powerpoint/2010/main" val="3299931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914400" y="332656"/>
            <a:ext cx="7315200" cy="883561"/>
          </a:xfrm>
        </p:spPr>
        <p:txBody>
          <a:bodyPr>
            <a:normAutofit/>
          </a:bodyPr>
          <a:lstStyle/>
          <a:p>
            <a:pPr algn="ctr"/>
            <a:r>
              <a:rPr lang="it-IT" b="1" dirty="0"/>
              <a:t>Età Romana</a:t>
            </a:r>
          </a:p>
        </p:txBody>
      </p:sp>
      <p:sp>
        <p:nvSpPr>
          <p:cNvPr id="3" name="Segnaposto contenuto 2"/>
          <p:cNvSpPr>
            <a:spLocks noGrp="1"/>
          </p:cNvSpPr>
          <p:nvPr>
            <p:ph sz="quarter" idx="13"/>
          </p:nvPr>
        </p:nvSpPr>
        <p:spPr>
          <a:xfrm>
            <a:off x="107504" y="1288226"/>
            <a:ext cx="8280920" cy="1925476"/>
          </a:xfrm>
        </p:spPr>
        <p:txBody>
          <a:bodyPr>
            <a:normAutofit fontScale="85000" lnSpcReduction="20000"/>
          </a:bodyPr>
          <a:lstStyle/>
          <a:p>
            <a:pPr algn="just">
              <a:lnSpc>
                <a:spcPct val="120000"/>
              </a:lnSpc>
              <a:spcBef>
                <a:spcPts val="600"/>
              </a:spcBef>
            </a:pPr>
            <a:r>
              <a:rPr lang="it-IT" dirty="0"/>
              <a:t>La scienza idraulica trovò massima espressione all’epoca </a:t>
            </a:r>
            <a:r>
              <a:rPr lang="it-IT" b="1" i="1" dirty="0">
                <a:solidFill>
                  <a:srgbClr val="FF6600"/>
                </a:solidFill>
              </a:rPr>
              <a:t>Romana</a:t>
            </a:r>
            <a:r>
              <a:rPr lang="it-IT" dirty="0"/>
              <a:t>.</a:t>
            </a:r>
            <a:endParaRPr lang="it-IT" dirty="0">
              <a:solidFill>
                <a:srgbClr val="FF6600"/>
              </a:solidFill>
            </a:endParaRPr>
          </a:p>
          <a:p>
            <a:pPr algn="just">
              <a:lnSpc>
                <a:spcPct val="120000"/>
              </a:lnSpc>
              <a:spcBef>
                <a:spcPts val="600"/>
              </a:spcBef>
            </a:pPr>
            <a:r>
              <a:rPr lang="it-IT" dirty="0"/>
              <a:t>I migliori architetti e ingegneri della storia realizzarono imponenti acquedotti, lunghi anche decine di chilometri, per trasportare presso i centri abitati le acque provenienti da sorgenti lontane. </a:t>
            </a:r>
          </a:p>
          <a:p>
            <a:pPr algn="just">
              <a:lnSpc>
                <a:spcPct val="120000"/>
              </a:lnSpc>
              <a:spcBef>
                <a:spcPts val="600"/>
              </a:spcBef>
            </a:pPr>
            <a:r>
              <a:rPr lang="it-IT" dirty="0"/>
              <a:t>La scelta di un’acqua da destinare alla distribuzione pubblica avveniva con criteri del tutto empirici. Non esistevano i laboratori di analisi.</a:t>
            </a:r>
          </a:p>
        </p:txBody>
      </p:sp>
      <p:sp>
        <p:nvSpPr>
          <p:cNvPr id="4" name="Segnaposto contenuto 3">
            <a:extLst>
              <a:ext uri="{FF2B5EF4-FFF2-40B4-BE49-F238E27FC236}">
                <a16:creationId xmlns:a16="http://schemas.microsoft.com/office/drawing/2014/main" id="{BB795209-107B-46A0-A028-448EE30B9660}"/>
              </a:ext>
            </a:extLst>
          </p:cNvPr>
          <p:cNvSpPr>
            <a:spLocks noGrp="1"/>
          </p:cNvSpPr>
          <p:nvPr>
            <p:ph sz="quarter" idx="14"/>
          </p:nvPr>
        </p:nvSpPr>
        <p:spPr>
          <a:xfrm>
            <a:off x="124798" y="3213702"/>
            <a:ext cx="5184576" cy="3213702"/>
          </a:xfrm>
        </p:spPr>
        <p:txBody>
          <a:bodyPr>
            <a:normAutofit fontScale="85000" lnSpcReduction="10000"/>
          </a:bodyPr>
          <a:lstStyle/>
          <a:p>
            <a:pPr algn="just">
              <a:lnSpc>
                <a:spcPct val="120000"/>
              </a:lnSpc>
              <a:spcBef>
                <a:spcPts val="600"/>
              </a:spcBef>
            </a:pPr>
            <a:r>
              <a:rPr lang="it-IT" dirty="0"/>
              <a:t> Per l’idoneità all’approvvigionamento venivano considerati alcuni parametri quali </a:t>
            </a:r>
            <a:r>
              <a:rPr lang="it-IT" b="1" i="1" dirty="0">
                <a:solidFill>
                  <a:srgbClr val="FF6600"/>
                </a:solidFill>
              </a:rPr>
              <a:t>la provenienza delle sorgenti, la trasparenza, il sapore e la temperatura dell’acqua.</a:t>
            </a:r>
          </a:p>
          <a:p>
            <a:pPr algn="just">
              <a:lnSpc>
                <a:spcPct val="120000"/>
              </a:lnSpc>
              <a:spcBef>
                <a:spcPts val="600"/>
              </a:spcBef>
            </a:pPr>
            <a:r>
              <a:rPr lang="it-IT" dirty="0">
                <a:solidFill>
                  <a:schemeClr val="tx2">
                    <a:lumMod val="40000"/>
                    <a:lumOff val="60000"/>
                  </a:schemeClr>
                </a:solidFill>
                <a:latin typeface="Tw Cen MT Condensed" pitchFamily="34" charset="0"/>
              </a:rPr>
              <a:t>  </a:t>
            </a:r>
            <a:r>
              <a:rPr lang="it-IT" dirty="0"/>
              <a:t>Si considerava anche lo stato di salute delle popolazioni che vivevano in prossimità delle sorgenti. </a:t>
            </a:r>
          </a:p>
          <a:p>
            <a:pPr algn="just">
              <a:lnSpc>
                <a:spcPct val="120000"/>
              </a:lnSpc>
              <a:spcBef>
                <a:spcPts val="600"/>
              </a:spcBef>
            </a:pPr>
            <a:r>
              <a:rPr lang="it-IT" dirty="0"/>
              <a:t>I trattamenti alle acque erano praticamente nulli. Si limitavano alla semplice decantazione in </a:t>
            </a:r>
            <a:r>
              <a:rPr lang="it-IT" b="1" i="1" dirty="0">
                <a:solidFill>
                  <a:srgbClr val="FF6600"/>
                </a:solidFill>
              </a:rPr>
              <a:t>piscine </a:t>
            </a:r>
            <a:r>
              <a:rPr lang="it-IT" b="1" i="1" dirty="0" err="1">
                <a:solidFill>
                  <a:srgbClr val="FF6600"/>
                </a:solidFill>
              </a:rPr>
              <a:t>limarie</a:t>
            </a:r>
            <a:r>
              <a:rPr lang="it-IT" i="1" dirty="0"/>
              <a:t>.</a:t>
            </a:r>
            <a:endParaRPr lang="it-IT" dirty="0">
              <a:solidFill>
                <a:schemeClr val="tx2">
                  <a:lumMod val="40000"/>
                  <a:lumOff val="60000"/>
                </a:schemeClr>
              </a:solidFill>
              <a:latin typeface="Tw Cen MT Condensed" pitchFamily="34" charset="0"/>
            </a:endParaRPr>
          </a:p>
          <a:p>
            <a:endParaRPr lang="it-IT" dirty="0"/>
          </a:p>
        </p:txBody>
      </p:sp>
      <p:pic>
        <p:nvPicPr>
          <p:cNvPr id="7" name="Immagine 6">
            <a:extLst>
              <a:ext uri="{FF2B5EF4-FFF2-40B4-BE49-F238E27FC236}">
                <a16:creationId xmlns:a16="http://schemas.microsoft.com/office/drawing/2014/main" id="{87AB2F52-6DFE-4AEC-B55E-CBF394A2AD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3286981"/>
            <a:ext cx="3169920" cy="2377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6BACC0-AB19-4DDF-9B6C-354208BD3E9C}"/>
              </a:ext>
            </a:extLst>
          </p:cNvPr>
          <p:cNvSpPr>
            <a:spLocks noGrp="1"/>
          </p:cNvSpPr>
          <p:nvPr>
            <p:ph type="title"/>
          </p:nvPr>
        </p:nvSpPr>
        <p:spPr>
          <a:xfrm>
            <a:off x="114300" y="257565"/>
            <a:ext cx="8346132" cy="1138772"/>
          </a:xfrm>
        </p:spPr>
        <p:txBody>
          <a:bodyPr>
            <a:normAutofit fontScale="90000"/>
          </a:bodyPr>
          <a:lstStyle/>
          <a:p>
            <a:pPr algn="ctr"/>
            <a:r>
              <a:rPr lang="it-IT" sz="2200" dirty="0"/>
              <a:t>TECNOLOGIA E TECNICHE DI RAPPRESENTAZIONE GRAFICA:</a:t>
            </a:r>
            <a:br>
              <a:rPr lang="it-IT" sz="2200" dirty="0"/>
            </a:br>
            <a:r>
              <a:rPr lang="it-IT" sz="2200" dirty="0"/>
              <a:t>Quando le forme e la geometria definiscono la progettazione delle grandi opere</a:t>
            </a:r>
            <a:endParaRPr lang="it-IT" sz="1500" dirty="0"/>
          </a:p>
        </p:txBody>
      </p:sp>
      <p:pic>
        <p:nvPicPr>
          <p:cNvPr id="11" name="Immagine 10">
            <a:extLst>
              <a:ext uri="{FF2B5EF4-FFF2-40B4-BE49-F238E27FC236}">
                <a16:creationId xmlns:a16="http://schemas.microsoft.com/office/drawing/2014/main" id="{5572B033-D20F-4403-8B9B-1D7A82123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190" y="2041867"/>
            <a:ext cx="3960413" cy="2443659"/>
          </a:xfrm>
          <a:prstGeom prst="rect">
            <a:avLst/>
          </a:prstGeom>
        </p:spPr>
      </p:pic>
      <p:sp>
        <p:nvSpPr>
          <p:cNvPr id="15" name="Rettangolo 14">
            <a:extLst>
              <a:ext uri="{FF2B5EF4-FFF2-40B4-BE49-F238E27FC236}">
                <a16:creationId xmlns:a16="http://schemas.microsoft.com/office/drawing/2014/main" id="{C68990EE-7D41-401B-B5C7-C52DCDD759D3}"/>
              </a:ext>
            </a:extLst>
          </p:cNvPr>
          <p:cNvSpPr/>
          <p:nvPr/>
        </p:nvSpPr>
        <p:spPr>
          <a:xfrm>
            <a:off x="4599384" y="1701096"/>
            <a:ext cx="4343400" cy="2015936"/>
          </a:xfrm>
          <a:prstGeom prst="rect">
            <a:avLst/>
          </a:prstGeom>
        </p:spPr>
        <p:txBody>
          <a:bodyPr wrap="square">
            <a:spAutoFit/>
          </a:bodyPr>
          <a:lstStyle/>
          <a:p>
            <a:pPr algn="just" defTabSz="685800">
              <a:defRPr/>
            </a:pPr>
            <a:r>
              <a:rPr lang="it-IT" sz="1700" dirty="0"/>
              <a:t>I Romani furono fra i primi a porsi il problema di trasportare l’acqua nelle loro città, e gli acquedotti rappresentano delle grandi opere dell’ingegneria romana ancora oggi visibili da tutti. </a:t>
            </a:r>
          </a:p>
          <a:p>
            <a:pPr defTabSz="685800">
              <a:defRPr/>
            </a:pPr>
            <a:r>
              <a:rPr lang="it-IT" sz="2000" b="1" i="1" dirty="0">
                <a:solidFill>
                  <a:srgbClr val="FF6600"/>
                </a:solidFill>
              </a:rPr>
              <a:t>Tutto questo è stato possibile grazie alla geometria dell’arco.</a:t>
            </a:r>
          </a:p>
        </p:txBody>
      </p:sp>
      <p:sp>
        <p:nvSpPr>
          <p:cNvPr id="3" name="Rettangolo 2">
            <a:extLst>
              <a:ext uri="{FF2B5EF4-FFF2-40B4-BE49-F238E27FC236}">
                <a16:creationId xmlns:a16="http://schemas.microsoft.com/office/drawing/2014/main" id="{44D31E1B-4A8B-4148-98B7-A9592F0555F6}"/>
              </a:ext>
            </a:extLst>
          </p:cNvPr>
          <p:cNvSpPr/>
          <p:nvPr/>
        </p:nvSpPr>
        <p:spPr>
          <a:xfrm>
            <a:off x="4579495" y="3717032"/>
            <a:ext cx="4572000" cy="877163"/>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sz="1700" dirty="0"/>
              <a:t>Benché sia un invenzione degli Etruschi, l’arco fu portato ai massimi splendori dall'architettura Romana.</a:t>
            </a:r>
          </a:p>
        </p:txBody>
      </p:sp>
      <p:sp>
        <p:nvSpPr>
          <p:cNvPr id="5" name="Rettangolo 4">
            <a:extLst>
              <a:ext uri="{FF2B5EF4-FFF2-40B4-BE49-F238E27FC236}">
                <a16:creationId xmlns:a16="http://schemas.microsoft.com/office/drawing/2014/main" id="{0F3947DB-593C-42AC-AE44-2591C633202A}"/>
              </a:ext>
            </a:extLst>
          </p:cNvPr>
          <p:cNvSpPr/>
          <p:nvPr/>
        </p:nvSpPr>
        <p:spPr>
          <a:xfrm>
            <a:off x="107894" y="4869160"/>
            <a:ext cx="4330774" cy="113877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it-IT" sz="1700" dirty="0"/>
              <a:t>Questo nuovo sistema rappresenta una profonda innovazione poiché  ha consentito di spostare il peso ai lati e di realizzare </a:t>
            </a:r>
            <a:r>
              <a:rPr lang="it-IT" sz="1700" b="1" i="1" dirty="0">
                <a:solidFill>
                  <a:srgbClr val="FF6600"/>
                </a:solidFill>
              </a:rPr>
              <a:t>varchi di passaggio più ampi</a:t>
            </a:r>
            <a:r>
              <a:rPr kumimoji="0" lang="it-IT" sz="1350" b="1"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a:t>
            </a:r>
            <a:endParaRPr kumimoji="0" lang="it-IT" sz="135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28" name="Picture 4" descr="Risultati immagini per l'arco dei romani">
            <a:extLst>
              <a:ext uri="{FF2B5EF4-FFF2-40B4-BE49-F238E27FC236}">
                <a16:creationId xmlns:a16="http://schemas.microsoft.com/office/drawing/2014/main" id="{3EC8E31B-51D3-40E1-A10F-BE30D62579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064" y="4678458"/>
            <a:ext cx="3393368" cy="1942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9629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305F1719-D69F-419A-BCB0-64028627F7BE}"/>
              </a:ext>
            </a:extLst>
          </p:cNvPr>
          <p:cNvSpPr>
            <a:spLocks noGrp="1"/>
          </p:cNvSpPr>
          <p:nvPr>
            <p:ph type="title"/>
          </p:nvPr>
        </p:nvSpPr>
        <p:spPr>
          <a:xfrm>
            <a:off x="827584" y="535863"/>
            <a:ext cx="7315200" cy="1154097"/>
          </a:xfrm>
        </p:spPr>
        <p:txBody>
          <a:bodyPr>
            <a:normAutofit fontScale="90000"/>
          </a:bodyPr>
          <a:lstStyle/>
          <a:p>
            <a:pPr algn="ctr"/>
            <a:r>
              <a:rPr lang="it-IT" dirty="0"/>
              <a:t>Acquedotto romano realizzato con il software CAD</a:t>
            </a:r>
          </a:p>
        </p:txBody>
      </p:sp>
      <p:sp>
        <p:nvSpPr>
          <p:cNvPr id="9" name="Segnaposto contenuto 8">
            <a:extLst>
              <a:ext uri="{FF2B5EF4-FFF2-40B4-BE49-F238E27FC236}">
                <a16:creationId xmlns:a16="http://schemas.microsoft.com/office/drawing/2014/main" id="{96B7E63B-1050-415D-94A9-449A2DEDA70C}"/>
              </a:ext>
            </a:extLst>
          </p:cNvPr>
          <p:cNvSpPr>
            <a:spLocks noGrp="1"/>
          </p:cNvSpPr>
          <p:nvPr>
            <p:ph sz="quarter" idx="13"/>
          </p:nvPr>
        </p:nvSpPr>
        <p:spPr>
          <a:xfrm>
            <a:off x="179512" y="5517232"/>
            <a:ext cx="8784976" cy="1154097"/>
          </a:xfrm>
        </p:spPr>
        <p:txBody>
          <a:bodyPr>
            <a:normAutofit fontScale="92500" lnSpcReduction="20000"/>
          </a:bodyPr>
          <a:lstStyle/>
          <a:p>
            <a:r>
              <a:rPr lang="it-IT" dirty="0"/>
              <a:t>L’acquedotto rappresentato  qui è una sintesi delle forme dell’architettura romana</a:t>
            </a:r>
          </a:p>
          <a:p>
            <a:r>
              <a:rPr lang="it-IT" dirty="0"/>
              <a:t>L’ </a:t>
            </a:r>
            <a:r>
              <a:rPr lang="it-IT" b="1" i="1" dirty="0"/>
              <a:t>arco a tutto sesto </a:t>
            </a:r>
            <a:r>
              <a:rPr lang="it-IT" dirty="0"/>
              <a:t>in mattoni si appoggia su muri a sezione variabile sempre in mattoni che si </a:t>
            </a:r>
            <a:r>
              <a:rPr lang="it-IT" b="1" i="1" dirty="0"/>
              <a:t>assottigliano man mano </a:t>
            </a:r>
            <a:r>
              <a:rPr lang="it-IT" dirty="0"/>
              <a:t>che salgono. </a:t>
            </a:r>
          </a:p>
          <a:p>
            <a:pPr marL="45720" indent="0">
              <a:buNone/>
            </a:pPr>
            <a:endParaRPr lang="it-IT" dirty="0"/>
          </a:p>
        </p:txBody>
      </p:sp>
      <p:pic>
        <p:nvPicPr>
          <p:cNvPr id="12" name="Segnaposto contenuto 11">
            <a:extLst>
              <a:ext uri="{FF2B5EF4-FFF2-40B4-BE49-F238E27FC236}">
                <a16:creationId xmlns:a16="http://schemas.microsoft.com/office/drawing/2014/main" id="{84F39937-8A72-4B81-96D5-81D4EB984534}"/>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1388840" y="1689960"/>
            <a:ext cx="6192688" cy="3674213"/>
          </a:xfrm>
        </p:spPr>
      </p:pic>
    </p:spTree>
    <p:extLst>
      <p:ext uri="{BB962C8B-B14F-4D97-AF65-F5344CB8AC3E}">
        <p14:creationId xmlns:p14="http://schemas.microsoft.com/office/powerpoint/2010/main" val="16406496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1403648" y="476672"/>
            <a:ext cx="6696744" cy="720080"/>
          </a:xfrm>
        </p:spPr>
        <p:txBody>
          <a:bodyPr>
            <a:normAutofit fontScale="90000"/>
          </a:bodyPr>
          <a:lstStyle/>
          <a:p>
            <a:pPr algn="ctr"/>
            <a:br>
              <a:rPr lang="it-IT" dirty="0"/>
            </a:br>
            <a:r>
              <a:rPr lang="it-IT" b="1" dirty="0"/>
              <a:t> Gli acquedotti romani</a:t>
            </a:r>
            <a:endParaRPr lang="it-IT" dirty="0"/>
          </a:p>
        </p:txBody>
      </p:sp>
      <p:sp>
        <p:nvSpPr>
          <p:cNvPr id="8" name="Segnaposto contenuto 7"/>
          <p:cNvSpPr>
            <a:spLocks noGrp="1"/>
          </p:cNvSpPr>
          <p:nvPr>
            <p:ph idx="1"/>
          </p:nvPr>
        </p:nvSpPr>
        <p:spPr>
          <a:xfrm>
            <a:off x="263712" y="1460902"/>
            <a:ext cx="3888432" cy="3528392"/>
          </a:xfrm>
        </p:spPr>
        <p:txBody>
          <a:bodyPr>
            <a:normAutofit fontScale="77500" lnSpcReduction="20000"/>
          </a:bodyPr>
          <a:lstStyle/>
          <a:p>
            <a:pPr algn="just" fontAlgn="base"/>
            <a:r>
              <a:rPr lang="it-IT" sz="2600" dirty="0"/>
              <a:t>Resti di acquedotti romani sono visibili ancora oggi, non solo in Italia ma in molte città edificate durante il periodo imperiale.</a:t>
            </a:r>
          </a:p>
          <a:p>
            <a:pPr algn="just" fontAlgn="base"/>
            <a:r>
              <a:rPr lang="it-IT" sz="2600" dirty="0"/>
              <a:t>L’</a:t>
            </a:r>
            <a:r>
              <a:rPr lang="it-IT" sz="2600" b="1" i="1" dirty="0">
                <a:solidFill>
                  <a:srgbClr val="FF6600"/>
                </a:solidFill>
              </a:rPr>
              <a:t>approvvigionamento</a:t>
            </a:r>
            <a:r>
              <a:rPr lang="it-IT" sz="2600" b="1" dirty="0"/>
              <a:t> </a:t>
            </a:r>
            <a:r>
              <a:rPr lang="it-IT" sz="2600" dirty="0"/>
              <a:t>di Roma era garantito da 11 acquedotti, complessivamente lunghi circa </a:t>
            </a:r>
            <a:r>
              <a:rPr lang="it-IT" sz="2600" i="1" dirty="0"/>
              <a:t>500 km</a:t>
            </a:r>
            <a:r>
              <a:rPr lang="it-IT" sz="2600" dirty="0"/>
              <a:t>, che assicuravano alla città una quantità di acqua unica nella </a:t>
            </a:r>
            <a:r>
              <a:rPr lang="it-IT" sz="2600" b="1" i="1" dirty="0"/>
              <a:t>storia</a:t>
            </a:r>
            <a:r>
              <a:rPr lang="it-IT" sz="2600" i="1" dirty="0"/>
              <a:t> dell’uomo </a:t>
            </a:r>
            <a:r>
              <a:rPr lang="it-IT" sz="2600" dirty="0"/>
              <a:t>ed eguagliata solo ai giorni nostri.</a:t>
            </a:r>
          </a:p>
        </p:txBody>
      </p:sp>
      <p:pic>
        <p:nvPicPr>
          <p:cNvPr id="17410" name="Picture 2" descr="acquedotto_romano"/>
          <p:cNvPicPr>
            <a:picLocks noChangeAspect="1" noChangeArrowheads="1"/>
          </p:cNvPicPr>
          <p:nvPr/>
        </p:nvPicPr>
        <p:blipFill>
          <a:blip r:embed="rId3" cstate="print"/>
          <a:srcRect/>
          <a:stretch>
            <a:fillRect/>
          </a:stretch>
        </p:blipFill>
        <p:spPr bwMode="auto">
          <a:xfrm>
            <a:off x="4368948" y="1738948"/>
            <a:ext cx="4244778" cy="2844000"/>
          </a:xfrm>
          <a:prstGeom prst="rect">
            <a:avLst/>
          </a:prstGeom>
          <a:noFill/>
          <a:ln w="76200">
            <a:solidFill>
              <a:srgbClr val="0070C0"/>
            </a:solidFill>
          </a:ln>
        </p:spPr>
      </p:pic>
      <p:sp>
        <p:nvSpPr>
          <p:cNvPr id="11" name="CasellaDiTesto 10"/>
          <p:cNvSpPr txBox="1"/>
          <p:nvPr/>
        </p:nvSpPr>
        <p:spPr>
          <a:xfrm>
            <a:off x="244004" y="5043155"/>
            <a:ext cx="8208912" cy="707886"/>
          </a:xfrm>
          <a:prstGeom prst="rect">
            <a:avLst/>
          </a:prstGeom>
          <a:noFill/>
        </p:spPr>
        <p:txBody>
          <a:bodyPr wrap="square" rtlCol="0">
            <a:spAutoFit/>
          </a:bodyPr>
          <a:lstStyle/>
          <a:p>
            <a:pPr algn="just" fontAlgn="base"/>
            <a:r>
              <a:rPr lang="it-IT" sz="2000" dirty="0"/>
              <a:t>Ogni giorno venivano erogati circa </a:t>
            </a:r>
            <a:r>
              <a:rPr lang="it-IT" sz="2000" i="1" dirty="0"/>
              <a:t>500 litri procapite</a:t>
            </a:r>
            <a:r>
              <a:rPr lang="it-IT" sz="2000" dirty="0"/>
              <a:t>, che venivano principalmente erogati nelle terme e nelle fontane.</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iga_acqua"/>
          <p:cNvPicPr>
            <a:picLocks noChangeAspect="1" noChangeArrowheads="1"/>
          </p:cNvPicPr>
          <p:nvPr/>
        </p:nvPicPr>
        <p:blipFill>
          <a:blip r:embed="rId3" cstate="print"/>
          <a:srcRect/>
          <a:stretch>
            <a:fillRect/>
          </a:stretch>
        </p:blipFill>
        <p:spPr bwMode="auto">
          <a:xfrm>
            <a:off x="755757" y="4385846"/>
            <a:ext cx="8026337" cy="2443554"/>
          </a:xfrm>
          <a:prstGeom prst="rect">
            <a:avLst/>
          </a:prstGeom>
          <a:noFill/>
        </p:spPr>
      </p:pic>
      <p:sp>
        <p:nvSpPr>
          <p:cNvPr id="2" name="Titolo 1"/>
          <p:cNvSpPr>
            <a:spLocks noGrp="1"/>
          </p:cNvSpPr>
          <p:nvPr>
            <p:ph type="title"/>
          </p:nvPr>
        </p:nvSpPr>
        <p:spPr>
          <a:xfrm>
            <a:off x="827584" y="260648"/>
            <a:ext cx="7467600" cy="792088"/>
          </a:xfrm>
        </p:spPr>
        <p:txBody>
          <a:bodyPr/>
          <a:lstStyle/>
          <a:p>
            <a:pPr algn="ctr"/>
            <a:r>
              <a:rPr lang="it-IT" dirty="0"/>
              <a:t>Dal Medioevo al XX secolo</a:t>
            </a:r>
          </a:p>
        </p:txBody>
      </p:sp>
      <p:sp>
        <p:nvSpPr>
          <p:cNvPr id="3" name="Segnaposto contenuto 2"/>
          <p:cNvSpPr>
            <a:spLocks noGrp="1"/>
          </p:cNvSpPr>
          <p:nvPr>
            <p:ph idx="1"/>
          </p:nvPr>
        </p:nvSpPr>
        <p:spPr>
          <a:xfrm>
            <a:off x="457200" y="1052736"/>
            <a:ext cx="8003232" cy="3384376"/>
          </a:xfrm>
        </p:spPr>
        <p:txBody>
          <a:bodyPr>
            <a:normAutofit lnSpcReduction="10000"/>
          </a:bodyPr>
          <a:lstStyle/>
          <a:p>
            <a:pPr algn="just" fontAlgn="base"/>
            <a:r>
              <a:rPr lang="it-IT" sz="1800" dirty="0"/>
              <a:t>L’epoca medioevale segnò la morte delle grandi opere idrauliche romane. Ad esempio le terme ed molti acquedotti furono distrutti per motivi strategici.</a:t>
            </a:r>
          </a:p>
          <a:p>
            <a:pPr algn="just" fontAlgn="base"/>
            <a:r>
              <a:rPr lang="it-IT" sz="1800" dirty="0"/>
              <a:t>Nel corso secoli che seguirono l’acqua  tornò ad essere  stagnante, creando disagi tra le popolazioni. Per la </a:t>
            </a:r>
            <a:r>
              <a:rPr lang="it-IT" sz="1800" i="1" dirty="0">
                <a:solidFill>
                  <a:srgbClr val="FF6600"/>
                </a:solidFill>
              </a:rPr>
              <a:t>potabilizzazione</a:t>
            </a:r>
            <a:r>
              <a:rPr lang="it-IT" sz="1800" dirty="0"/>
              <a:t> si dovette arrivare agli inizi del XX secolo.     </a:t>
            </a:r>
          </a:p>
          <a:p>
            <a:pPr algn="just" fontAlgn="base"/>
            <a:r>
              <a:rPr lang="it-IT" sz="1800" dirty="0"/>
              <a:t>Nel 1806 venne realizzato il primo impianto di </a:t>
            </a:r>
            <a:r>
              <a:rPr lang="it-IT" sz="1800" b="1" i="1" dirty="0">
                <a:solidFill>
                  <a:srgbClr val="FF6600"/>
                </a:solidFill>
              </a:rPr>
              <a:t>filtrazione a sabbia</a:t>
            </a:r>
            <a:r>
              <a:rPr lang="it-IT" sz="1800" dirty="0"/>
              <a:t> e uso di </a:t>
            </a:r>
            <a:r>
              <a:rPr lang="it-IT" sz="1800" b="1" i="1" dirty="0">
                <a:solidFill>
                  <a:srgbClr val="FF6600"/>
                </a:solidFill>
              </a:rPr>
              <a:t>carbone vegetale</a:t>
            </a:r>
            <a:r>
              <a:rPr lang="it-IT" sz="1800" b="1" dirty="0"/>
              <a:t> </a:t>
            </a:r>
            <a:r>
              <a:rPr lang="it-IT" sz="1800" dirty="0"/>
              <a:t>per l’acqua di Parigi</a:t>
            </a:r>
          </a:p>
          <a:p>
            <a:pPr algn="just" fontAlgn="base"/>
            <a:r>
              <a:rPr lang="it-IT" sz="1800" dirty="0"/>
              <a:t>Nel 1835 in Inghilterra si utilizzò il </a:t>
            </a:r>
            <a:r>
              <a:rPr lang="it-IT" sz="1800" b="1" i="1" dirty="0">
                <a:solidFill>
                  <a:srgbClr val="FF6600"/>
                </a:solidFill>
              </a:rPr>
              <a:t>cloro</a:t>
            </a:r>
            <a:r>
              <a:rPr lang="it-IT" sz="1800" dirty="0"/>
              <a:t> sotto forma di </a:t>
            </a:r>
            <a:r>
              <a:rPr lang="it-IT" sz="1800" b="1" dirty="0"/>
              <a:t>cloruro di calce</a:t>
            </a:r>
            <a:r>
              <a:rPr lang="it-IT" sz="1800" dirty="0"/>
              <a:t> per la deodorizzazione dell’acqua</a:t>
            </a:r>
          </a:p>
          <a:p>
            <a:pPr algn="just" fontAlgn="base"/>
            <a:r>
              <a:rPr lang="it-IT" sz="1800" dirty="0"/>
              <a:t> Nel 1893 in Olanda venne realizzato il primo impianto di trattamento dell’acqua del fiume Reno con l’utilizzo di </a:t>
            </a:r>
            <a:r>
              <a:rPr lang="it-IT" sz="1800" b="1" i="1" dirty="0">
                <a:solidFill>
                  <a:srgbClr val="FF6600"/>
                </a:solidFill>
              </a:rPr>
              <a:t>ozono</a:t>
            </a:r>
            <a:r>
              <a:rPr lang="it-IT" sz="1800" dirty="0"/>
              <a:t>.</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upload.wikimedia.org/wikipedia/commons/thumb/9/94/Trinkwasser-Wasserhahn.jpg/220px-Trinkwasser-Wasserhahn.jpg"/>
          <p:cNvPicPr>
            <a:picLocks noChangeAspect="1" noChangeArrowheads="1"/>
          </p:cNvPicPr>
          <p:nvPr/>
        </p:nvPicPr>
        <p:blipFill>
          <a:blip r:embed="rId3" cstate="print"/>
          <a:srcRect/>
          <a:stretch>
            <a:fillRect/>
          </a:stretch>
        </p:blipFill>
        <p:spPr bwMode="auto">
          <a:xfrm>
            <a:off x="5724128" y="1647048"/>
            <a:ext cx="2899270" cy="4428000"/>
          </a:xfrm>
          <a:prstGeom prst="rect">
            <a:avLst/>
          </a:prstGeom>
          <a:noFill/>
        </p:spPr>
      </p:pic>
      <p:sp>
        <p:nvSpPr>
          <p:cNvPr id="2" name="Titolo 1"/>
          <p:cNvSpPr>
            <a:spLocks noGrp="1"/>
          </p:cNvSpPr>
          <p:nvPr>
            <p:ph type="title"/>
          </p:nvPr>
        </p:nvSpPr>
        <p:spPr>
          <a:xfrm>
            <a:off x="457200" y="274638"/>
            <a:ext cx="7467600" cy="778098"/>
          </a:xfrm>
        </p:spPr>
        <p:txBody>
          <a:bodyPr/>
          <a:lstStyle/>
          <a:p>
            <a:pPr algn="ctr"/>
            <a:r>
              <a:rPr lang="it-IT" dirty="0"/>
              <a:t>La conquista dell’acqua potabile</a:t>
            </a:r>
          </a:p>
        </p:txBody>
      </p:sp>
      <p:sp>
        <p:nvSpPr>
          <p:cNvPr id="3" name="Segnaposto contenuto 2"/>
          <p:cNvSpPr>
            <a:spLocks noGrp="1"/>
          </p:cNvSpPr>
          <p:nvPr>
            <p:ph idx="1"/>
          </p:nvPr>
        </p:nvSpPr>
        <p:spPr>
          <a:xfrm>
            <a:off x="323528" y="1196752"/>
            <a:ext cx="4968552" cy="5328592"/>
          </a:xfrm>
        </p:spPr>
        <p:txBody>
          <a:bodyPr>
            <a:normAutofit fontScale="92500" lnSpcReduction="10000"/>
          </a:bodyPr>
          <a:lstStyle/>
          <a:p>
            <a:pPr algn="just" fontAlgn="base"/>
            <a:r>
              <a:rPr lang="it-IT" dirty="0"/>
              <a:t>Gli studi di </a:t>
            </a:r>
            <a:r>
              <a:rPr lang="it-IT" b="1" dirty="0"/>
              <a:t>microbiologia</a:t>
            </a:r>
            <a:r>
              <a:rPr lang="it-IT" dirty="0"/>
              <a:t> di Pasteur (</a:t>
            </a:r>
            <a:r>
              <a:rPr lang="it-IT" i="1" dirty="0"/>
              <a:t>ci beviamo il 90% delle nostre malattie</a:t>
            </a:r>
            <a:r>
              <a:rPr lang="it-IT" dirty="0"/>
              <a:t>) permisero di avvalorare le teorie secondo le quali ci poteva essere una correlazione tra il livello igienico di un’acqua e il proliferare di alcune malattie. </a:t>
            </a:r>
          </a:p>
          <a:p>
            <a:pPr algn="just" fontAlgn="base"/>
            <a:r>
              <a:rPr lang="it-IT" dirty="0"/>
              <a:t>Durante l’epidemia di colera di Londra del 1854,  il medico inglese John Snow, studiando l’origine e le modalità di diffusione della malattia, capì che la stessa veniva veicolata dall’acqua.</a:t>
            </a:r>
          </a:p>
          <a:p>
            <a:pPr algn="just" fontAlgn="base"/>
            <a:r>
              <a:rPr lang="it-IT" dirty="0"/>
              <a:t>Nasce la </a:t>
            </a:r>
            <a:r>
              <a:rPr lang="it-IT" b="1" i="1" dirty="0">
                <a:solidFill>
                  <a:srgbClr val="FF6600"/>
                </a:solidFill>
              </a:rPr>
              <a:t>microbiologia</a:t>
            </a:r>
            <a:r>
              <a:rPr lang="it-IT" b="1" dirty="0"/>
              <a:t>, </a:t>
            </a:r>
            <a:r>
              <a:rPr lang="it-IT" sz="2100" dirty="0"/>
              <a:t>un sofisticato metodo di </a:t>
            </a:r>
            <a:r>
              <a:rPr lang="it-IT" sz="2100" i="1" dirty="0"/>
              <a:t>purificazione</a:t>
            </a:r>
            <a:r>
              <a:rPr lang="it-IT" sz="2100" dirty="0"/>
              <a:t> che usa </a:t>
            </a:r>
            <a:r>
              <a:rPr lang="it-IT" sz="2100" i="1" dirty="0"/>
              <a:t>agenti chimici</a:t>
            </a:r>
            <a:r>
              <a:rPr lang="it-IT" sz="2100" dirty="0"/>
              <a:t> destinati alla </a:t>
            </a:r>
            <a:r>
              <a:rPr lang="it-IT" sz="2100" i="1" dirty="0"/>
              <a:t>disinfezione</a:t>
            </a:r>
            <a:r>
              <a:rPr lang="it-IT" sz="2100" dirty="0"/>
              <a:t>. </a:t>
            </a:r>
          </a:p>
          <a:p>
            <a:pPr algn="just" fontAlgn="base"/>
            <a:r>
              <a:rPr lang="it-IT" dirty="0"/>
              <a:t>Si iniziò a dotare gli acquedotti di sistemi  di disinfezione.</a:t>
            </a:r>
          </a:p>
          <a:p>
            <a:pPr algn="just" fontAlgn="base"/>
            <a:r>
              <a:rPr lang="it-IT" b="1" i="1" dirty="0">
                <a:solidFill>
                  <a:srgbClr val="FF6600"/>
                </a:solidFill>
              </a:rPr>
              <a:t>La disinfezione delle acque è sicuramente una delle più grandi conquiste dell’umanità.</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21C093-819E-4890-92ED-AD285BD14701}"/>
              </a:ext>
            </a:extLst>
          </p:cNvPr>
          <p:cNvSpPr>
            <a:spLocks noGrp="1"/>
          </p:cNvSpPr>
          <p:nvPr>
            <p:ph type="title"/>
          </p:nvPr>
        </p:nvSpPr>
        <p:spPr>
          <a:xfrm>
            <a:off x="323528" y="553358"/>
            <a:ext cx="7883098" cy="1154097"/>
          </a:xfrm>
        </p:spPr>
        <p:txBody>
          <a:bodyPr>
            <a:normAutofit fontScale="90000"/>
          </a:bodyPr>
          <a:lstStyle/>
          <a:p>
            <a:r>
              <a:rPr lang="it-IT" dirty="0"/>
              <a:t>Acquedotto moderno realizzato con il software CAD.</a:t>
            </a:r>
          </a:p>
        </p:txBody>
      </p:sp>
      <p:pic>
        <p:nvPicPr>
          <p:cNvPr id="5" name="Segnaposto contenuto 4">
            <a:extLst>
              <a:ext uri="{FF2B5EF4-FFF2-40B4-BE49-F238E27FC236}">
                <a16:creationId xmlns:a16="http://schemas.microsoft.com/office/drawing/2014/main" id="{5BF34BC9-9074-42AC-995B-9686B47118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987421"/>
            <a:ext cx="7315200" cy="2883158"/>
          </a:xfrm>
        </p:spPr>
      </p:pic>
      <p:sp>
        <p:nvSpPr>
          <p:cNvPr id="6" name="Rettangolo 5">
            <a:extLst>
              <a:ext uri="{FF2B5EF4-FFF2-40B4-BE49-F238E27FC236}">
                <a16:creationId xmlns:a16="http://schemas.microsoft.com/office/drawing/2014/main" id="{258BD4F8-D613-40D9-853E-6605D0C12EBF}"/>
              </a:ext>
            </a:extLst>
          </p:cNvPr>
          <p:cNvSpPr/>
          <p:nvPr/>
        </p:nvSpPr>
        <p:spPr>
          <a:xfrm>
            <a:off x="0" y="5517232"/>
            <a:ext cx="9036496" cy="677108"/>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900" dirty="0"/>
              <a:t>Oggi il trasporto dell’acqua  avviene per mezzo di </a:t>
            </a:r>
            <a:r>
              <a:rPr lang="it-IT" sz="1900" b="1" i="1" dirty="0"/>
              <a:t>condutture in plastica </a:t>
            </a:r>
            <a:r>
              <a:rPr lang="it-IT" sz="1900" dirty="0"/>
              <a:t>resistente interrate sotto il piano stradale.</a:t>
            </a:r>
          </a:p>
        </p:txBody>
      </p:sp>
    </p:spTree>
    <p:extLst>
      <p:ext uri="{BB962C8B-B14F-4D97-AF65-F5344CB8AC3E}">
        <p14:creationId xmlns:p14="http://schemas.microsoft.com/office/powerpoint/2010/main" val="3828100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2170903"/>
            <a:ext cx="7920880" cy="2042689"/>
          </a:xfrm>
        </p:spPr>
        <p:txBody>
          <a:bodyPr/>
          <a:lstStyle/>
          <a:p>
            <a:r>
              <a:rPr lang="it-IT" dirty="0"/>
              <a:t>Campagna contro lo spreco</a:t>
            </a:r>
            <a:br>
              <a:rPr lang="it-IT" dirty="0"/>
            </a:br>
            <a:r>
              <a:rPr lang="it-IT" dirty="0"/>
              <a:t>dell’acqua potabile</a:t>
            </a:r>
          </a:p>
        </p:txBody>
      </p:sp>
      <p:sp>
        <p:nvSpPr>
          <p:cNvPr id="3" name="Segnaposto testo 2"/>
          <p:cNvSpPr>
            <a:spLocks noGrp="1"/>
          </p:cNvSpPr>
          <p:nvPr>
            <p:ph type="subTitle" idx="1"/>
          </p:nvPr>
        </p:nvSpPr>
        <p:spPr/>
        <p:txBody>
          <a:bodyPr>
            <a:normAutofit lnSpcReduction="10000"/>
          </a:bodyPr>
          <a:lstStyle/>
          <a:p>
            <a:r>
              <a:rPr lang="it-IT" sz="3200" i="1" dirty="0">
                <a:latin typeface="Mongolian Baiti" pitchFamily="66" charset="0"/>
                <a:cs typeface="Mongolian Baiti" pitchFamily="66" charset="0"/>
              </a:rPr>
              <a:t>“L’acqua è il principio di tutte le cose”</a:t>
            </a:r>
          </a:p>
          <a:p>
            <a:pPr algn="r"/>
            <a:r>
              <a:rPr lang="it-IT" sz="3200" i="1" dirty="0">
                <a:latin typeface="Mongolian Baiti" pitchFamily="66" charset="0"/>
                <a:cs typeface="Mongolian Baiti" pitchFamily="66" charset="0"/>
              </a:rPr>
              <a:t>Talete di Mileto</a:t>
            </a:r>
            <a:endParaRPr lang="it-IT" sz="3200"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332656"/>
            <a:ext cx="8748464" cy="1152128"/>
          </a:xfrm>
        </p:spPr>
        <p:txBody>
          <a:bodyPr>
            <a:normAutofit/>
          </a:bodyPr>
          <a:lstStyle/>
          <a:p>
            <a:pPr algn="ctr"/>
            <a:r>
              <a:rPr lang="it-IT" sz="3600" b="1" dirty="0">
                <a:solidFill>
                  <a:srgbClr val="0000FF"/>
                </a:solidFill>
                <a:latin typeface="+mn-lt"/>
                <a:ea typeface="+mn-ea"/>
                <a:cs typeface="Times New Roman" pitchFamily="18" charset="0"/>
              </a:rPr>
              <a:t>PER UNA GESTIONE RESPONSABILE DELL’ACQUA </a:t>
            </a:r>
          </a:p>
        </p:txBody>
      </p:sp>
      <p:pic>
        <p:nvPicPr>
          <p:cNvPr id="8" name="Immagine 7" descr="rub.jpg"/>
          <p:cNvPicPr>
            <a:picLocks noChangeAspect="1"/>
          </p:cNvPicPr>
          <p:nvPr/>
        </p:nvPicPr>
        <p:blipFill>
          <a:blip r:embed="rId2" cstate="print"/>
          <a:srcRect l="16131" t="8065" r="1602"/>
          <a:stretch>
            <a:fillRect/>
          </a:stretch>
        </p:blipFill>
        <p:spPr>
          <a:xfrm>
            <a:off x="1043608" y="1923760"/>
            <a:ext cx="3672408" cy="4103959"/>
          </a:xfrm>
          <a:prstGeom prst="rect">
            <a:avLst/>
          </a:prstGeom>
        </p:spPr>
      </p:pic>
      <p:sp>
        <p:nvSpPr>
          <p:cNvPr id="10" name="Rettangolo 9"/>
          <p:cNvSpPr/>
          <p:nvPr/>
        </p:nvSpPr>
        <p:spPr>
          <a:xfrm>
            <a:off x="4860032" y="1923760"/>
            <a:ext cx="3960440" cy="3970318"/>
          </a:xfrm>
          <a:prstGeom prst="rect">
            <a:avLst/>
          </a:prstGeom>
        </p:spPr>
        <p:txBody>
          <a:bodyPr wrap="square">
            <a:spAutoFit/>
          </a:bodyPr>
          <a:lstStyle/>
          <a:p>
            <a:pPr algn="ctr"/>
            <a:r>
              <a:rPr lang="it-IT" sz="3600" dirty="0">
                <a:solidFill>
                  <a:srgbClr val="0000FF"/>
                </a:solidFill>
                <a:cs typeface="Times New Roman" pitchFamily="18" charset="0"/>
              </a:rPr>
              <a:t>Poiché l’acqua è un bene prezioso e determinante per la nostra esistenza, </a:t>
            </a:r>
            <a:r>
              <a:rPr lang="it-IT" sz="3600" i="1" dirty="0">
                <a:solidFill>
                  <a:srgbClr val="0000FF"/>
                </a:solidFill>
                <a:cs typeface="Times New Roman" pitchFamily="18" charset="0"/>
              </a:rPr>
              <a:t>tutti</a:t>
            </a:r>
            <a:r>
              <a:rPr lang="it-IT" sz="3600" dirty="0">
                <a:solidFill>
                  <a:srgbClr val="0000FF"/>
                </a:solidFill>
                <a:cs typeface="Times New Roman" pitchFamily="18" charset="0"/>
              </a:rPr>
              <a:t> dobbiamo </a:t>
            </a:r>
            <a:r>
              <a:rPr lang="it-IT" sz="3600" i="1" dirty="0">
                <a:solidFill>
                  <a:srgbClr val="0000FF"/>
                </a:solidFill>
                <a:cs typeface="Times New Roman" pitchFamily="18" charset="0"/>
              </a:rPr>
              <a:t>evitare</a:t>
            </a:r>
            <a:r>
              <a:rPr lang="it-IT" sz="3600" dirty="0">
                <a:solidFill>
                  <a:srgbClr val="0000FF"/>
                </a:solidFill>
                <a:cs typeface="Times New Roman" pitchFamily="18" charset="0"/>
              </a:rPr>
              <a:t> inutili </a:t>
            </a:r>
            <a:r>
              <a:rPr lang="it-IT" sz="3600" i="1" dirty="0">
                <a:solidFill>
                  <a:srgbClr val="0000FF"/>
                </a:solidFill>
                <a:cs typeface="Times New Roman" pitchFamily="18" charset="0"/>
              </a:rPr>
              <a:t>sprechi</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pic>
        <p:nvPicPr>
          <p:cNvPr id="3080" name="Picture 8" descr="Risultati immagini per acqua oro blu"/>
          <p:cNvPicPr>
            <a:picLocks noChangeAspect="1" noChangeArrowheads="1"/>
          </p:cNvPicPr>
          <p:nvPr/>
        </p:nvPicPr>
        <p:blipFill>
          <a:blip r:embed="rId3" cstate="print"/>
          <a:srcRect/>
          <a:stretch>
            <a:fillRect/>
          </a:stretch>
        </p:blipFill>
        <p:spPr bwMode="auto">
          <a:xfrm>
            <a:off x="251520" y="1556792"/>
            <a:ext cx="3280458" cy="4198520"/>
          </a:xfrm>
          <a:prstGeom prst="rect">
            <a:avLst/>
          </a:prstGeom>
          <a:noFill/>
        </p:spPr>
      </p:pic>
      <p:sp>
        <p:nvSpPr>
          <p:cNvPr id="4" name="Titolo 3"/>
          <p:cNvSpPr>
            <a:spLocks noGrp="1"/>
          </p:cNvSpPr>
          <p:nvPr>
            <p:ph type="title"/>
          </p:nvPr>
        </p:nvSpPr>
        <p:spPr>
          <a:xfrm>
            <a:off x="46112" y="404664"/>
            <a:ext cx="8342312" cy="634082"/>
          </a:xfrm>
        </p:spPr>
        <p:txBody>
          <a:bodyPr>
            <a:normAutofit fontScale="90000"/>
          </a:bodyPr>
          <a:lstStyle/>
          <a:p>
            <a:pPr algn="ctr"/>
            <a:r>
              <a:rPr lang="it-IT" b="1" dirty="0"/>
              <a:t>L’oro blu</a:t>
            </a:r>
          </a:p>
        </p:txBody>
      </p:sp>
      <p:sp>
        <p:nvSpPr>
          <p:cNvPr id="5" name="Segnaposto contenuto 4"/>
          <p:cNvSpPr>
            <a:spLocks noGrp="1"/>
          </p:cNvSpPr>
          <p:nvPr>
            <p:ph idx="1"/>
          </p:nvPr>
        </p:nvSpPr>
        <p:spPr>
          <a:xfrm>
            <a:off x="3779912" y="1340768"/>
            <a:ext cx="5221995" cy="4968552"/>
          </a:xfrm>
        </p:spPr>
        <p:txBody>
          <a:bodyPr>
            <a:normAutofit lnSpcReduction="10000"/>
          </a:bodyPr>
          <a:lstStyle/>
          <a:p>
            <a:r>
              <a:rPr lang="it-IT" b="1" i="1" dirty="0">
                <a:solidFill>
                  <a:srgbClr val="FF6600"/>
                </a:solidFill>
              </a:rPr>
              <a:t>Il clima del pianeta sta drasticamente peggiorando</a:t>
            </a:r>
            <a:r>
              <a:rPr lang="it-IT" b="1" dirty="0"/>
              <a:t>.</a:t>
            </a:r>
            <a:r>
              <a:rPr lang="it-IT" dirty="0"/>
              <a:t> Prolungati periodi di siccità si alternano a stagioni decisamente piovose. </a:t>
            </a:r>
          </a:p>
          <a:p>
            <a:r>
              <a:rPr lang="it-IT" dirty="0"/>
              <a:t>Negli ultimi decenni la pioggia cade con frequenze sempre più irregolari e  in modo discontinuo e ciò mette a rischio le risorse idriche della Terra. </a:t>
            </a:r>
            <a:br>
              <a:rPr lang="it-IT" dirty="0"/>
            </a:br>
            <a:r>
              <a:rPr lang="it-IT" dirty="0"/>
              <a:t>L’ </a:t>
            </a:r>
            <a:r>
              <a:rPr lang="it-IT" b="1" i="1" dirty="0">
                <a:solidFill>
                  <a:srgbClr val="FF6600"/>
                </a:solidFill>
              </a:rPr>
              <a:t>acqua potabile non</a:t>
            </a:r>
            <a:r>
              <a:rPr lang="it-IT" b="1" dirty="0"/>
              <a:t> è </a:t>
            </a:r>
            <a:r>
              <a:rPr lang="it-IT" dirty="0"/>
              <a:t>una risorsa </a:t>
            </a:r>
            <a:r>
              <a:rPr lang="it-IT" b="1" dirty="0">
                <a:solidFill>
                  <a:srgbClr val="FF6600"/>
                </a:solidFill>
              </a:rPr>
              <a:t>inesauribile</a:t>
            </a:r>
            <a:r>
              <a:rPr lang="it-IT" dirty="0"/>
              <a:t>. </a:t>
            </a:r>
          </a:p>
          <a:p>
            <a:r>
              <a:rPr lang="it-IT" dirty="0"/>
              <a:t>E' un </a:t>
            </a:r>
            <a:r>
              <a:rPr lang="it-IT" b="1" i="1" dirty="0">
                <a:solidFill>
                  <a:srgbClr val="FF6600"/>
                </a:solidFill>
              </a:rPr>
              <a:t>bene pubblico prezioso</a:t>
            </a:r>
            <a:r>
              <a:rPr lang="it-IT" dirty="0"/>
              <a:t>, deve essere preservata ed utilizzata in primo luogo per le esigenza primarie: </a:t>
            </a:r>
            <a:r>
              <a:rPr lang="it-IT" b="1" i="1" dirty="0">
                <a:solidFill>
                  <a:srgbClr val="FF6600"/>
                </a:solidFill>
              </a:rPr>
              <a:t>bere, cucinare, lavare. </a:t>
            </a:r>
          </a:p>
          <a:p>
            <a:r>
              <a:rPr lang="it-IT" b="1" i="1" u="sng" dirty="0">
                <a:solidFill>
                  <a:srgbClr val="FF6600"/>
                </a:solidFill>
              </a:rPr>
              <a:t>L’acqua sprecata danneggia l'ambiente, gli altri e anche noi stessi</a:t>
            </a:r>
            <a:r>
              <a:rPr lang="it-IT" b="1" dirty="0">
                <a:solidFill>
                  <a:srgbClr val="FF6600"/>
                </a:solidFill>
              </a:rPr>
              <a:t>.</a:t>
            </a:r>
            <a:endParaRPr lang="it-IT" dirty="0">
              <a:solidFill>
                <a:srgbClr val="FF6600"/>
              </a:solidFill>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29208" y="1131739"/>
            <a:ext cx="4042792" cy="4594522"/>
          </a:xfrm>
        </p:spPr>
        <p:txBody>
          <a:bodyPr anchor="t">
            <a:noAutofit/>
          </a:bodyPr>
          <a:lstStyle/>
          <a:p>
            <a:r>
              <a:rPr lang="it-IT" sz="5400" b="1" dirty="0"/>
              <a:t>Cosa </a:t>
            </a:r>
            <a:br>
              <a:rPr lang="it-IT" sz="5400" b="1" dirty="0"/>
            </a:br>
            <a:r>
              <a:rPr lang="it-IT" sz="5400" b="1" dirty="0"/>
              <a:t>può fare il singolo cittadino?</a:t>
            </a:r>
          </a:p>
        </p:txBody>
      </p:sp>
      <p:pic>
        <p:nvPicPr>
          <p:cNvPr id="6" name="Segnaposto contenuto 5" descr="omino-punto-di-domanda.jpg"/>
          <p:cNvPicPr>
            <a:picLocks noGrp="1" noChangeAspect="1"/>
          </p:cNvPicPr>
          <p:nvPr>
            <p:ph idx="1"/>
          </p:nvPr>
        </p:nvPicPr>
        <p:blipFill>
          <a:blip r:embed="rId3" cstate="print"/>
          <a:stretch>
            <a:fillRect/>
          </a:stretch>
        </p:blipFill>
        <p:spPr>
          <a:xfrm>
            <a:off x="5004048" y="1700808"/>
            <a:ext cx="2777473" cy="4212000"/>
          </a:xfr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pic>
        <p:nvPicPr>
          <p:cNvPr id="1026" name="Picture 2" descr="Risultati immagini per campagna per l'acqua"/>
          <p:cNvPicPr>
            <a:picLocks noChangeAspect="1" noChangeArrowheads="1"/>
          </p:cNvPicPr>
          <p:nvPr/>
        </p:nvPicPr>
        <p:blipFill>
          <a:blip r:embed="rId3" cstate="print"/>
          <a:srcRect r="530" b="23867"/>
          <a:stretch>
            <a:fillRect/>
          </a:stretch>
        </p:blipFill>
        <p:spPr bwMode="auto">
          <a:xfrm>
            <a:off x="700542" y="620688"/>
            <a:ext cx="7742917" cy="4968000"/>
          </a:xfrm>
          <a:prstGeom prst="rect">
            <a:avLst/>
          </a:prstGeom>
          <a:noFill/>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pic>
        <p:nvPicPr>
          <p:cNvPr id="26626" name="Picture 2" descr="Immagine correlata"/>
          <p:cNvPicPr>
            <a:picLocks noChangeAspect="1" noChangeArrowheads="1"/>
          </p:cNvPicPr>
          <p:nvPr/>
        </p:nvPicPr>
        <p:blipFill>
          <a:blip r:embed="rId3" cstate="print"/>
          <a:srcRect l="2809" r="1485" b="24209"/>
          <a:stretch>
            <a:fillRect/>
          </a:stretch>
        </p:blipFill>
        <p:spPr bwMode="auto">
          <a:xfrm>
            <a:off x="450684" y="476672"/>
            <a:ext cx="8242632" cy="5472000"/>
          </a:xfrm>
          <a:prstGeom prst="rect">
            <a:avLst/>
          </a:prstGeom>
          <a:noFill/>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D9AEF046-8FD0-4144-98A9-2C5237F99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Text Box 3">
            <a:extLst>
              <a:ext uri="{FF2B5EF4-FFF2-40B4-BE49-F238E27FC236}">
                <a16:creationId xmlns:a16="http://schemas.microsoft.com/office/drawing/2014/main" id="{A1593F96-3816-49C4-9DBD-397EA0FB16FA}"/>
              </a:ext>
            </a:extLst>
          </p:cNvPr>
          <p:cNvSpPr txBox="1">
            <a:spLocks noChangeArrowheads="1"/>
          </p:cNvSpPr>
          <p:nvPr/>
        </p:nvSpPr>
        <p:spPr bwMode="auto">
          <a:xfrm>
            <a:off x="454025" y="1795463"/>
            <a:ext cx="8472488"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9pPr>
          </a:lstStyle>
          <a:p>
            <a:pPr marL="0" marR="0" lvl="0" indent="0" algn="ctr" defTabSz="407988"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pPr>
            <a:r>
              <a:rPr kumimoji="0" lang="it-IT" altLang="it-IT" sz="25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rPr>
              <a:t>Una doccia consuma molta meno acqua di un bagno.</a:t>
            </a:r>
          </a:p>
          <a:p>
            <a:pPr marL="0" marR="0" lvl="0" indent="0" algn="ctr" defTabSz="407988"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pPr>
            <a:r>
              <a:rPr kumimoji="0" lang="it-IT" altLang="it-IT" sz="25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rPr>
              <a:t>Per lavarvi preferite le docce ai bagni!</a:t>
            </a:r>
          </a:p>
        </p:txBody>
      </p:sp>
      <p:sp>
        <p:nvSpPr>
          <p:cNvPr id="8196" name="Text Box 4">
            <a:extLst>
              <a:ext uri="{FF2B5EF4-FFF2-40B4-BE49-F238E27FC236}">
                <a16:creationId xmlns:a16="http://schemas.microsoft.com/office/drawing/2014/main" id="{E994DB59-E499-4325-822E-AFB59C5A5590}"/>
              </a:ext>
            </a:extLst>
          </p:cNvPr>
          <p:cNvSpPr txBox="1">
            <a:spLocks noChangeArrowheads="1"/>
          </p:cNvSpPr>
          <p:nvPr/>
        </p:nvSpPr>
        <p:spPr bwMode="auto">
          <a:xfrm>
            <a:off x="236538" y="223838"/>
            <a:ext cx="8907462" cy="652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9pPr>
          </a:lstStyle>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3300" b="1" i="0" u="none" strike="noStrike" kern="1200" cap="none" spc="0" normalizeH="0" baseline="0" noProof="0">
                <a:ln>
                  <a:noFill/>
                </a:ln>
                <a:solidFill>
                  <a:srgbClr val="FF3300"/>
                </a:solidFill>
                <a:effectLst/>
                <a:uLnTx/>
                <a:uFillTx/>
                <a:latin typeface="Century Schoolbook L" pitchFamily="16" charset="0"/>
                <a:ea typeface="+mn-ea"/>
                <a:cs typeface="+mn-cs"/>
              </a:rPr>
              <a:t>Non sprecare l’acqua</a:t>
            </a: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3600" b="1" i="0" u="none" strike="noStrike" kern="1200" cap="none" spc="0" normalizeH="0" baseline="0" noProof="0">
                <a:ln>
                  <a:noFill/>
                </a:ln>
                <a:solidFill>
                  <a:srgbClr val="000080"/>
                </a:solidFill>
                <a:effectLst/>
                <a:uLnTx/>
                <a:uFillTx/>
                <a:latin typeface="Century Schoolbook L" pitchFamily="16" charset="0"/>
                <a:ea typeface="+mn-ea"/>
                <a:cs typeface="+mn-cs"/>
              </a:rPr>
              <a:t>Igiene personale</a:t>
            </a:r>
          </a:p>
        </p:txBody>
      </p:sp>
      <p:pic>
        <p:nvPicPr>
          <p:cNvPr id="8197" name="Picture 6">
            <a:extLst>
              <a:ext uri="{FF2B5EF4-FFF2-40B4-BE49-F238E27FC236}">
                <a16:creationId xmlns:a16="http://schemas.microsoft.com/office/drawing/2014/main" id="{BB39F8C1-113E-4121-AF11-D2F42EF8C1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906" r="1967"/>
          <a:stretch>
            <a:fillRect/>
          </a:stretch>
        </p:blipFill>
        <p:spPr bwMode="auto">
          <a:xfrm>
            <a:off x="2351088" y="2709863"/>
            <a:ext cx="4703762" cy="379888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E477DABA-9930-4D65-AC7B-9E23E572E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9" name="Text Box 3">
            <a:extLst>
              <a:ext uri="{FF2B5EF4-FFF2-40B4-BE49-F238E27FC236}">
                <a16:creationId xmlns:a16="http://schemas.microsoft.com/office/drawing/2014/main" id="{4ADF2642-74DF-4CB4-A1CF-F2487CBDEDEE}"/>
              </a:ext>
            </a:extLst>
          </p:cNvPr>
          <p:cNvSpPr txBox="1">
            <a:spLocks noChangeArrowheads="1"/>
          </p:cNvSpPr>
          <p:nvPr/>
        </p:nvSpPr>
        <p:spPr bwMode="auto">
          <a:xfrm>
            <a:off x="454025" y="1557338"/>
            <a:ext cx="8689975"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solidFill>
                  <a:schemeClr val="tx1"/>
                </a:solidFill>
                <a:latin typeface="Arial" panose="020B0604020202020204" pitchFamily="34" charset="0"/>
              </a:defRPr>
            </a:lvl9pPr>
          </a:lstStyle>
          <a:p>
            <a:pPr marL="0" marR="0" lvl="0" indent="0" algn="ctr" defTabSz="407988"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pPr>
            <a:r>
              <a:rPr kumimoji="0" lang="it-IT" altLang="it-IT" sz="25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Per insaponarvi, lavarvi i denti non è necessario lasciare scorrere l’acqua in continuazione. </a:t>
            </a:r>
          </a:p>
          <a:p>
            <a:pPr marL="0" marR="0" lvl="0" indent="0" algn="ctr" defTabSz="407988"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Lst>
              <a:defRPr/>
            </a:pPr>
            <a:r>
              <a:rPr kumimoji="0" lang="it-IT" altLang="it-IT" sz="2500" b="1"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Chiudete il rubinetto quando potete!</a:t>
            </a:r>
          </a:p>
        </p:txBody>
      </p:sp>
      <p:sp>
        <p:nvSpPr>
          <p:cNvPr id="9220" name="Text Box 4">
            <a:extLst>
              <a:ext uri="{FF2B5EF4-FFF2-40B4-BE49-F238E27FC236}">
                <a16:creationId xmlns:a16="http://schemas.microsoft.com/office/drawing/2014/main" id="{ACE02863-551C-4170-9E7A-F77CBF51E067}"/>
              </a:ext>
            </a:extLst>
          </p:cNvPr>
          <p:cNvSpPr txBox="1">
            <a:spLocks noChangeArrowheads="1"/>
          </p:cNvSpPr>
          <p:nvPr/>
        </p:nvSpPr>
        <p:spPr bwMode="auto">
          <a:xfrm>
            <a:off x="236538" y="223838"/>
            <a:ext cx="8907462" cy="652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9pPr>
          </a:lstStyle>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3300" b="1" i="0" u="none" strike="noStrike" kern="1200" cap="none" spc="0" normalizeH="0" baseline="0" noProof="0">
                <a:ln>
                  <a:noFill/>
                </a:ln>
                <a:solidFill>
                  <a:srgbClr val="FF3300"/>
                </a:solidFill>
                <a:effectLst/>
                <a:uLnTx/>
                <a:uFillTx/>
                <a:latin typeface="Century Schoolbook L" pitchFamily="16" charset="0"/>
                <a:ea typeface="+mn-ea"/>
                <a:cs typeface="+mn-cs"/>
              </a:rPr>
              <a:t>Non sprecare l’acqua</a:t>
            </a: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3600" b="1" i="0" u="none" strike="noStrike" kern="1200" cap="none" spc="0" normalizeH="0" baseline="0" noProof="0">
                <a:ln>
                  <a:noFill/>
                </a:ln>
                <a:solidFill>
                  <a:srgbClr val="000080"/>
                </a:solidFill>
                <a:effectLst/>
                <a:uLnTx/>
                <a:uFillTx/>
                <a:latin typeface="Century Schoolbook L" pitchFamily="16" charset="0"/>
                <a:ea typeface="+mn-ea"/>
                <a:cs typeface="+mn-cs"/>
              </a:rPr>
              <a:t>Igiene personale</a:t>
            </a:r>
          </a:p>
        </p:txBody>
      </p:sp>
      <p:pic>
        <p:nvPicPr>
          <p:cNvPr id="9221" name="Picture 6">
            <a:extLst>
              <a:ext uri="{FF2B5EF4-FFF2-40B4-BE49-F238E27FC236}">
                <a16:creationId xmlns:a16="http://schemas.microsoft.com/office/drawing/2014/main" id="{4376CAD7-92EB-4FC6-9729-FA285FC5FE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2852738"/>
            <a:ext cx="5549900" cy="36988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pic>
        <p:nvPicPr>
          <p:cNvPr id="27650" name="Picture 2" descr="Immagine correlata"/>
          <p:cNvPicPr>
            <a:picLocks noChangeAspect="1" noChangeArrowheads="1"/>
          </p:cNvPicPr>
          <p:nvPr/>
        </p:nvPicPr>
        <p:blipFill>
          <a:blip r:embed="rId3" cstate="print"/>
          <a:srcRect r="-2470" b="22214"/>
          <a:stretch>
            <a:fillRect/>
          </a:stretch>
        </p:blipFill>
        <p:spPr bwMode="auto">
          <a:xfrm>
            <a:off x="583718" y="692696"/>
            <a:ext cx="7976565" cy="5076000"/>
          </a:xfrm>
          <a:prstGeom prst="rect">
            <a:avLst/>
          </a:prstGeom>
          <a:noFill/>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bg2">
                <a:tint val="100000"/>
                <a:shade val="95000"/>
                <a:satMod val="100000"/>
                <a:lumMod val="100000"/>
              </a:schemeClr>
            </a:gs>
            <a:gs pos="100000">
              <a:schemeClr val="bg2">
                <a:tint val="88000"/>
                <a:shade val="100000"/>
                <a:satMod val="400000"/>
                <a:lumMod val="100000"/>
              </a:schemeClr>
            </a:gs>
          </a:gsLst>
          <a:lin ang="5400000" scaled="0"/>
          <a:tileRect/>
        </a:gra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57F225-628D-4E5C-99AE-B67A1A2A62ED}"/>
              </a:ext>
            </a:extLst>
          </p:cNvPr>
          <p:cNvSpPr>
            <a:spLocks noGrp="1"/>
          </p:cNvSpPr>
          <p:nvPr>
            <p:ph type="title"/>
          </p:nvPr>
        </p:nvSpPr>
        <p:spPr>
          <a:xfrm>
            <a:off x="903820" y="541508"/>
            <a:ext cx="7315200" cy="1154097"/>
          </a:xfrm>
        </p:spPr>
        <p:txBody>
          <a:bodyPr>
            <a:normAutofit fontScale="90000"/>
          </a:bodyPr>
          <a:lstStyle/>
          <a:p>
            <a:pPr algn="ctr"/>
            <a:r>
              <a:rPr lang="it-IT" dirty="0"/>
              <a:t>Ecco un decalogo per un USO saggio dell’acqua</a:t>
            </a:r>
          </a:p>
        </p:txBody>
      </p:sp>
      <p:sp>
        <p:nvSpPr>
          <p:cNvPr id="3" name="Segnaposto contenuto 2"/>
          <p:cNvSpPr>
            <a:spLocks noGrp="1"/>
          </p:cNvSpPr>
          <p:nvPr>
            <p:ph idx="1"/>
          </p:nvPr>
        </p:nvSpPr>
        <p:spPr>
          <a:xfrm>
            <a:off x="0" y="1916832"/>
            <a:ext cx="9144000" cy="4613755"/>
          </a:xfrm>
        </p:spPr>
        <p:txBody>
          <a:bodyPr>
            <a:normAutofit lnSpcReduction="10000"/>
          </a:bodyPr>
          <a:lstStyle/>
          <a:p>
            <a:pPr marL="45720" indent="0">
              <a:lnSpc>
                <a:spcPct val="120000"/>
              </a:lnSpc>
              <a:spcBef>
                <a:spcPts val="0"/>
              </a:spcBef>
              <a:buNone/>
            </a:pPr>
            <a:r>
              <a:rPr lang="it-IT" dirty="0"/>
              <a:t>1.      Usare il </a:t>
            </a:r>
            <a:r>
              <a:rPr lang="it-IT" dirty="0" err="1"/>
              <a:t>frangigetto</a:t>
            </a:r>
            <a:r>
              <a:rPr lang="it-IT" dirty="0"/>
              <a:t> (risparmio: 6.000 litri l’anno)</a:t>
            </a:r>
            <a:br>
              <a:rPr lang="it-IT" dirty="0"/>
            </a:br>
            <a:r>
              <a:rPr lang="it-IT" dirty="0"/>
              <a:t>2.      Preferire la doccia al bagno in vasca </a:t>
            </a:r>
            <a:br>
              <a:rPr lang="it-IT" dirty="0"/>
            </a:br>
            <a:r>
              <a:rPr lang="it-IT" dirty="0"/>
              <a:t>3.      Utilizzare il bicchiere d’acqua per lavarsi i denti (risparmio: 18 litri )</a:t>
            </a:r>
            <a:br>
              <a:rPr lang="it-IT" dirty="0"/>
            </a:br>
            <a:r>
              <a:rPr lang="it-IT" dirty="0"/>
              <a:t>4.      Usare lavastoviglie  e lavatrice solo a carico  completo</a:t>
            </a:r>
            <a:br>
              <a:rPr lang="it-IT" dirty="0"/>
            </a:br>
            <a:r>
              <a:rPr lang="it-IT" dirty="0"/>
              <a:t>5.      Tenere le verdure a mollo a lungo, piuttosto che sotto l’acqua corrente </a:t>
            </a:r>
          </a:p>
          <a:p>
            <a:pPr marL="45720" indent="0">
              <a:lnSpc>
                <a:spcPct val="120000"/>
              </a:lnSpc>
              <a:spcBef>
                <a:spcPts val="0"/>
              </a:spcBef>
              <a:buNone/>
            </a:pPr>
            <a:r>
              <a:rPr lang="it-IT" dirty="0"/>
              <a:t>         (risparmio: 4.500 litri l’anno)</a:t>
            </a:r>
            <a:br>
              <a:rPr lang="it-IT" dirty="0"/>
            </a:br>
            <a:r>
              <a:rPr lang="it-IT" dirty="0"/>
              <a:t>6.      Non innaffiare esageratamente le piante</a:t>
            </a:r>
            <a:br>
              <a:rPr lang="it-IT" dirty="0"/>
            </a:br>
            <a:r>
              <a:rPr lang="it-IT" dirty="0"/>
              <a:t>7.      Innaffiare i giardini con metodo “goccia a goccia”</a:t>
            </a:r>
            <a:br>
              <a:rPr lang="it-IT" dirty="0"/>
            </a:br>
            <a:r>
              <a:rPr lang="it-IT" dirty="0"/>
              <a:t>8.      Realizzare due circuiti idrici: acqua potabile e acqua per altri usi</a:t>
            </a:r>
            <a:br>
              <a:rPr lang="it-IT" dirty="0"/>
            </a:br>
            <a:r>
              <a:rPr lang="it-IT" dirty="0"/>
              <a:t>9.      Riparare il rubinetto che gocciola (perde, in un anno, 35.000 litri)</a:t>
            </a:r>
            <a:br>
              <a:rPr lang="it-IT" dirty="0"/>
            </a:br>
            <a:r>
              <a:rPr lang="it-IT" dirty="0"/>
              <a:t>10.    Utilizzare acqua di scarto delle verdure per innaffiare le piante</a:t>
            </a:r>
            <a:br>
              <a:rPr lang="it-IT" dirty="0">
                <a:solidFill>
                  <a:srgbClr val="0000FF"/>
                </a:solidFill>
                <a:cs typeface="Times New Roman" pitchFamily="18" charset="0"/>
              </a:rPr>
            </a:br>
            <a:endParaRPr lang="it-IT" sz="3200"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G">
            <a:extLst>
              <a:ext uri="{FF2B5EF4-FFF2-40B4-BE49-F238E27FC236}">
                <a16:creationId xmlns:a16="http://schemas.microsoft.com/office/drawing/2014/main" id="{85DD83BE-68AE-48AD-819E-02682D49F90A}"/>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50825" y="1341438"/>
            <a:ext cx="795655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3">
            <a:extLst>
              <a:ext uri="{FF2B5EF4-FFF2-40B4-BE49-F238E27FC236}">
                <a16:creationId xmlns:a16="http://schemas.microsoft.com/office/drawing/2014/main" id="{45F4DFEC-5974-4061-988B-0D94F59AD32E}"/>
              </a:ext>
            </a:extLst>
          </p:cNvPr>
          <p:cNvSpPr txBox="1">
            <a:spLocks noChangeArrowheads="1"/>
          </p:cNvSpPr>
          <p:nvPr/>
        </p:nvSpPr>
        <p:spPr bwMode="auto">
          <a:xfrm>
            <a:off x="0" y="188913"/>
            <a:ext cx="8909050" cy="1900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1pPr>
            <a:lvl2pPr marL="742950" indent="-28575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2pPr>
            <a:lvl3pPr marL="11430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3pPr>
            <a:lvl4pPr marL="16002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4pPr>
            <a:lvl5pPr marL="2057400" indent="-228600" defTabSz="407988" eaLnBrk="0" hangingPunct="0">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solidFill>
                  <a:schemeClr val="tx1"/>
                </a:solidFill>
                <a:latin typeface="Arial" panose="020B0604020202020204" pitchFamily="34" charset="0"/>
              </a:defRPr>
            </a:lvl9pPr>
          </a:lstStyle>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rPr>
              <a:t>L’acqua è fondamentale per la vita </a:t>
            </a: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rPr>
              <a:t>e non è infinita</a:t>
            </a: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00"/>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endParaRPr kumimoji="0" lang="it-IT" altLang="it-IT" sz="4000" b="1" i="0" u="none" strike="noStrike" kern="1200" cap="none" spc="0" normalizeH="0" baseline="0" noProof="0">
              <a:ln>
                <a:noFill/>
              </a:ln>
              <a:solidFill>
                <a:srgbClr val="0000FF"/>
              </a:solidFill>
              <a:effectLst/>
              <a:uLnTx/>
              <a:uFillTx/>
              <a:latin typeface="Comic Sans MS" panose="030F0702030302020204" pitchFamily="66" charset="0"/>
              <a:ea typeface="+mn-ea"/>
              <a:cs typeface="+mn-cs"/>
            </a:endParaRPr>
          </a:p>
          <a:p>
            <a:pPr marL="0" marR="0" lvl="0" indent="0" algn="ctr" defTabSz="407988" rtl="0" eaLnBrk="1" fontAlgn="base" latinLnBrk="0" hangingPunct="0">
              <a:lnSpc>
                <a:spcPct val="108000"/>
              </a:lnSpc>
              <a:spcBef>
                <a:spcPct val="0"/>
              </a:spcBef>
              <a:spcAft>
                <a:spcPct val="0"/>
              </a:spcAft>
              <a:buClr>
                <a:srgbClr val="000000"/>
              </a:buClr>
              <a:buSzPct val="100000"/>
              <a:buFont typeface="Times New Roman" panose="02020603050405020304" pitchFamily="18"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defRPr/>
            </a:pPr>
            <a:r>
              <a:rPr kumimoji="0" lang="it-IT" altLang="it-IT" sz="4000" b="1" i="0" u="none" strike="noStrike" kern="1200" cap="none" spc="0" normalizeH="0" baseline="0" noProof="0">
                <a:ln>
                  <a:noFill/>
                </a:ln>
                <a:solidFill>
                  <a:srgbClr val="FF3300"/>
                </a:solidFill>
                <a:effectLst/>
                <a:uLnTx/>
                <a:uFillTx/>
                <a:latin typeface="Arial" panose="020B0604020202020204" pitchFamily="34" charset="0"/>
                <a:ea typeface="+mn-ea"/>
                <a:cs typeface="+mn-cs"/>
              </a:rPr>
              <a:t>NON SPRECARLA!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58961562-20AA-4415-9CB8-96D620078B6C}"/>
              </a:ext>
            </a:extLst>
          </p:cNvPr>
          <p:cNvSpPr>
            <a:spLocks noGrp="1"/>
          </p:cNvSpPr>
          <p:nvPr>
            <p:ph type="subTitle" idx="1"/>
          </p:nvPr>
        </p:nvSpPr>
        <p:spPr>
          <a:xfrm>
            <a:off x="1143000" y="3642837"/>
            <a:ext cx="6842760" cy="1938813"/>
          </a:xfrm>
        </p:spPr>
        <p:txBody>
          <a:bodyPr>
            <a:normAutofit fontScale="92500"/>
          </a:bodyPr>
          <a:lstStyle/>
          <a:p>
            <a:r>
              <a:rPr lang="it-IT" sz="3300" i="1" dirty="0">
                <a:latin typeface="Calisto MT" panose="02040603050505030304" pitchFamily="18" charset="0"/>
              </a:rPr>
              <a:t>L’acqua Ferrata o comunemente detta «acqua </a:t>
            </a:r>
            <a:r>
              <a:rPr lang="it-IT" sz="3300" i="1" dirty="0" err="1">
                <a:latin typeface="Calisto MT" panose="02040603050505030304" pitchFamily="18" charset="0"/>
              </a:rPr>
              <a:t>d’e’</a:t>
            </a:r>
            <a:r>
              <a:rPr lang="it-IT" sz="3300" i="1" dirty="0">
                <a:latin typeface="Calisto MT" panose="02040603050505030304" pitchFamily="18" charset="0"/>
              </a:rPr>
              <a:t> </a:t>
            </a:r>
            <a:r>
              <a:rPr lang="it-IT" sz="3300" i="1" dirty="0" err="1">
                <a:latin typeface="Calisto MT" panose="02040603050505030304" pitchFamily="18" charset="0"/>
              </a:rPr>
              <a:t>mummere</a:t>
            </a:r>
            <a:r>
              <a:rPr lang="it-IT" sz="3300" i="1" dirty="0">
                <a:latin typeface="Calisto MT" panose="02040603050505030304" pitchFamily="18" charset="0"/>
              </a:rPr>
              <a:t>» o «del Chiatamone»</a:t>
            </a:r>
          </a:p>
          <a:p>
            <a:r>
              <a:rPr lang="it-IT" sz="3300" i="1" dirty="0">
                <a:latin typeface="Calisto MT" panose="02040603050505030304" pitchFamily="18" charset="0"/>
              </a:rPr>
              <a:t>                                       </a:t>
            </a:r>
            <a:r>
              <a:rPr lang="it-IT" i="1" dirty="0">
                <a:latin typeface="Calisto MT" panose="02040603050505030304" pitchFamily="18" charset="0"/>
              </a:rPr>
              <a:t>MATERIE: Scienze e Geografia</a:t>
            </a:r>
          </a:p>
          <a:p>
            <a:r>
              <a:rPr lang="it-IT" i="1" dirty="0">
                <a:latin typeface="Calisto MT" panose="02040603050505030304" pitchFamily="18" charset="0"/>
              </a:rPr>
              <a:t>                                                                               </a:t>
            </a:r>
            <a:endParaRPr lang="it-IT" i="1" dirty="0">
              <a:solidFill>
                <a:schemeClr val="accent1">
                  <a:lumMod val="50000"/>
                </a:schemeClr>
              </a:solidFill>
              <a:latin typeface="Calisto MT" panose="02040603050505030304" pitchFamily="18" charset="0"/>
            </a:endParaRPr>
          </a:p>
        </p:txBody>
      </p:sp>
      <p:sp>
        <p:nvSpPr>
          <p:cNvPr id="2" name="Titolo 1">
            <a:extLst>
              <a:ext uri="{FF2B5EF4-FFF2-40B4-BE49-F238E27FC236}">
                <a16:creationId xmlns:a16="http://schemas.microsoft.com/office/drawing/2014/main" id="{8B2BE289-19CF-4427-9F41-58AB722ED883}"/>
              </a:ext>
            </a:extLst>
          </p:cNvPr>
          <p:cNvSpPr>
            <a:spLocks noGrp="1"/>
          </p:cNvSpPr>
          <p:nvPr>
            <p:ph type="ctrTitle"/>
          </p:nvPr>
        </p:nvSpPr>
        <p:spPr>
          <a:xfrm>
            <a:off x="533400" y="1497331"/>
            <a:ext cx="8176260" cy="1325880"/>
          </a:xfrm>
        </p:spPr>
        <p:txBody>
          <a:bodyPr>
            <a:normAutofit/>
          </a:bodyPr>
          <a:lstStyle/>
          <a:p>
            <a:r>
              <a:rPr lang="it-IT" sz="3000" i="1" dirty="0">
                <a:latin typeface="Engravers MT" panose="02090707080505020304" pitchFamily="18" charset="0"/>
              </a:rPr>
              <a:t>L’acqua di Napoli tra benessere e storia</a:t>
            </a:r>
          </a:p>
        </p:txBody>
      </p:sp>
    </p:spTree>
    <p:extLst>
      <p:ext uri="{BB962C8B-B14F-4D97-AF65-F5344CB8AC3E}">
        <p14:creationId xmlns:p14="http://schemas.microsoft.com/office/powerpoint/2010/main" val="15426844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F75BDF-12DF-49BA-8752-D814DF59D23B}"/>
              </a:ext>
            </a:extLst>
          </p:cNvPr>
          <p:cNvSpPr>
            <a:spLocks noGrp="1"/>
          </p:cNvSpPr>
          <p:nvPr>
            <p:ph type="title"/>
          </p:nvPr>
        </p:nvSpPr>
        <p:spPr>
          <a:xfrm>
            <a:off x="434340" y="1245870"/>
            <a:ext cx="3604260" cy="2880360"/>
          </a:xfrm>
        </p:spPr>
        <p:txBody>
          <a:bodyPr>
            <a:noAutofit/>
          </a:bodyPr>
          <a:lstStyle/>
          <a:p>
            <a:r>
              <a:rPr lang="it-IT" sz="2700" i="1" dirty="0">
                <a:latin typeface="Calisto MT" panose="02040603050505030304" pitchFamily="18" charset="0"/>
              </a:rPr>
              <a:t>Affreschi e stampe d’epoca riportano donne e scugnizzi che circondano delle «bancarelle» adibite a vendita d’acqua….</a:t>
            </a:r>
          </a:p>
        </p:txBody>
      </p:sp>
      <p:pic>
        <p:nvPicPr>
          <p:cNvPr id="1028" name="Picture 4" descr="Immagine correlata">
            <a:extLst>
              <a:ext uri="{FF2B5EF4-FFF2-40B4-BE49-F238E27FC236}">
                <a16:creationId xmlns:a16="http://schemas.microsoft.com/office/drawing/2014/main" id="{A69E1591-A56E-4A13-80BC-5849C549D2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38600" y="1519233"/>
            <a:ext cx="4598840" cy="3353757"/>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9A3A7076-8AF5-4CB3-ADDC-9E2AA3D3391B}"/>
              </a:ext>
            </a:extLst>
          </p:cNvPr>
          <p:cNvSpPr>
            <a:spLocks noGrp="1"/>
          </p:cNvSpPr>
          <p:nvPr>
            <p:ph type="body" sz="half" idx="2"/>
          </p:nvPr>
        </p:nvSpPr>
        <p:spPr>
          <a:xfrm>
            <a:off x="502920" y="5012055"/>
            <a:ext cx="7635240" cy="1200151"/>
          </a:xfrm>
        </p:spPr>
        <p:txBody>
          <a:bodyPr>
            <a:normAutofit/>
          </a:bodyPr>
          <a:lstStyle/>
          <a:p>
            <a:pPr algn="ctr"/>
            <a:r>
              <a:rPr lang="it-IT" sz="2400" b="1" i="1" dirty="0">
                <a:latin typeface="Calisto MT" panose="02040603050505030304" pitchFamily="18" charset="0"/>
              </a:rPr>
              <a:t>…. una scena che si è protratta sino agli inizi degli anni ‘70</a:t>
            </a:r>
          </a:p>
        </p:txBody>
      </p:sp>
    </p:spTree>
    <p:extLst>
      <p:ext uri="{BB962C8B-B14F-4D97-AF65-F5344CB8AC3E}">
        <p14:creationId xmlns:p14="http://schemas.microsoft.com/office/powerpoint/2010/main" val="23673248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E13F16BB-93B2-49D4-9D37-24E35AAAD505}"/>
              </a:ext>
            </a:extLst>
          </p:cNvPr>
          <p:cNvSpPr>
            <a:spLocks noGrp="1"/>
          </p:cNvSpPr>
          <p:nvPr>
            <p:ph sz="quarter" idx="13"/>
          </p:nvPr>
        </p:nvSpPr>
        <p:spPr>
          <a:xfrm>
            <a:off x="179512" y="1916832"/>
            <a:ext cx="4176464" cy="3456384"/>
          </a:xfrm>
        </p:spPr>
        <p:txBody>
          <a:bodyPr>
            <a:normAutofit/>
          </a:bodyPr>
          <a:lstStyle/>
          <a:p>
            <a:pPr marL="34290" indent="0" algn="just">
              <a:buNone/>
            </a:pPr>
            <a:r>
              <a:rPr lang="it-IT" sz="2400" dirty="0">
                <a:latin typeface="Calisto MT" panose="02040603050505030304" pitchFamily="18" charset="0"/>
              </a:rPr>
              <a:t>Per le strade del </a:t>
            </a:r>
            <a:r>
              <a:rPr lang="it-IT" sz="2400" b="1" i="1" dirty="0">
                <a:latin typeface="Calisto MT" panose="02040603050505030304" pitchFamily="18" charset="0"/>
              </a:rPr>
              <a:t>Chiatamone</a:t>
            </a:r>
            <a:r>
              <a:rPr lang="it-IT" sz="2400" dirty="0">
                <a:latin typeface="Calisto MT" panose="02040603050505030304" pitchFamily="18" charset="0"/>
              </a:rPr>
              <a:t>, una strada che si estende dalla Piazza Vittoria sino al Palazzo Reale di Piazza del Plebiscito, giovani venditori  e venditrici, proponevano </a:t>
            </a:r>
            <a:r>
              <a:rPr lang="it-IT" sz="2400" b="1" i="1" dirty="0">
                <a:latin typeface="Calisto MT" panose="02040603050505030304" pitchFamily="18" charset="0"/>
              </a:rPr>
              <a:t>una bevuta d’acqua fresca </a:t>
            </a:r>
            <a:r>
              <a:rPr lang="it-IT" sz="2400" dirty="0">
                <a:latin typeface="Calisto MT" panose="02040603050505030304" pitchFamily="18" charset="0"/>
              </a:rPr>
              <a:t>ma l’odore e il  sapore era come  </a:t>
            </a:r>
            <a:r>
              <a:rPr lang="it-IT" sz="2400" b="1" i="1" dirty="0">
                <a:latin typeface="Calisto MT" panose="02040603050505030304" pitchFamily="18" charset="0"/>
              </a:rPr>
              <a:t>l’uovo marcio.</a:t>
            </a:r>
          </a:p>
          <a:p>
            <a:pPr algn="ctr"/>
            <a:endParaRPr lang="it-IT" sz="2400" b="1" i="1" dirty="0">
              <a:latin typeface="Calisto MT" panose="02040603050505030304" pitchFamily="18" charset="0"/>
            </a:endParaRPr>
          </a:p>
        </p:txBody>
      </p:sp>
      <p:pic>
        <p:nvPicPr>
          <p:cNvPr id="7" name="Segnaposto contenuto 6">
            <a:extLst>
              <a:ext uri="{FF2B5EF4-FFF2-40B4-BE49-F238E27FC236}">
                <a16:creationId xmlns:a16="http://schemas.microsoft.com/office/drawing/2014/main" id="{6C7ECCE3-25F6-4DFF-9825-45D387A1A9C7}"/>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759245" y="3284984"/>
            <a:ext cx="3922655" cy="2527401"/>
          </a:xfrm>
        </p:spPr>
      </p:pic>
      <p:sp>
        <p:nvSpPr>
          <p:cNvPr id="9" name="Titolo 8">
            <a:extLst>
              <a:ext uri="{FF2B5EF4-FFF2-40B4-BE49-F238E27FC236}">
                <a16:creationId xmlns:a16="http://schemas.microsoft.com/office/drawing/2014/main" id="{74C6FC93-83A9-4979-A56C-7EC9099B88C3}"/>
              </a:ext>
            </a:extLst>
          </p:cNvPr>
          <p:cNvSpPr>
            <a:spLocks noGrp="1"/>
          </p:cNvSpPr>
          <p:nvPr>
            <p:ph type="title"/>
          </p:nvPr>
        </p:nvSpPr>
        <p:spPr>
          <a:xfrm>
            <a:off x="-10035" y="744608"/>
            <a:ext cx="8892480" cy="1028207"/>
          </a:xfrm>
        </p:spPr>
        <p:txBody>
          <a:bodyPr/>
          <a:lstStyle/>
          <a:p>
            <a:r>
              <a:rPr lang="it-IT" sz="3600" i="1" dirty="0">
                <a:latin typeface="Calisto MT" panose="02040603050505030304" pitchFamily="18" charset="0"/>
              </a:rPr>
              <a:t>COS’ERA? E DA DOVE PROVENIVA?</a:t>
            </a:r>
            <a:endParaRPr lang="it-IT" dirty="0"/>
          </a:p>
        </p:txBody>
      </p:sp>
    </p:spTree>
    <p:extLst>
      <p:ext uri="{BB962C8B-B14F-4D97-AF65-F5344CB8AC3E}">
        <p14:creationId xmlns:p14="http://schemas.microsoft.com/office/powerpoint/2010/main" val="233002712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B0AB8FA1-E222-4C86-8055-2B6B5272CCAA}"/>
              </a:ext>
            </a:extLst>
          </p:cNvPr>
          <p:cNvSpPr>
            <a:spLocks noGrp="1"/>
          </p:cNvSpPr>
          <p:nvPr>
            <p:ph type="body" sz="half" idx="2"/>
          </p:nvPr>
        </p:nvSpPr>
        <p:spPr>
          <a:xfrm>
            <a:off x="307301" y="1353979"/>
            <a:ext cx="8441163" cy="2651085"/>
          </a:xfrm>
        </p:spPr>
        <p:txBody>
          <a:bodyPr>
            <a:normAutofit/>
          </a:bodyPr>
          <a:lstStyle/>
          <a:p>
            <a:r>
              <a:rPr lang="it-IT" sz="2400" dirty="0">
                <a:latin typeface="Calisto MT" panose="02040603050505030304" pitchFamily="18" charset="0"/>
              </a:rPr>
              <a:t>L'acqua "</a:t>
            </a:r>
            <a:r>
              <a:rPr lang="it-IT" sz="2400" b="1" i="1" dirty="0" err="1">
                <a:latin typeface="Calisto MT" panose="02040603050505030304" pitchFamily="18" charset="0"/>
              </a:rPr>
              <a:t>zurfegna</a:t>
            </a:r>
            <a:r>
              <a:rPr lang="it-IT" sz="2400" dirty="0">
                <a:latin typeface="Calisto MT" panose="02040603050505030304" pitchFamily="18" charset="0"/>
              </a:rPr>
              <a:t>" fu per secoli la bevanda preferita dai napoletani.</a:t>
            </a:r>
          </a:p>
          <a:p>
            <a:r>
              <a:rPr lang="it-IT" sz="2400" dirty="0">
                <a:latin typeface="Calisto MT" panose="02040603050505030304" pitchFamily="18" charset="0"/>
              </a:rPr>
              <a:t>La storia delle fonti del Chiatamone, ai piedi del Monte </a:t>
            </a:r>
            <a:r>
              <a:rPr lang="it-IT" sz="2400" dirty="0" err="1">
                <a:latin typeface="Calisto MT" panose="02040603050505030304" pitchFamily="18" charset="0"/>
              </a:rPr>
              <a:t>Echia</a:t>
            </a:r>
            <a:r>
              <a:rPr lang="it-IT" sz="2400" dirty="0">
                <a:latin typeface="Calisto MT" panose="02040603050505030304" pitchFamily="18" charset="0"/>
              </a:rPr>
              <a:t>, ha origini molto antiche. </a:t>
            </a:r>
          </a:p>
          <a:p>
            <a:r>
              <a:rPr lang="it-IT" sz="2400" dirty="0">
                <a:latin typeface="Calisto MT" panose="02040603050505030304" pitchFamily="18" charset="0"/>
              </a:rPr>
              <a:t>Si trovano tracce dell’esistenza di questa preziosa acqua in brani risalenti sin dal 1500.</a:t>
            </a:r>
          </a:p>
          <a:p>
            <a:endParaRPr lang="it-IT" dirty="0"/>
          </a:p>
        </p:txBody>
      </p:sp>
      <p:sp>
        <p:nvSpPr>
          <p:cNvPr id="5" name="AutoShape 2" descr="Risultati immagini per nennella l'acquaiola">
            <a:extLst>
              <a:ext uri="{FF2B5EF4-FFF2-40B4-BE49-F238E27FC236}">
                <a16:creationId xmlns:a16="http://schemas.microsoft.com/office/drawing/2014/main" id="{7DB1AEE4-C60E-4232-9E6E-31C5E1595F4E}"/>
              </a:ext>
            </a:extLst>
          </p:cNvPr>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it-IT" sz="1350">
              <a:solidFill>
                <a:prstClr val="black"/>
              </a:solidFill>
              <a:latin typeface="Trebuchet MS"/>
            </a:endParaRPr>
          </a:p>
        </p:txBody>
      </p:sp>
      <p:pic>
        <p:nvPicPr>
          <p:cNvPr id="6" name="Picture 2" descr="Risultati immagini per nennella l'Acquaiola">
            <a:extLst>
              <a:ext uri="{FF2B5EF4-FFF2-40B4-BE49-F238E27FC236}">
                <a16:creationId xmlns:a16="http://schemas.microsoft.com/office/drawing/2014/main" id="{C026107E-3A21-4C26-A6D2-A6EF28811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4221088"/>
            <a:ext cx="4015604" cy="2329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974555"/>
      </p:ext>
    </p:extLst>
  </p:cSld>
  <p:clrMapOvr>
    <a:masterClrMapping/>
  </p:clrMapOvr>
  <p:transition spd="slow">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711878-4663-48FB-8D68-2D9D29C3053A}"/>
              </a:ext>
            </a:extLst>
          </p:cNvPr>
          <p:cNvSpPr>
            <a:spLocks noGrp="1"/>
          </p:cNvSpPr>
          <p:nvPr>
            <p:ph type="title"/>
          </p:nvPr>
        </p:nvSpPr>
        <p:spPr>
          <a:xfrm>
            <a:off x="629841" y="1200150"/>
            <a:ext cx="2949178" cy="563880"/>
          </a:xfrm>
        </p:spPr>
        <p:txBody>
          <a:bodyPr>
            <a:noAutofit/>
          </a:bodyPr>
          <a:lstStyle/>
          <a:p>
            <a:r>
              <a:rPr lang="it-IT" sz="3200" i="1" dirty="0">
                <a:latin typeface="Calisto MT" panose="02040603050505030304" pitchFamily="18" charset="0"/>
              </a:rPr>
              <a:t>Le origini</a:t>
            </a:r>
          </a:p>
        </p:txBody>
      </p:sp>
      <p:pic>
        <p:nvPicPr>
          <p:cNvPr id="9218" name="Picture 2" descr="Immagine correlata">
            <a:extLst>
              <a:ext uri="{FF2B5EF4-FFF2-40B4-BE49-F238E27FC236}">
                <a16:creationId xmlns:a16="http://schemas.microsoft.com/office/drawing/2014/main" id="{9D33B214-0F2B-4355-BC18-D79F85CB3C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32040" y="2276872"/>
            <a:ext cx="3888719" cy="2741006"/>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B3E564DB-B280-4C48-B1D2-1B3AAA147A53}"/>
              </a:ext>
            </a:extLst>
          </p:cNvPr>
          <p:cNvSpPr>
            <a:spLocks noGrp="1"/>
          </p:cNvSpPr>
          <p:nvPr>
            <p:ph type="body" sz="half" idx="2"/>
          </p:nvPr>
        </p:nvSpPr>
        <p:spPr>
          <a:xfrm>
            <a:off x="179512" y="1954531"/>
            <a:ext cx="4752528" cy="4210773"/>
          </a:xfrm>
        </p:spPr>
        <p:txBody>
          <a:bodyPr>
            <a:noAutofit/>
          </a:bodyPr>
          <a:lstStyle/>
          <a:p>
            <a:r>
              <a:rPr lang="it-IT" sz="2400" dirty="0">
                <a:latin typeface="Calisto MT" panose="02040603050505030304" pitchFamily="18" charset="0"/>
              </a:rPr>
              <a:t>La principale fonte di quell’ acqua, si trovava in una oscura grotta, da dove coloro che provvedevano alla rivendita attingevano e riempivano gli </a:t>
            </a:r>
            <a:r>
              <a:rPr lang="it-IT" sz="2400" dirty="0" err="1">
                <a:latin typeface="Calisto MT" panose="02040603050505030304" pitchFamily="18" charset="0"/>
              </a:rPr>
              <a:t>orciuoli</a:t>
            </a:r>
            <a:r>
              <a:rPr lang="it-IT" sz="2400" dirty="0">
                <a:latin typeface="Calisto MT" panose="02040603050505030304" pitchFamily="18" charset="0"/>
              </a:rPr>
              <a:t>.</a:t>
            </a:r>
          </a:p>
          <a:p>
            <a:r>
              <a:rPr lang="it-IT" sz="2400" dirty="0">
                <a:latin typeface="Calisto MT" panose="02040603050505030304" pitchFamily="18" charset="0"/>
              </a:rPr>
              <a:t>L’acqua veniva venduta, a volte l’aggiunta di spremuta limone, sin dall’origine delle fonti e continuò, a fasi alterne, sino all’ epidemia del colera nel 1973.</a:t>
            </a:r>
          </a:p>
        </p:txBody>
      </p:sp>
    </p:spTree>
    <p:extLst>
      <p:ext uri="{BB962C8B-B14F-4D97-AF65-F5344CB8AC3E}">
        <p14:creationId xmlns:p14="http://schemas.microsoft.com/office/powerpoint/2010/main" val="23166806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magine correlata">
            <a:extLst>
              <a:ext uri="{FF2B5EF4-FFF2-40B4-BE49-F238E27FC236}">
                <a16:creationId xmlns:a16="http://schemas.microsoft.com/office/drawing/2014/main" id="{0622CBDA-9CED-4895-85F9-FC38F4EBA7E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51232" y="3957430"/>
            <a:ext cx="3739061" cy="2198237"/>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1468D00C-D846-45D1-99AF-F380D6E44741}"/>
              </a:ext>
            </a:extLst>
          </p:cNvPr>
          <p:cNvSpPr>
            <a:spLocks noGrp="1"/>
          </p:cNvSpPr>
          <p:nvPr>
            <p:ph type="body" sz="half" idx="2"/>
          </p:nvPr>
        </p:nvSpPr>
        <p:spPr>
          <a:xfrm>
            <a:off x="0" y="471500"/>
            <a:ext cx="9041526" cy="3389548"/>
          </a:xfrm>
        </p:spPr>
        <p:txBody>
          <a:bodyPr>
            <a:noAutofit/>
          </a:bodyPr>
          <a:lstStyle/>
          <a:p>
            <a:pPr marL="257175" indent="-257175">
              <a:buFont typeface="Arial" panose="020B0604020202020204" pitchFamily="34" charset="0"/>
              <a:buChar char="•"/>
            </a:pPr>
            <a:r>
              <a:rPr lang="it-IT" sz="2400" dirty="0">
                <a:latin typeface="Calisto MT" panose="02040603050505030304" pitchFamily="18" charset="0"/>
              </a:rPr>
              <a:t>La fonte nasceva dal monte </a:t>
            </a:r>
            <a:r>
              <a:rPr lang="it-IT" sz="2400" dirty="0" err="1">
                <a:latin typeface="Calisto MT" panose="02040603050505030304" pitchFamily="18" charset="0"/>
              </a:rPr>
              <a:t>Echia</a:t>
            </a:r>
            <a:r>
              <a:rPr lang="it-IT" sz="2400" dirty="0">
                <a:latin typeface="Calisto MT" panose="02040603050505030304" pitchFamily="18" charset="0"/>
              </a:rPr>
              <a:t>, veniva raccolta nel pozzo artesiano di Palazzo Reale e defluiva fino a Via Chiatamone, al numero 50. </a:t>
            </a:r>
          </a:p>
          <a:p>
            <a:pPr marL="257175" indent="-257175">
              <a:buFont typeface="Arial" panose="020B0604020202020204" pitchFamily="34" charset="0"/>
              <a:buChar char="•"/>
            </a:pPr>
            <a:r>
              <a:rPr lang="it-IT" sz="2400" dirty="0">
                <a:latin typeface="Calisto MT" panose="02040603050505030304" pitchFamily="18" charset="0"/>
              </a:rPr>
              <a:t>La fonte rinfrescava tutti coloro che la visitavano, scendendo una grande scalinata, creata per facilitare la raccolta di un’acqua unica, presente solo in quest’oscura grotta dove il rumore delle acque faceva da sottofondo alle urla dei venditori che,  con i loro carrettini, rifornivano altre città come Capua, Torre del Greco e Caserta.</a:t>
            </a:r>
          </a:p>
        </p:txBody>
      </p:sp>
      <p:sp>
        <p:nvSpPr>
          <p:cNvPr id="2" name="Rettangolo 1">
            <a:extLst>
              <a:ext uri="{FF2B5EF4-FFF2-40B4-BE49-F238E27FC236}">
                <a16:creationId xmlns:a16="http://schemas.microsoft.com/office/drawing/2014/main" id="{12B496C7-ECA9-4507-93A7-EBF71FC53FE0}"/>
              </a:ext>
            </a:extLst>
          </p:cNvPr>
          <p:cNvSpPr/>
          <p:nvPr/>
        </p:nvSpPr>
        <p:spPr>
          <a:xfrm>
            <a:off x="2843808" y="6252049"/>
            <a:ext cx="4135170" cy="461665"/>
          </a:xfrm>
          <a:prstGeom prst="rect">
            <a:avLst/>
          </a:prstGeom>
        </p:spPr>
        <p:txBody>
          <a:bodyPr wrap="square">
            <a:spAutoFit/>
          </a:bodyPr>
          <a:lstStyle/>
          <a:p>
            <a:pPr defTabSz="685800"/>
            <a:r>
              <a:rPr lang="it-IT" sz="1200" b="1" i="1" dirty="0">
                <a:solidFill>
                  <a:prstClr val="black"/>
                </a:solidFill>
                <a:latin typeface="Open Sans"/>
              </a:rPr>
              <a:t>Citazione posta di fronte al luogo ove sorgevano le Terme Bagni al Chiatamone datata 1° settembre 1731</a:t>
            </a:r>
            <a:endParaRPr lang="it-IT" sz="1200" b="1" dirty="0">
              <a:solidFill>
                <a:prstClr val="black"/>
              </a:solidFill>
              <a:latin typeface="Trebuchet MS"/>
            </a:endParaRPr>
          </a:p>
        </p:txBody>
      </p:sp>
    </p:spTree>
    <p:extLst>
      <p:ext uri="{BB962C8B-B14F-4D97-AF65-F5344CB8AC3E}">
        <p14:creationId xmlns:p14="http://schemas.microsoft.com/office/powerpoint/2010/main" val="16773747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ACFAC37-5699-403E-893D-90D7B61E6734}"/>
              </a:ext>
            </a:extLst>
          </p:cNvPr>
          <p:cNvSpPr>
            <a:spLocks noGrp="1"/>
          </p:cNvSpPr>
          <p:nvPr>
            <p:ph type="title"/>
          </p:nvPr>
        </p:nvSpPr>
        <p:spPr>
          <a:xfrm>
            <a:off x="266453" y="332656"/>
            <a:ext cx="4335780" cy="866358"/>
          </a:xfrm>
        </p:spPr>
        <p:txBody>
          <a:bodyPr>
            <a:normAutofit/>
          </a:bodyPr>
          <a:lstStyle/>
          <a:p>
            <a:r>
              <a:rPr lang="it-IT" sz="3200" i="1" dirty="0">
                <a:latin typeface="Calisto MT" panose="02040603050505030304" pitchFamily="18" charset="0"/>
              </a:rPr>
              <a:t>Il monte </a:t>
            </a:r>
            <a:r>
              <a:rPr lang="it-IT" sz="3200" i="1" dirty="0" err="1">
                <a:latin typeface="Calisto MT" panose="02040603050505030304" pitchFamily="18" charset="0"/>
              </a:rPr>
              <a:t>Echia</a:t>
            </a:r>
            <a:endParaRPr lang="it-IT" sz="3200" i="1" dirty="0">
              <a:latin typeface="Calisto MT" panose="02040603050505030304" pitchFamily="18" charset="0"/>
            </a:endParaRPr>
          </a:p>
        </p:txBody>
      </p:sp>
      <p:pic>
        <p:nvPicPr>
          <p:cNvPr id="6146" name="Picture 2" descr="Risultati immagini per il monte echia">
            <a:extLst>
              <a:ext uri="{FF2B5EF4-FFF2-40B4-BE49-F238E27FC236}">
                <a16:creationId xmlns:a16="http://schemas.microsoft.com/office/drawing/2014/main" id="{799D2A75-A9A6-4190-ADDC-67197CDEB62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41439" y="624840"/>
            <a:ext cx="3579092" cy="1653540"/>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66655C16-35C4-40C0-BED4-403C18CE8E3C}"/>
              </a:ext>
            </a:extLst>
          </p:cNvPr>
          <p:cNvSpPr>
            <a:spLocks noGrp="1"/>
          </p:cNvSpPr>
          <p:nvPr>
            <p:ph type="body" sz="half" idx="2"/>
          </p:nvPr>
        </p:nvSpPr>
        <p:spPr>
          <a:xfrm>
            <a:off x="488129" y="1130066"/>
            <a:ext cx="4114104" cy="5395278"/>
          </a:xfrm>
        </p:spPr>
        <p:txBody>
          <a:bodyPr>
            <a:noAutofit/>
          </a:bodyPr>
          <a:lstStyle/>
          <a:p>
            <a:r>
              <a:rPr lang="it-IT" sz="2000" b="1" i="1" dirty="0" err="1">
                <a:latin typeface="Calisto MT" panose="02040603050505030304" pitchFamily="18" charset="0"/>
              </a:rPr>
              <a:t>Pizzofalcone</a:t>
            </a:r>
            <a:r>
              <a:rPr lang="it-IT" sz="2000" b="1" i="1" dirty="0">
                <a:latin typeface="Calisto MT" panose="02040603050505030304" pitchFamily="18" charset="0"/>
              </a:rPr>
              <a:t> </a:t>
            </a:r>
            <a:r>
              <a:rPr lang="it-IT" sz="2000" dirty="0">
                <a:latin typeface="Calisto MT" panose="02040603050505030304" pitchFamily="18" charset="0"/>
              </a:rPr>
              <a:t>è il soprannome dato al monte</a:t>
            </a:r>
            <a:r>
              <a:rPr lang="it-IT" sz="2000" b="1" dirty="0">
                <a:latin typeface="Calisto MT" panose="02040603050505030304" pitchFamily="18" charset="0"/>
              </a:rPr>
              <a:t> </a:t>
            </a:r>
            <a:r>
              <a:rPr lang="it-IT" sz="2000" b="1" i="1" dirty="0" err="1">
                <a:latin typeface="Calisto MT" panose="02040603050505030304" pitchFamily="18" charset="0"/>
              </a:rPr>
              <a:t>Echia</a:t>
            </a:r>
            <a:r>
              <a:rPr lang="it-IT" sz="2000" b="1" dirty="0">
                <a:latin typeface="Calisto MT" panose="02040603050505030304" pitchFamily="18" charset="0"/>
              </a:rPr>
              <a:t>, </a:t>
            </a:r>
            <a:r>
              <a:rPr lang="it-IT" sz="2000" dirty="0">
                <a:latin typeface="Calisto MT" panose="02040603050505030304" pitchFamily="18" charset="0"/>
              </a:rPr>
              <a:t> alla metà del Duecento, un’epoca in cui la collina fu destinata dall’allora Re di Napoli, Carlo I D’Angiò, alla caccia del falcone</a:t>
            </a:r>
          </a:p>
          <a:p>
            <a:r>
              <a:rPr lang="it-IT" sz="2000" dirty="0">
                <a:latin typeface="Calisto MT" panose="02040603050505030304" pitchFamily="18" charset="0"/>
              </a:rPr>
              <a:t>Mentre il nome </a:t>
            </a:r>
            <a:r>
              <a:rPr lang="it-IT" sz="2000" b="1" i="1" dirty="0">
                <a:latin typeface="Calisto MT" panose="02040603050505030304" pitchFamily="18" charset="0"/>
              </a:rPr>
              <a:t>Monte di Dio </a:t>
            </a:r>
            <a:r>
              <a:rPr lang="it-IT" sz="2000" dirty="0">
                <a:latin typeface="Calisto MT" panose="02040603050505030304" pitchFamily="18" charset="0"/>
              </a:rPr>
              <a:t>deriva dall’omonima chiesa con convento fondata proprio in questa zona nel XVI secolo.</a:t>
            </a:r>
          </a:p>
          <a:p>
            <a:r>
              <a:rPr lang="it-IT" sz="2000" dirty="0">
                <a:latin typeface="Calisto MT" panose="02040603050505030304" pitchFamily="18" charset="0"/>
              </a:rPr>
              <a:t>Il monte </a:t>
            </a:r>
            <a:r>
              <a:rPr lang="it-IT" sz="2000" b="1" i="1" dirty="0" err="1">
                <a:latin typeface="Calisto MT" panose="02040603050505030304" pitchFamily="18" charset="0"/>
              </a:rPr>
              <a:t>Echia</a:t>
            </a:r>
            <a:r>
              <a:rPr lang="it-IT" sz="2000" dirty="0">
                <a:latin typeface="Calisto MT" panose="02040603050505030304" pitchFamily="18" charset="0"/>
              </a:rPr>
              <a:t> è una collina di origine vulcanica, di circa 50 metri al cui interno vi sono numerose cavità e gallerie, tra cui il Tunnel Borbonico e su cui  fu fondato il più antico insediamento della città, </a:t>
            </a:r>
            <a:r>
              <a:rPr lang="it-IT" sz="2000" dirty="0" err="1">
                <a:latin typeface="Calisto MT" panose="02040603050505030304" pitchFamily="18" charset="0"/>
              </a:rPr>
              <a:t>Palepoli</a:t>
            </a:r>
            <a:r>
              <a:rPr lang="it-IT" sz="2000" dirty="0">
                <a:latin typeface="Calisto MT" panose="02040603050505030304" pitchFamily="18" charset="0"/>
              </a:rPr>
              <a:t>.</a:t>
            </a:r>
            <a:endParaRPr lang="it-IT" sz="2000" dirty="0"/>
          </a:p>
        </p:txBody>
      </p:sp>
      <p:pic>
        <p:nvPicPr>
          <p:cNvPr id="6148" name="Picture 4" descr="Immagine correlata">
            <a:extLst>
              <a:ext uri="{FF2B5EF4-FFF2-40B4-BE49-F238E27FC236}">
                <a16:creationId xmlns:a16="http://schemas.microsoft.com/office/drawing/2014/main" id="{DD95C1AB-4197-496D-9739-C4DAB146C0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8189" y="3373120"/>
            <a:ext cx="3732848" cy="2488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1120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509195-4B2E-46C8-A174-0A9B85A64A8B}"/>
              </a:ext>
            </a:extLst>
          </p:cNvPr>
          <p:cNvSpPr>
            <a:spLocks noGrp="1"/>
          </p:cNvSpPr>
          <p:nvPr>
            <p:ph type="title"/>
          </p:nvPr>
        </p:nvSpPr>
        <p:spPr>
          <a:xfrm>
            <a:off x="539552" y="836712"/>
            <a:ext cx="6950973" cy="799624"/>
          </a:xfrm>
        </p:spPr>
        <p:txBody>
          <a:bodyPr/>
          <a:lstStyle/>
          <a:p>
            <a:r>
              <a:rPr lang="it-IT" sz="3200" b="1" i="1" dirty="0">
                <a:latin typeface="Calisto MT" panose="02040603050505030304" pitchFamily="18" charset="0"/>
              </a:rPr>
              <a:t>Perché l’acqua delle «</a:t>
            </a:r>
            <a:r>
              <a:rPr lang="it-IT" sz="3200" b="1" i="1" dirty="0" err="1">
                <a:latin typeface="Calisto MT" panose="02040603050505030304" pitchFamily="18" charset="0"/>
              </a:rPr>
              <a:t>mummare</a:t>
            </a:r>
            <a:r>
              <a:rPr lang="it-IT" sz="3200" b="1" i="1" dirty="0">
                <a:latin typeface="Calisto MT" panose="02040603050505030304" pitchFamily="18" charset="0"/>
              </a:rPr>
              <a:t>»…. </a:t>
            </a:r>
          </a:p>
        </p:txBody>
      </p:sp>
      <p:pic>
        <p:nvPicPr>
          <p:cNvPr id="10242" name="Picture 2" descr="Risultati immagini per acqua e mummare">
            <a:extLst>
              <a:ext uri="{FF2B5EF4-FFF2-40B4-BE49-F238E27FC236}">
                <a16:creationId xmlns:a16="http://schemas.microsoft.com/office/drawing/2014/main" id="{641F0419-9512-466F-80D1-2F83B46D4F5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611655" y="2039905"/>
            <a:ext cx="3449993" cy="2890157"/>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B1D03532-8A2C-4962-BFE3-8BF139E9FCC1}"/>
              </a:ext>
            </a:extLst>
          </p:cNvPr>
          <p:cNvSpPr>
            <a:spLocks noGrp="1"/>
          </p:cNvSpPr>
          <p:nvPr>
            <p:ph type="body" sz="half" idx="2"/>
          </p:nvPr>
        </p:nvSpPr>
        <p:spPr>
          <a:xfrm>
            <a:off x="429338" y="2084070"/>
            <a:ext cx="4103007" cy="3721194"/>
          </a:xfrm>
        </p:spPr>
        <p:txBody>
          <a:bodyPr>
            <a:noAutofit/>
          </a:bodyPr>
          <a:lstStyle/>
          <a:p>
            <a:r>
              <a:rPr lang="it-IT" sz="2000" dirty="0">
                <a:latin typeface="Calisto MT" panose="02040603050505030304" pitchFamily="18" charset="0"/>
              </a:rPr>
              <a:t>L’acqua «</a:t>
            </a:r>
            <a:r>
              <a:rPr lang="it-IT" sz="2000" b="1" i="1" dirty="0" err="1">
                <a:latin typeface="Calisto MT" panose="02040603050505030304" pitchFamily="18" charset="0"/>
              </a:rPr>
              <a:t>zurfegna</a:t>
            </a:r>
            <a:r>
              <a:rPr lang="it-IT" sz="2000" dirty="0">
                <a:latin typeface="Calisto MT" panose="02040603050505030304" pitchFamily="18" charset="0"/>
              </a:rPr>
              <a:t>» è anche detta «</a:t>
            </a:r>
            <a:r>
              <a:rPr lang="it-IT" sz="2000" b="1" i="1" dirty="0">
                <a:latin typeface="Calisto MT" panose="02040603050505030304" pitchFamily="18" charset="0"/>
              </a:rPr>
              <a:t>de </a:t>
            </a:r>
            <a:r>
              <a:rPr lang="it-IT" sz="2000" b="1" i="1" dirty="0" err="1">
                <a:latin typeface="Calisto MT" panose="02040603050505030304" pitchFamily="18" charset="0"/>
              </a:rPr>
              <a:t>mummare</a:t>
            </a:r>
            <a:r>
              <a:rPr lang="it-IT" sz="2000" b="1" i="1" dirty="0">
                <a:latin typeface="Calisto MT" panose="02040603050505030304" pitchFamily="18" charset="0"/>
              </a:rPr>
              <a:t>»,  </a:t>
            </a:r>
            <a:r>
              <a:rPr lang="it-IT" sz="2000" dirty="0">
                <a:latin typeface="Calisto MT" panose="02040603050505030304" pitchFamily="18" charset="0"/>
              </a:rPr>
              <a:t>perché così i popolani «luciani» chiamavano le caratteristiche anfore di creta a due manici utilizzate nel passato.</a:t>
            </a:r>
          </a:p>
          <a:p>
            <a:r>
              <a:rPr lang="it-IT" sz="2000" dirty="0">
                <a:latin typeface="Calisto MT" panose="02040603050505030304" pitchFamily="18" charset="0"/>
              </a:rPr>
              <a:t> La caratteristica principale di queste anfore era di mantenere a lungo la freschezza.</a:t>
            </a:r>
          </a:p>
        </p:txBody>
      </p:sp>
    </p:spTree>
    <p:extLst>
      <p:ext uri="{BB962C8B-B14F-4D97-AF65-F5344CB8AC3E}">
        <p14:creationId xmlns:p14="http://schemas.microsoft.com/office/powerpoint/2010/main" val="24511337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FE42BF-6185-42A4-8128-A245A09B0AC5}"/>
              </a:ext>
            </a:extLst>
          </p:cNvPr>
          <p:cNvSpPr>
            <a:spLocks noGrp="1"/>
          </p:cNvSpPr>
          <p:nvPr>
            <p:ph type="title"/>
          </p:nvPr>
        </p:nvSpPr>
        <p:spPr>
          <a:xfrm>
            <a:off x="107504" y="659231"/>
            <a:ext cx="6588836" cy="976137"/>
          </a:xfrm>
        </p:spPr>
        <p:txBody>
          <a:bodyPr>
            <a:noAutofit/>
          </a:bodyPr>
          <a:lstStyle/>
          <a:p>
            <a:r>
              <a:rPr lang="it-IT" sz="3200" i="1" dirty="0">
                <a:latin typeface="Calisto MT" panose="02040603050505030304" pitchFamily="18" charset="0"/>
              </a:rPr>
              <a:t>Perché quest’acqua «</a:t>
            </a:r>
            <a:r>
              <a:rPr lang="it-IT" sz="3200" i="1" dirty="0" err="1">
                <a:latin typeface="Calisto MT" panose="02040603050505030304" pitchFamily="18" charset="0"/>
              </a:rPr>
              <a:t>zurfegna</a:t>
            </a:r>
            <a:r>
              <a:rPr lang="it-IT" sz="3200" i="1" dirty="0">
                <a:latin typeface="Calisto MT" panose="02040603050505030304" pitchFamily="18" charset="0"/>
              </a:rPr>
              <a:t>» era così speciale?</a:t>
            </a:r>
          </a:p>
        </p:txBody>
      </p:sp>
      <p:sp>
        <p:nvSpPr>
          <p:cNvPr id="4" name="Segnaposto testo 3">
            <a:extLst>
              <a:ext uri="{FF2B5EF4-FFF2-40B4-BE49-F238E27FC236}">
                <a16:creationId xmlns:a16="http://schemas.microsoft.com/office/drawing/2014/main" id="{A361D30A-2C88-43EA-B4F6-D0C083410BB8}"/>
              </a:ext>
            </a:extLst>
          </p:cNvPr>
          <p:cNvSpPr>
            <a:spLocks noGrp="1"/>
          </p:cNvSpPr>
          <p:nvPr>
            <p:ph type="body" idx="2"/>
          </p:nvPr>
        </p:nvSpPr>
        <p:spPr>
          <a:xfrm>
            <a:off x="18565" y="2204864"/>
            <a:ext cx="4930886" cy="2988932"/>
          </a:xfrm>
        </p:spPr>
        <p:txBody>
          <a:bodyPr>
            <a:noAutofit/>
          </a:bodyPr>
          <a:lstStyle/>
          <a:p>
            <a:r>
              <a:rPr lang="it-IT" sz="2000" dirty="0">
                <a:latin typeface="Calisto MT" panose="02040603050505030304" pitchFamily="18" charset="0"/>
              </a:rPr>
              <a:t>Il segreto dell’acqua </a:t>
            </a:r>
            <a:r>
              <a:rPr lang="it-IT" sz="2000" b="1" i="1" dirty="0">
                <a:latin typeface="Calisto MT" panose="02040603050505030304" pitchFamily="18" charset="0"/>
              </a:rPr>
              <a:t>ZURFEGNA</a:t>
            </a:r>
            <a:r>
              <a:rPr lang="it-IT" sz="2000" dirty="0">
                <a:latin typeface="Calisto MT" panose="02040603050505030304" pitchFamily="18" charset="0"/>
              </a:rPr>
              <a:t> e delle sue proprietà stanno nella provenienza vulcanica, che oltre a rendere l’acqua gassata, le conferivano sali minerali…</a:t>
            </a:r>
          </a:p>
          <a:p>
            <a:r>
              <a:rPr lang="it-IT" sz="2000" dirty="0">
                <a:latin typeface="Calisto MT" panose="02040603050505030304" pitchFamily="18" charset="0"/>
              </a:rPr>
              <a:t>Ed era definita </a:t>
            </a:r>
            <a:r>
              <a:rPr lang="it-IT" sz="2000" b="1" i="1" dirty="0" err="1">
                <a:latin typeface="Calisto MT" panose="02040603050505030304" pitchFamily="18" charset="0"/>
              </a:rPr>
              <a:t>microbatteriologicamente</a:t>
            </a:r>
            <a:r>
              <a:rPr lang="it-IT" sz="2000" b="1" i="1" dirty="0">
                <a:latin typeface="Calisto MT" panose="02040603050505030304" pitchFamily="18" charset="0"/>
              </a:rPr>
              <a:t> pura</a:t>
            </a:r>
            <a:r>
              <a:rPr lang="it-IT" sz="2000" dirty="0">
                <a:latin typeface="Calisto MT" panose="02040603050505030304" pitchFamily="18" charset="0"/>
              </a:rPr>
              <a:t>.</a:t>
            </a:r>
          </a:p>
          <a:p>
            <a:r>
              <a:rPr lang="it-IT" sz="2000" dirty="0">
                <a:latin typeface="Calisto MT" panose="02040603050505030304" pitchFamily="18" charset="0"/>
              </a:rPr>
              <a:t>Tutte queste peculiarità  andavano in aiuto a chi soffriva di anemia e carenza di ferro. Invece, era sconsigliato il consumo a chi soffrisse di varie forme di malattie come la tubercolosi, cardiopatia…</a:t>
            </a:r>
          </a:p>
          <a:p>
            <a:endParaRPr lang="it-IT" sz="1500" dirty="0">
              <a:latin typeface="Calisto MT" panose="02040603050505030304" pitchFamily="18" charset="0"/>
            </a:endParaRPr>
          </a:p>
        </p:txBody>
      </p:sp>
      <p:pic>
        <p:nvPicPr>
          <p:cNvPr id="3076" name="Picture 4" descr="Immagine correlata">
            <a:extLst>
              <a:ext uri="{FF2B5EF4-FFF2-40B4-BE49-F238E27FC236}">
                <a16:creationId xmlns:a16="http://schemas.microsoft.com/office/drawing/2014/main" id="{147C44F6-AA1E-413B-852C-CE00C226ABD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4949451" y="2025460"/>
            <a:ext cx="4092326" cy="2807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560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738D88-ADB2-481E-AC2B-961099628FCC}"/>
              </a:ext>
            </a:extLst>
          </p:cNvPr>
          <p:cNvSpPr>
            <a:spLocks noGrp="1"/>
          </p:cNvSpPr>
          <p:nvPr>
            <p:ph type="title"/>
          </p:nvPr>
        </p:nvSpPr>
        <p:spPr>
          <a:xfrm>
            <a:off x="434930" y="1378657"/>
            <a:ext cx="5433214" cy="832146"/>
          </a:xfrm>
        </p:spPr>
        <p:txBody>
          <a:bodyPr>
            <a:noAutofit/>
          </a:bodyPr>
          <a:lstStyle/>
          <a:p>
            <a:r>
              <a:rPr lang="it-IT" sz="3200" i="1" dirty="0">
                <a:latin typeface="Calisto MT" panose="02040603050505030304" pitchFamily="18" charset="0"/>
              </a:rPr>
              <a:t>Le banche d’acqua</a:t>
            </a:r>
          </a:p>
        </p:txBody>
      </p:sp>
      <p:sp>
        <p:nvSpPr>
          <p:cNvPr id="4" name="Segnaposto testo 3">
            <a:extLst>
              <a:ext uri="{FF2B5EF4-FFF2-40B4-BE49-F238E27FC236}">
                <a16:creationId xmlns:a16="http://schemas.microsoft.com/office/drawing/2014/main" id="{88572F67-5F66-4166-B729-4040C45A8E29}"/>
              </a:ext>
            </a:extLst>
          </p:cNvPr>
          <p:cNvSpPr>
            <a:spLocks noGrp="1"/>
          </p:cNvSpPr>
          <p:nvPr>
            <p:ph type="body" idx="2"/>
          </p:nvPr>
        </p:nvSpPr>
        <p:spPr>
          <a:xfrm>
            <a:off x="292368" y="2420888"/>
            <a:ext cx="4193620" cy="3240360"/>
          </a:xfrm>
        </p:spPr>
        <p:txBody>
          <a:bodyPr>
            <a:noAutofit/>
          </a:bodyPr>
          <a:lstStyle/>
          <a:p>
            <a:r>
              <a:rPr lang="it-IT" sz="2800" dirty="0">
                <a:latin typeface="Calisto MT" panose="02040603050505030304" pitchFamily="18" charset="0"/>
              </a:rPr>
              <a:t>…Difficilmente si resisteva alla tentazione di comprare un bicchiere di acqua delle «</a:t>
            </a:r>
            <a:r>
              <a:rPr lang="it-IT" sz="2800" b="1" i="1" dirty="0" err="1">
                <a:latin typeface="Calisto MT" panose="02040603050505030304" pitchFamily="18" charset="0"/>
              </a:rPr>
              <a:t>mummare</a:t>
            </a:r>
            <a:r>
              <a:rPr lang="it-IT" sz="2800" dirty="0">
                <a:latin typeface="Calisto MT" panose="02040603050505030304" pitchFamily="18" charset="0"/>
              </a:rPr>
              <a:t>» da una delle numerosissime </a:t>
            </a:r>
            <a:r>
              <a:rPr lang="it-IT" sz="2800" b="1" dirty="0">
                <a:latin typeface="Calisto MT" panose="02040603050505030304" pitchFamily="18" charset="0"/>
              </a:rPr>
              <a:t>banche d’acqua </a:t>
            </a:r>
            <a:r>
              <a:rPr lang="it-IT" sz="2800" dirty="0">
                <a:latin typeface="Calisto MT" panose="02040603050505030304" pitchFamily="18" charset="0"/>
              </a:rPr>
              <a:t>disseminate per Napoli.</a:t>
            </a:r>
          </a:p>
        </p:txBody>
      </p:sp>
      <p:pic>
        <p:nvPicPr>
          <p:cNvPr id="4098" name="Picture 2" descr="Risultati immagini per l'acqua e mummare">
            <a:extLst>
              <a:ext uri="{FF2B5EF4-FFF2-40B4-BE49-F238E27FC236}">
                <a16:creationId xmlns:a16="http://schemas.microsoft.com/office/drawing/2014/main" id="{04CA7F26-45FC-4FC9-A7DA-A46CFDE9178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4860032" y="2602793"/>
            <a:ext cx="3810000" cy="287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444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09866" y="1336359"/>
            <a:ext cx="3430086" cy="697580"/>
          </a:xfrm>
        </p:spPr>
        <p:txBody>
          <a:bodyPr/>
          <a:lstStyle/>
          <a:p>
            <a:r>
              <a:rPr lang="it-IT" sz="3200" i="1" dirty="0">
                <a:latin typeface="Calisto MT" pitchFamily="18" charset="0"/>
                <a:cs typeface="Aharoni" pitchFamily="2" charset="-79"/>
              </a:rPr>
              <a:t>«ACQUAIOLO»</a:t>
            </a:r>
          </a:p>
        </p:txBody>
      </p:sp>
      <p:sp>
        <p:nvSpPr>
          <p:cNvPr id="4" name="Segnaposto testo 3">
            <a:extLst>
              <a:ext uri="{FF2B5EF4-FFF2-40B4-BE49-F238E27FC236}">
                <a16:creationId xmlns:a16="http://schemas.microsoft.com/office/drawing/2014/main" id="{F8DB4421-931C-40EA-929A-C881C3D908C2}"/>
              </a:ext>
            </a:extLst>
          </p:cNvPr>
          <p:cNvSpPr>
            <a:spLocks noGrp="1"/>
          </p:cNvSpPr>
          <p:nvPr>
            <p:ph type="body" idx="2"/>
          </p:nvPr>
        </p:nvSpPr>
        <p:spPr>
          <a:xfrm>
            <a:off x="539553" y="2222834"/>
            <a:ext cx="4176464" cy="3429000"/>
          </a:xfrm>
        </p:spPr>
        <p:txBody>
          <a:bodyPr>
            <a:normAutofit/>
          </a:bodyPr>
          <a:lstStyle/>
          <a:p>
            <a:r>
              <a:rPr lang="it-IT" sz="2400" b="1" dirty="0">
                <a:latin typeface="Calisto MT" panose="02040603050505030304" pitchFamily="18" charset="0"/>
              </a:rPr>
              <a:t>«</a:t>
            </a:r>
            <a:r>
              <a:rPr lang="it-IT" sz="2400" b="1" i="1" dirty="0">
                <a:latin typeface="Calisto MT" panose="02040603050505030304" pitchFamily="18" charset="0"/>
              </a:rPr>
              <a:t>Venite ‘a rinfrescarvi, tengo l’acqua </a:t>
            </a:r>
            <a:r>
              <a:rPr lang="it-IT" sz="2400" b="1" i="1" dirty="0" err="1">
                <a:latin typeface="Calisto MT" panose="02040603050505030304" pitchFamily="18" charset="0"/>
              </a:rPr>
              <a:t>do’</a:t>
            </a:r>
            <a:r>
              <a:rPr lang="it-IT" sz="2400" b="1" i="1" dirty="0">
                <a:latin typeface="Calisto MT" panose="02040603050505030304" pitchFamily="18" charset="0"/>
              </a:rPr>
              <a:t> Chiatamone, c’arance e limoni ‘e </a:t>
            </a:r>
            <a:r>
              <a:rPr lang="it-IT" sz="2400" b="1" i="1" dirty="0" err="1">
                <a:latin typeface="Calisto MT" panose="02040603050505030304" pitchFamily="18" charset="0"/>
              </a:rPr>
              <a:t>Surriento</a:t>
            </a:r>
            <a:r>
              <a:rPr lang="it-IT" sz="2400" b="1" i="1" dirty="0">
                <a:latin typeface="Calisto MT" panose="02040603050505030304" pitchFamily="18" charset="0"/>
              </a:rPr>
              <a:t>; </a:t>
            </a:r>
            <a:r>
              <a:rPr lang="it-IT" sz="2400" b="1" i="1" dirty="0" err="1">
                <a:latin typeface="Calisto MT" panose="02040603050505030304" pitchFamily="18" charset="0"/>
              </a:rPr>
              <a:t>chest’è</a:t>
            </a:r>
            <a:r>
              <a:rPr lang="it-IT" sz="2400" b="1" i="1" dirty="0">
                <a:latin typeface="Calisto MT" panose="02040603050505030304" pitchFamily="18" charset="0"/>
              </a:rPr>
              <a:t> acqua ‘e paradiso, è acqua ‘e </a:t>
            </a:r>
            <a:r>
              <a:rPr lang="it-IT" sz="2400" b="1" i="1" dirty="0" err="1">
                <a:latin typeface="Calisto MT" panose="02040603050505030304" pitchFamily="18" charset="0"/>
              </a:rPr>
              <a:t>mummera</a:t>
            </a:r>
            <a:r>
              <a:rPr lang="it-IT" sz="2400" b="1" i="1" dirty="0">
                <a:latin typeface="Calisto MT" panose="02040603050505030304" pitchFamily="18" charset="0"/>
              </a:rPr>
              <a:t>; ‘</a:t>
            </a:r>
            <a:r>
              <a:rPr lang="it-IT" sz="2400" b="1" i="1" dirty="0" err="1">
                <a:latin typeface="Calisto MT" panose="02040603050505030304" pitchFamily="18" charset="0"/>
              </a:rPr>
              <a:t>na</a:t>
            </a:r>
            <a:r>
              <a:rPr lang="it-IT" sz="2400" b="1" i="1" dirty="0">
                <a:latin typeface="Calisto MT" panose="02040603050505030304" pitchFamily="18" charset="0"/>
              </a:rPr>
              <a:t> </a:t>
            </a:r>
            <a:r>
              <a:rPr lang="it-IT" sz="2400" b="1" i="1" dirty="0" err="1">
                <a:latin typeface="Calisto MT" panose="02040603050505030304" pitchFamily="18" charset="0"/>
              </a:rPr>
              <a:t>veppet’è</a:t>
            </a:r>
            <a:r>
              <a:rPr lang="it-IT" sz="2400" b="1" i="1" dirty="0">
                <a:latin typeface="Calisto MT" panose="02040603050505030304" pitchFamily="18" charset="0"/>
              </a:rPr>
              <a:t> </a:t>
            </a:r>
            <a:r>
              <a:rPr lang="it-IT" sz="2400" b="1" i="1" dirty="0" err="1">
                <a:latin typeface="Calisto MT" panose="02040603050505030304" pitchFamily="18" charset="0"/>
              </a:rPr>
              <a:t>chest’acqua</a:t>
            </a:r>
            <a:r>
              <a:rPr lang="it-IT" sz="2400" b="1" i="1" dirty="0">
                <a:latin typeface="Calisto MT" panose="02040603050505030304" pitchFamily="18" charset="0"/>
              </a:rPr>
              <a:t> te </a:t>
            </a:r>
            <a:r>
              <a:rPr lang="it-IT" sz="2400" b="1" i="1" dirty="0" err="1">
                <a:latin typeface="Calisto MT" panose="02040603050505030304" pitchFamily="18" charset="0"/>
              </a:rPr>
              <a:t>cunzola</a:t>
            </a:r>
            <a:r>
              <a:rPr lang="it-IT" sz="2400" b="1" i="1" dirty="0">
                <a:latin typeface="Calisto MT" panose="02040603050505030304" pitchFamily="18" charset="0"/>
              </a:rPr>
              <a:t>; </a:t>
            </a:r>
            <a:r>
              <a:rPr lang="it-IT" sz="2400" b="1" i="1" dirty="0" err="1">
                <a:latin typeface="Calisto MT" panose="02040603050505030304" pitchFamily="18" charset="0"/>
              </a:rPr>
              <a:t>vih</a:t>
            </a:r>
            <a:r>
              <a:rPr lang="it-IT" sz="2400" b="1" i="1" dirty="0">
                <a:latin typeface="Calisto MT" panose="02040603050505030304" pitchFamily="18" charset="0"/>
              </a:rPr>
              <a:t>! Che freschezza</a:t>
            </a:r>
            <a:r>
              <a:rPr lang="it-IT" sz="2400" b="1" dirty="0">
                <a:latin typeface="Calisto MT" panose="02040603050505030304" pitchFamily="18" charset="0"/>
              </a:rPr>
              <a:t>».</a:t>
            </a:r>
          </a:p>
        </p:txBody>
      </p:sp>
      <p:pic>
        <p:nvPicPr>
          <p:cNvPr id="2050" name="Picture 2" descr="2j3lfdg">
            <a:extLst>
              <a:ext uri="{FF2B5EF4-FFF2-40B4-BE49-F238E27FC236}">
                <a16:creationId xmlns:a16="http://schemas.microsoft.com/office/drawing/2014/main" id="{7BA0136D-047E-42DD-8BCB-604275B2943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5529715" y="1463717"/>
            <a:ext cx="2988644" cy="4229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5559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6138" y="898821"/>
            <a:ext cx="4824536" cy="1227221"/>
          </a:xfrm>
        </p:spPr>
        <p:txBody>
          <a:bodyPr/>
          <a:lstStyle/>
          <a:p>
            <a:r>
              <a:rPr lang="it-IT" sz="3200" i="1" dirty="0">
                <a:latin typeface="Castellar" pitchFamily="18" charset="0"/>
              </a:rPr>
              <a:t>I RICORDI DI FRANCESCHIELLO…</a:t>
            </a:r>
          </a:p>
        </p:txBody>
      </p:sp>
      <p:sp>
        <p:nvSpPr>
          <p:cNvPr id="4" name="Segnaposto testo 3">
            <a:extLst>
              <a:ext uri="{FF2B5EF4-FFF2-40B4-BE49-F238E27FC236}">
                <a16:creationId xmlns:a16="http://schemas.microsoft.com/office/drawing/2014/main" id="{4AE53C55-F8BD-487D-BA01-320C8C6081C8}"/>
              </a:ext>
            </a:extLst>
          </p:cNvPr>
          <p:cNvSpPr>
            <a:spLocks noGrp="1"/>
          </p:cNvSpPr>
          <p:nvPr>
            <p:ph type="body" idx="2"/>
          </p:nvPr>
        </p:nvSpPr>
        <p:spPr>
          <a:xfrm>
            <a:off x="179512" y="2276872"/>
            <a:ext cx="3757954" cy="4297079"/>
          </a:xfrm>
        </p:spPr>
        <p:txBody>
          <a:bodyPr>
            <a:noAutofit/>
          </a:bodyPr>
          <a:lstStyle/>
          <a:p>
            <a:r>
              <a:rPr lang="it-IT" sz="2400" dirty="0">
                <a:latin typeface="Calisto MT" panose="02040603050505030304" pitchFamily="18" charset="0"/>
              </a:rPr>
              <a:t>La figura dell’</a:t>
            </a:r>
            <a:r>
              <a:rPr lang="it-IT" sz="2400" b="1" dirty="0">
                <a:latin typeface="Calisto MT" panose="02040603050505030304" pitchFamily="18" charset="0"/>
              </a:rPr>
              <a:t>acquaiolo </a:t>
            </a:r>
            <a:r>
              <a:rPr lang="it-IT" sz="2400" dirty="0">
                <a:latin typeface="Calisto MT" panose="02040603050505030304" pitchFamily="18" charset="0"/>
              </a:rPr>
              <a:t>doveva essere particolarmente cara anche a </a:t>
            </a:r>
            <a:r>
              <a:rPr lang="it-IT" sz="2400" b="1" dirty="0">
                <a:latin typeface="Calisto MT" panose="02040603050505030304" pitchFamily="18" charset="0"/>
              </a:rPr>
              <a:t>Franceschiello</a:t>
            </a:r>
            <a:r>
              <a:rPr lang="it-IT" sz="2400" dirty="0">
                <a:latin typeface="Calisto MT" panose="02040603050505030304" pitchFamily="18" charset="0"/>
              </a:rPr>
              <a:t>, l’ultimo Re della dinastia Borbonica a Napoli.</a:t>
            </a:r>
          </a:p>
          <a:p>
            <a:r>
              <a:rPr lang="it-IT" sz="2400" dirty="0">
                <a:latin typeface="Calisto MT" panose="02040603050505030304" pitchFamily="18" charset="0"/>
              </a:rPr>
              <a:t>Mentre stava in esilio a Parigi chiese ad un ministro Napoletano se potesse avere un ricordo di Napoli</a:t>
            </a:r>
          </a:p>
          <a:p>
            <a:endParaRPr lang="it-IT" sz="1800" dirty="0">
              <a:latin typeface="Calisto MT" panose="02040603050505030304" pitchFamily="18" charset="0"/>
            </a:endParaRPr>
          </a:p>
          <a:p>
            <a:endParaRPr lang="it-IT" sz="1800" dirty="0">
              <a:latin typeface="Calisto MT" panose="02040603050505030304" pitchFamily="18" charset="0"/>
            </a:endParaRPr>
          </a:p>
        </p:txBody>
      </p:sp>
      <p:pic>
        <p:nvPicPr>
          <p:cNvPr id="2050" name="Picture 2" descr="Immagine correlata">
            <a:extLst>
              <a:ext uri="{FF2B5EF4-FFF2-40B4-BE49-F238E27FC236}">
                <a16:creationId xmlns:a16="http://schemas.microsoft.com/office/drawing/2014/main" id="{C723D629-A714-432D-8A72-8B86D0359FAA}"/>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3816696" y="2420888"/>
            <a:ext cx="4941840" cy="3706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7887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nd video hosting by TinyPic">
            <a:extLst>
              <a:ext uri="{FF2B5EF4-FFF2-40B4-BE49-F238E27FC236}">
                <a16:creationId xmlns:a16="http://schemas.microsoft.com/office/drawing/2014/main" id="{47F9BED2-97B1-4807-B1EF-A0D4961B00BD}"/>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tretch>
            <a:fillRect/>
          </a:stretch>
        </p:blipFill>
        <p:spPr bwMode="auto">
          <a:xfrm>
            <a:off x="251520" y="351310"/>
            <a:ext cx="3312368" cy="4320480"/>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testo 3">
            <a:extLst>
              <a:ext uri="{FF2B5EF4-FFF2-40B4-BE49-F238E27FC236}">
                <a16:creationId xmlns:a16="http://schemas.microsoft.com/office/drawing/2014/main" id="{B0A3F0DD-208F-4A8A-BEEA-00FEADBADD9F}"/>
              </a:ext>
            </a:extLst>
          </p:cNvPr>
          <p:cNvSpPr>
            <a:spLocks noGrp="1"/>
          </p:cNvSpPr>
          <p:nvPr>
            <p:ph sz="quarter" idx="14"/>
          </p:nvPr>
        </p:nvSpPr>
        <p:spPr>
          <a:xfrm>
            <a:off x="3563888" y="731520"/>
            <a:ext cx="5328592" cy="4641696"/>
          </a:xfrm>
        </p:spPr>
        <p:txBody>
          <a:bodyPr>
            <a:normAutofit/>
          </a:bodyPr>
          <a:lstStyle/>
          <a:p>
            <a:r>
              <a:rPr lang="it-IT" sz="2400" dirty="0">
                <a:latin typeface="Calisto MT" panose="02040603050505030304" pitchFamily="18" charset="0"/>
              </a:rPr>
              <a:t>Il ministro lo accontentò, chiedendo allo scultore Vincenzo Gemito di realizzare una </a:t>
            </a:r>
            <a:r>
              <a:rPr lang="it-IT" sz="2400" b="1" i="1" dirty="0">
                <a:latin typeface="Calisto MT" panose="02040603050505030304" pitchFamily="18" charset="0"/>
              </a:rPr>
              <a:t>statuetta in argento fuso</a:t>
            </a:r>
            <a:r>
              <a:rPr lang="it-IT" sz="2400" dirty="0">
                <a:latin typeface="Calisto MT" panose="02040603050505030304" pitchFamily="18" charset="0"/>
              </a:rPr>
              <a:t>, raffigurante un </a:t>
            </a:r>
            <a:r>
              <a:rPr lang="it-IT" sz="2400" b="1" i="1" dirty="0">
                <a:latin typeface="Calisto MT" panose="02040603050505030304" pitchFamily="18" charset="0"/>
              </a:rPr>
              <a:t>acquaiolo</a:t>
            </a:r>
            <a:r>
              <a:rPr lang="it-IT" sz="2400" dirty="0">
                <a:latin typeface="Calisto MT" panose="02040603050505030304" pitchFamily="18" charset="0"/>
              </a:rPr>
              <a:t>, nell’atto di reclamizzare la sua acqua.</a:t>
            </a:r>
          </a:p>
          <a:p>
            <a:r>
              <a:rPr lang="it-IT" sz="2400" dirty="0">
                <a:latin typeface="Calisto MT" panose="02040603050505030304" pitchFamily="18" charset="0"/>
              </a:rPr>
              <a:t>Quella statua fa parte ora della collezione conservata nella  </a:t>
            </a:r>
            <a:r>
              <a:rPr lang="it-IT" sz="2400" b="1" i="1" dirty="0">
                <a:latin typeface="Calisto MT" panose="02040603050505030304" pitchFamily="18" charset="0"/>
              </a:rPr>
              <a:t>Galleria Nazionale d’Arte Moderna</a:t>
            </a:r>
            <a:r>
              <a:rPr lang="it-IT" sz="2400" dirty="0">
                <a:latin typeface="Calisto MT" panose="02040603050505030304" pitchFamily="18" charset="0"/>
              </a:rPr>
              <a:t> di Napoli.</a:t>
            </a:r>
          </a:p>
        </p:txBody>
      </p:sp>
    </p:spTree>
    <p:extLst>
      <p:ext uri="{BB962C8B-B14F-4D97-AF65-F5344CB8AC3E}">
        <p14:creationId xmlns:p14="http://schemas.microsoft.com/office/powerpoint/2010/main" val="8583466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51314" y="2204864"/>
            <a:ext cx="4307189" cy="2905440"/>
          </a:xfrm>
        </p:spPr>
      </p:pic>
      <p:sp>
        <p:nvSpPr>
          <p:cNvPr id="4" name="Segnaposto testo 3"/>
          <p:cNvSpPr>
            <a:spLocks noGrp="1"/>
          </p:cNvSpPr>
          <p:nvPr>
            <p:ph sz="quarter" idx="14"/>
          </p:nvPr>
        </p:nvSpPr>
        <p:spPr>
          <a:xfrm>
            <a:off x="4358503" y="731520"/>
            <a:ext cx="4785497" cy="6126480"/>
          </a:xfrm>
        </p:spPr>
        <p:txBody>
          <a:bodyPr>
            <a:normAutofit fontScale="92500" lnSpcReduction="20000"/>
          </a:bodyPr>
          <a:lstStyle/>
          <a:p>
            <a:pPr marL="342900" indent="-342900">
              <a:buFont typeface="Arial" panose="020B0604020202020204" pitchFamily="34" charset="0"/>
              <a:buChar char="•"/>
            </a:pPr>
            <a:r>
              <a:rPr lang="it-IT" sz="2600" dirty="0">
                <a:latin typeface="Calisto MT" panose="02040603050505030304" pitchFamily="18" charset="0"/>
              </a:rPr>
              <a:t>Nel 1973, a seguito dell’epidemia di colera che colpì la città di Napoli, la fonte fu chiusa dal Comune per motivi igienico-sanitari</a:t>
            </a:r>
          </a:p>
          <a:p>
            <a:pPr marL="342900" indent="-342900">
              <a:buFont typeface="Arial" panose="020B0604020202020204" pitchFamily="34" charset="0"/>
              <a:buChar char="•"/>
            </a:pPr>
            <a:endParaRPr lang="it-IT" sz="2600" dirty="0">
              <a:latin typeface="Calisto MT" panose="02040603050505030304" pitchFamily="18" charset="0"/>
            </a:endParaRPr>
          </a:p>
          <a:p>
            <a:pPr marL="342900" indent="-342900">
              <a:buFont typeface="Arial" panose="020B0604020202020204" pitchFamily="34" charset="0"/>
              <a:buChar char="•"/>
            </a:pPr>
            <a:r>
              <a:rPr lang="it-IT" sz="2600" dirty="0">
                <a:latin typeface="Calisto MT" panose="02040603050505030304" pitchFamily="18" charset="0"/>
              </a:rPr>
              <a:t>Per quasi trent’anni, dunque, l’acqua ferrata fu soltanto un lontano ricordo, cancellato definitivamente dalla costruzione dell’Hotel Continental, proprio sull’antica sorgente </a:t>
            </a:r>
          </a:p>
          <a:p>
            <a:pPr marL="342900" indent="-342900">
              <a:buFont typeface="Arial" panose="020B0604020202020204" pitchFamily="34" charset="0"/>
              <a:buChar char="•"/>
            </a:pPr>
            <a:endParaRPr lang="it-IT" sz="2600" dirty="0">
              <a:latin typeface="Calisto MT" panose="02040603050505030304" pitchFamily="18" charset="0"/>
            </a:endParaRPr>
          </a:p>
          <a:p>
            <a:pPr marL="342900" indent="-342900">
              <a:buFont typeface="Arial" panose="020B0604020202020204" pitchFamily="34" charset="0"/>
              <a:buChar char="•"/>
            </a:pPr>
            <a:r>
              <a:rPr lang="it-IT" sz="2600" dirty="0">
                <a:latin typeface="Calisto MT" panose="02040603050505030304" pitchFamily="18" charset="0"/>
              </a:rPr>
              <a:t>Nel 2000, però, l’acqua </a:t>
            </a:r>
            <a:r>
              <a:rPr lang="it-IT" sz="2600" b="1" i="1" dirty="0" err="1">
                <a:latin typeface="Calisto MT" panose="02040603050505030304" pitchFamily="18" charset="0"/>
              </a:rPr>
              <a:t>suffregna</a:t>
            </a:r>
            <a:r>
              <a:rPr lang="it-IT" sz="2600" dirty="0">
                <a:latin typeface="Calisto MT" panose="02040603050505030304" pitchFamily="18" charset="0"/>
              </a:rPr>
              <a:t> tornò di nuovo a sgorgare lungo i marciapiedi nei pressi del Palazzo Reale</a:t>
            </a:r>
          </a:p>
          <a:p>
            <a:endParaRPr lang="it-IT" sz="1350" dirty="0"/>
          </a:p>
        </p:txBody>
      </p:sp>
    </p:spTree>
    <p:extLst>
      <p:ext uri="{BB962C8B-B14F-4D97-AF65-F5344CB8AC3E}">
        <p14:creationId xmlns:p14="http://schemas.microsoft.com/office/powerpoint/2010/main" val="844491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105343" y="1196752"/>
            <a:ext cx="3715129" cy="2788532"/>
          </a:xfrm>
        </p:spPr>
      </p:pic>
      <p:sp>
        <p:nvSpPr>
          <p:cNvPr id="4" name="Segnaposto testo 3">
            <a:extLst>
              <a:ext uri="{FF2B5EF4-FFF2-40B4-BE49-F238E27FC236}">
                <a16:creationId xmlns:a16="http://schemas.microsoft.com/office/drawing/2014/main" id="{71F85636-9CD5-4116-AD94-D97FF477E83F}"/>
              </a:ext>
            </a:extLst>
          </p:cNvPr>
          <p:cNvSpPr>
            <a:spLocks noGrp="1"/>
          </p:cNvSpPr>
          <p:nvPr>
            <p:ph sz="quarter" idx="14"/>
          </p:nvPr>
        </p:nvSpPr>
        <p:spPr>
          <a:xfrm>
            <a:off x="353216" y="548680"/>
            <a:ext cx="4650831" cy="4464496"/>
          </a:xfrm>
        </p:spPr>
        <p:txBody>
          <a:bodyPr>
            <a:noAutofit/>
          </a:bodyPr>
          <a:lstStyle/>
          <a:p>
            <a:pPr marL="342900" indent="-342900">
              <a:buFont typeface="Arial" panose="020B0604020202020204" pitchFamily="34" charset="0"/>
              <a:buChar char="•"/>
            </a:pPr>
            <a:r>
              <a:rPr lang="it-IT" sz="2200" dirty="0">
                <a:latin typeface="Calisto MT" panose="02040603050505030304" pitchFamily="18" charset="0"/>
              </a:rPr>
              <a:t>Il Comune per questo motivo realizzò quattro fontane a via Candida </a:t>
            </a:r>
            <a:r>
              <a:rPr lang="it-IT" sz="2200" dirty="0" err="1">
                <a:latin typeface="Calisto MT" panose="02040603050505030304" pitchFamily="18" charset="0"/>
              </a:rPr>
              <a:t>Fonzaga</a:t>
            </a:r>
            <a:r>
              <a:rPr lang="it-IT" sz="2200" dirty="0">
                <a:latin typeface="Calisto MT" panose="02040603050505030304" pitchFamily="18" charset="0"/>
              </a:rPr>
              <a:t>.</a:t>
            </a:r>
          </a:p>
          <a:p>
            <a:pPr marL="342900" indent="-342900">
              <a:buFont typeface="Arial" panose="020B0604020202020204" pitchFamily="34" charset="0"/>
              <a:buChar char="•"/>
            </a:pPr>
            <a:r>
              <a:rPr lang="it-IT" sz="2200" dirty="0">
                <a:latin typeface="Calisto MT" panose="02040603050505030304" pitchFamily="18" charset="0"/>
              </a:rPr>
              <a:t>Col tempo i tubi si ostruirono e  fu necessario un periodo di manutenzione per rimetterla in sesto.</a:t>
            </a:r>
          </a:p>
          <a:p>
            <a:pPr marL="342900" indent="-342900">
              <a:buFont typeface="Arial" panose="020B0604020202020204" pitchFamily="34" charset="0"/>
              <a:buChar char="•"/>
            </a:pPr>
            <a:r>
              <a:rPr lang="it-IT" sz="2200" dirty="0">
                <a:latin typeface="Calisto MT" panose="02040603050505030304" pitchFamily="18" charset="0"/>
              </a:rPr>
              <a:t>Però, per chissà quale motivo, il cambio dei filtri si è rivelata ben più lunga del previsto, dal momento che le fontane sono state sigillate e mai più riaperte.</a:t>
            </a:r>
            <a:br>
              <a:rPr lang="it-IT" sz="1350" dirty="0">
                <a:latin typeface="Calisto MT" panose="02040603050505030304" pitchFamily="18" charset="0"/>
              </a:rPr>
            </a:br>
            <a:endParaRPr lang="it-IT" sz="1350" dirty="0">
              <a:latin typeface="Calisto MT" panose="02040603050505030304" pitchFamily="18" charset="0"/>
            </a:endParaRPr>
          </a:p>
        </p:txBody>
      </p:sp>
      <p:sp>
        <p:nvSpPr>
          <p:cNvPr id="6" name="Rettangolo 5"/>
          <p:cNvSpPr/>
          <p:nvPr/>
        </p:nvSpPr>
        <p:spPr>
          <a:xfrm>
            <a:off x="745958" y="4947392"/>
            <a:ext cx="7652084" cy="1161857"/>
          </a:xfrm>
          <a:prstGeom prst="rect">
            <a:avLst/>
          </a:prstGeom>
        </p:spPr>
        <p:txBody>
          <a:bodyPr wrap="square">
            <a:spAutoFit/>
          </a:bodyPr>
          <a:lstStyle/>
          <a:p>
            <a:pPr algn="ctr"/>
            <a:r>
              <a:rPr lang="it-IT" sz="2800" b="1" i="1" dirty="0">
                <a:effectLst>
                  <a:outerShdw blurRad="38100" dist="38100" dir="2700000" algn="tl">
                    <a:srgbClr val="000000">
                      <a:alpha val="43137"/>
                    </a:srgbClr>
                  </a:outerShdw>
                </a:effectLst>
                <a:latin typeface="Calisto MT" panose="02040603050505030304" pitchFamily="18" charset="0"/>
              </a:rPr>
              <a:t>L’acqua ora viene fatta defluire a mare, e ancora una volta viene negata ai napoletani!</a:t>
            </a:r>
          </a:p>
          <a:p>
            <a:endParaRPr lang="it-IT" sz="1350" dirty="0"/>
          </a:p>
        </p:txBody>
      </p:sp>
    </p:spTree>
    <p:extLst>
      <p:ext uri="{BB962C8B-B14F-4D97-AF65-F5344CB8AC3E}">
        <p14:creationId xmlns:p14="http://schemas.microsoft.com/office/powerpoint/2010/main" val="93090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08D2363-ED2B-4CE4-BE83-7BD433F8C60C}"/>
              </a:ext>
            </a:extLst>
          </p:cNvPr>
          <p:cNvSpPr>
            <a:spLocks noGrp="1"/>
          </p:cNvSpPr>
          <p:nvPr>
            <p:ph type="ctrTitle"/>
          </p:nvPr>
        </p:nvSpPr>
        <p:spPr>
          <a:xfrm>
            <a:off x="762000" y="3200400"/>
            <a:ext cx="8058472" cy="1524000"/>
          </a:xfrm>
        </p:spPr>
        <p:txBody>
          <a:bodyPr/>
          <a:lstStyle/>
          <a:p>
            <a:r>
              <a:rPr lang="it-IT" dirty="0">
                <a:solidFill>
                  <a:srgbClr val="002060"/>
                </a:solidFill>
              </a:rPr>
              <a:t>Il ciclo dell’acqua</a:t>
            </a:r>
            <a:endParaRPr lang="it-IT" dirty="0"/>
          </a:p>
        </p:txBody>
      </p:sp>
      <p:sp>
        <p:nvSpPr>
          <p:cNvPr id="6" name="Sottotitolo 5">
            <a:extLst>
              <a:ext uri="{FF2B5EF4-FFF2-40B4-BE49-F238E27FC236}">
                <a16:creationId xmlns:a16="http://schemas.microsoft.com/office/drawing/2014/main" id="{9E50FC19-3E0C-4BD9-9BD1-742A5EA4E393}"/>
              </a:ext>
            </a:extLst>
          </p:cNvPr>
          <p:cNvSpPr>
            <a:spLocks noGrp="1"/>
          </p:cNvSpPr>
          <p:nvPr>
            <p:ph type="subTitle" idx="1"/>
          </p:nvPr>
        </p:nvSpPr>
        <p:spPr/>
        <p:txBody>
          <a:bodyPr/>
          <a:lstStyle/>
          <a:p>
            <a:pPr algn="r"/>
            <a:r>
              <a:rPr lang="it-IT" dirty="0"/>
              <a:t>Chimica</a:t>
            </a:r>
          </a:p>
        </p:txBody>
      </p:sp>
    </p:spTree>
    <p:extLst>
      <p:ext uri="{BB962C8B-B14F-4D97-AF65-F5344CB8AC3E}">
        <p14:creationId xmlns:p14="http://schemas.microsoft.com/office/powerpoint/2010/main" val="3602696906"/>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marL="182880" indent="0" algn="ctr">
              <a:buNone/>
            </a:pPr>
            <a:r>
              <a:rPr lang="it-IT" sz="4400" dirty="0">
                <a:solidFill>
                  <a:srgbClr val="002060"/>
                </a:solidFill>
              </a:rPr>
              <a:t>      Il ciclo dell’acqua</a:t>
            </a:r>
          </a:p>
        </p:txBody>
      </p:sp>
      <p:pic>
        <p:nvPicPr>
          <p:cNvPr id="6" name="Segnaposto immagine 5"/>
          <p:cNvPicPr>
            <a:picLocks noGrp="1" noChangeAspect="1"/>
          </p:cNvPicPr>
          <p:nvPr>
            <p:ph type="pic" idx="1"/>
          </p:nvPr>
        </p:nvPicPr>
        <p:blipFill>
          <a:blip r:embed="rId3">
            <a:extLst>
              <a:ext uri="{28A0092B-C50C-407E-A947-70E740481C1C}">
                <a14:useLocalDpi xmlns:a14="http://schemas.microsoft.com/office/drawing/2010/main" val="0"/>
              </a:ext>
            </a:extLst>
          </a:blip>
          <a:srcRect t="24713" b="24713"/>
          <a:stretch>
            <a:fillRect/>
          </a:stretch>
        </p:blipFill>
        <p:spPr>
          <a:xfrm>
            <a:off x="777240" y="692696"/>
            <a:ext cx="7543800" cy="3384376"/>
          </a:xfrm>
        </p:spPr>
      </p:pic>
      <p:sp>
        <p:nvSpPr>
          <p:cNvPr id="5" name="Segnaposto testo 4"/>
          <p:cNvSpPr>
            <a:spLocks noGrp="1"/>
          </p:cNvSpPr>
          <p:nvPr>
            <p:ph type="body" sz="half" idx="2"/>
          </p:nvPr>
        </p:nvSpPr>
        <p:spPr>
          <a:xfrm>
            <a:off x="850392" y="4077072"/>
            <a:ext cx="7391400" cy="1296144"/>
          </a:xfrm>
        </p:spPr>
        <p:txBody>
          <a:bodyPr numCol="1">
            <a:normAutofit/>
          </a:bodyPr>
          <a:lstStyle/>
          <a:p>
            <a:pPr algn="ctr"/>
            <a:r>
              <a:rPr lang="it-IT" sz="3200" b="1" dirty="0">
                <a:solidFill>
                  <a:schemeClr val="tx1">
                    <a:lumMod val="95000"/>
                    <a:lumOff val="5000"/>
                  </a:schemeClr>
                </a:solidFill>
                <a:latin typeface="Britannic Bold" pitchFamily="34" charset="0"/>
              </a:rPr>
              <a:t>Il ciclo dell’acqua è uno  dei cicli vitali del sistema Terra</a:t>
            </a:r>
          </a:p>
        </p:txBody>
      </p:sp>
    </p:spTree>
    <p:extLst>
      <p:ext uri="{BB962C8B-B14F-4D97-AF65-F5344CB8AC3E}">
        <p14:creationId xmlns:p14="http://schemas.microsoft.com/office/powerpoint/2010/main" val="42167003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 presetClass="entr" presetSubtype="4" fill="hold" grpId="0" nodeType="afterEffect">
                                  <p:stCondLst>
                                    <p:cond delay="100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35873" y="476672"/>
            <a:ext cx="4608512" cy="648072"/>
          </a:xfrm>
        </p:spPr>
        <p:txBody>
          <a:bodyPr>
            <a:normAutofit fontScale="90000"/>
          </a:bodyPr>
          <a:lstStyle/>
          <a:p>
            <a:r>
              <a:rPr lang="it-IT" dirty="0">
                <a:solidFill>
                  <a:srgbClr val="002060"/>
                </a:solidFill>
              </a:rPr>
              <a:t>evaporazione</a:t>
            </a:r>
          </a:p>
        </p:txBody>
      </p:sp>
      <p:pic>
        <p:nvPicPr>
          <p:cNvPr id="7" name="Segnaposto contenut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5936" y="1484784"/>
            <a:ext cx="4752001" cy="3564000"/>
          </a:xfrm>
        </p:spPr>
      </p:pic>
      <p:sp>
        <p:nvSpPr>
          <p:cNvPr id="6" name="Segnaposto testo 5"/>
          <p:cNvSpPr>
            <a:spLocks noGrp="1"/>
          </p:cNvSpPr>
          <p:nvPr>
            <p:ph type="body" sz="half" idx="2"/>
          </p:nvPr>
        </p:nvSpPr>
        <p:spPr>
          <a:xfrm>
            <a:off x="179512" y="1268760"/>
            <a:ext cx="3384376" cy="3564000"/>
          </a:xfrm>
        </p:spPr>
        <p:txBody>
          <a:bodyPr/>
          <a:lstStyle/>
          <a:p>
            <a:r>
              <a:rPr lang="it-IT" dirty="0">
                <a:solidFill>
                  <a:schemeClr val="tx1"/>
                </a:solidFill>
                <a:latin typeface="Baskerville Old Face" pitchFamily="18" charset="0"/>
              </a:rPr>
              <a:t>L’</a:t>
            </a:r>
            <a:r>
              <a:rPr lang="it-IT" b="1" i="1" dirty="0">
                <a:solidFill>
                  <a:schemeClr val="tx1"/>
                </a:solidFill>
                <a:latin typeface="Baskerville Old Face" pitchFamily="18" charset="0"/>
              </a:rPr>
              <a:t>evaporazione</a:t>
            </a:r>
            <a:r>
              <a:rPr lang="it-IT" dirty="0">
                <a:solidFill>
                  <a:schemeClr val="tx1"/>
                </a:solidFill>
                <a:latin typeface="Baskerville Old Face" pitchFamily="18" charset="0"/>
              </a:rPr>
              <a:t> è il trasferimento dell’acqua dai corpi idrici nell’atmosfera. Quest’ultima implica un passaggio di stato dalla fase liquida alla fase vapore, in essa viene inclusa il 99% dell’acqua atmosferica mentre il rimanente 1% dalla traspirazione.</a:t>
            </a:r>
          </a:p>
        </p:txBody>
      </p:sp>
    </p:spTree>
    <p:extLst>
      <p:ext uri="{BB962C8B-B14F-4D97-AF65-F5344CB8AC3E}">
        <p14:creationId xmlns:p14="http://schemas.microsoft.com/office/powerpoint/2010/main" val="91548266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 presetClass="entr" presetSubtype="4" fill="hold" grpId="0" nodeType="afterEffect">
                                  <p:stCondLst>
                                    <p:cond delay="250"/>
                                  </p:stCondLst>
                                  <p:childTnLst>
                                    <p:set>
                                      <p:cBhvr>
                                        <p:cTn id="23" dur="1" fill="hold">
                                          <p:stCondLst>
                                            <p:cond delay="0"/>
                                          </p:stCondLst>
                                        </p:cTn>
                                        <p:tgtEl>
                                          <p:spTgt spid="6">
                                            <p:txEl>
                                              <p:pRg st="0" end="0"/>
                                            </p:txEl>
                                          </p:spTgt>
                                        </p:tgtEl>
                                        <p:attrNameLst>
                                          <p:attrName>style.visibility</p:attrName>
                                        </p:attrNameLst>
                                      </p:cBhvr>
                                      <p:to>
                                        <p:strVal val="visible"/>
                                      </p:to>
                                    </p:set>
                                    <p:anim calcmode="lin" valueType="num">
                                      <p:cBhvr additive="base">
                                        <p:cTn id="2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750"/>
                            </p:stCondLst>
                            <p:childTnLst>
                              <p:par>
                                <p:cTn id="27" presetID="37"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900" decel="100000" fill="hold"/>
                                        <p:tgtEl>
                                          <p:spTgt spid="7"/>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418" y="476672"/>
            <a:ext cx="4104456" cy="504056"/>
          </a:xfrm>
        </p:spPr>
        <p:txBody>
          <a:bodyPr>
            <a:normAutofit fontScale="90000"/>
          </a:bodyPr>
          <a:lstStyle/>
          <a:p>
            <a:r>
              <a:rPr lang="it-IT" sz="4400" dirty="0">
                <a:solidFill>
                  <a:srgbClr val="002060"/>
                </a:solidFill>
              </a:rPr>
              <a:t>condensazione</a:t>
            </a:r>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9912" y="1268760"/>
            <a:ext cx="5064723" cy="3168000"/>
          </a:xfrm>
        </p:spPr>
      </p:pic>
      <p:sp>
        <p:nvSpPr>
          <p:cNvPr id="4" name="Segnaposto testo 3"/>
          <p:cNvSpPr>
            <a:spLocks noGrp="1"/>
          </p:cNvSpPr>
          <p:nvPr>
            <p:ph type="body" sz="half" idx="2"/>
          </p:nvPr>
        </p:nvSpPr>
        <p:spPr>
          <a:xfrm>
            <a:off x="179512" y="1052736"/>
            <a:ext cx="3168352" cy="4320480"/>
          </a:xfrm>
        </p:spPr>
        <p:txBody>
          <a:bodyPr/>
          <a:lstStyle/>
          <a:p>
            <a:r>
              <a:rPr lang="it-IT" dirty="0">
                <a:solidFill>
                  <a:schemeClr val="tx1"/>
                </a:solidFill>
                <a:latin typeface="Baskerville Old Face" pitchFamily="18" charset="0"/>
              </a:rPr>
              <a:t>Per </a:t>
            </a:r>
            <a:r>
              <a:rPr lang="it-IT" b="1" i="1" dirty="0">
                <a:solidFill>
                  <a:schemeClr val="tx1"/>
                </a:solidFill>
                <a:latin typeface="Baskerville Old Face" pitchFamily="18" charset="0"/>
              </a:rPr>
              <a:t>condensazione</a:t>
            </a:r>
            <a:r>
              <a:rPr lang="it-IT" dirty="0">
                <a:solidFill>
                  <a:schemeClr val="tx1"/>
                </a:solidFill>
                <a:latin typeface="Baskerville Old Face" pitchFamily="18" charset="0"/>
              </a:rPr>
              <a:t> intendiamo il passaggio dallo stato aeriforme a liquido; nel ciclo idrologico è il vapore acqueo a raggiungere l’altezza ove possiamo trovare dei nuclei di condensazione che a loro volta formano particelle piccolissime così da creare le nubi</a:t>
            </a:r>
          </a:p>
        </p:txBody>
      </p:sp>
    </p:spTree>
    <p:extLst>
      <p:ext uri="{BB962C8B-B14F-4D97-AF65-F5344CB8AC3E}">
        <p14:creationId xmlns:p14="http://schemas.microsoft.com/office/powerpoint/2010/main" val="28482764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3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900" decel="100000" fill="hold"/>
                                        <p:tgtEl>
                                          <p:spTgt spid="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764704"/>
            <a:ext cx="3312368" cy="360040"/>
          </a:xfrm>
        </p:spPr>
        <p:txBody>
          <a:bodyPr>
            <a:noAutofit/>
          </a:bodyPr>
          <a:lstStyle/>
          <a:p>
            <a:r>
              <a:rPr lang="it-IT" sz="4000" dirty="0">
                <a:solidFill>
                  <a:srgbClr val="002060"/>
                </a:solidFill>
              </a:rPr>
              <a:t>precipitazione</a:t>
            </a:r>
          </a:p>
        </p:txBody>
      </p:sp>
      <p:pic>
        <p:nvPicPr>
          <p:cNvPr id="5" name="Segnaposto contenuto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79912" y="836712"/>
            <a:ext cx="4536504" cy="4392488"/>
          </a:xfrm>
        </p:spPr>
      </p:pic>
      <p:sp>
        <p:nvSpPr>
          <p:cNvPr id="4" name="Segnaposto testo 3"/>
          <p:cNvSpPr>
            <a:spLocks noGrp="1"/>
          </p:cNvSpPr>
          <p:nvPr>
            <p:ph type="body" sz="half" idx="2"/>
          </p:nvPr>
        </p:nvSpPr>
        <p:spPr>
          <a:xfrm>
            <a:off x="179512" y="1196752"/>
            <a:ext cx="2889681" cy="4474840"/>
          </a:xfrm>
        </p:spPr>
        <p:txBody>
          <a:bodyPr/>
          <a:lstStyle/>
          <a:p>
            <a:r>
              <a:rPr lang="it-IT" dirty="0">
                <a:solidFill>
                  <a:schemeClr val="tx1">
                    <a:lumMod val="95000"/>
                    <a:lumOff val="5000"/>
                  </a:schemeClr>
                </a:solidFill>
                <a:latin typeface="Baskerville Old Face" pitchFamily="18" charset="0"/>
              </a:rPr>
              <a:t>Le </a:t>
            </a:r>
            <a:r>
              <a:rPr lang="it-IT" b="1" i="1" dirty="0">
                <a:solidFill>
                  <a:schemeClr val="tx1">
                    <a:lumMod val="95000"/>
                    <a:lumOff val="5000"/>
                  </a:schemeClr>
                </a:solidFill>
                <a:latin typeface="Baskerville Old Face" pitchFamily="18" charset="0"/>
              </a:rPr>
              <a:t>precipitazioni</a:t>
            </a:r>
            <a:r>
              <a:rPr lang="it-IT" dirty="0">
                <a:solidFill>
                  <a:schemeClr val="tx1">
                    <a:lumMod val="95000"/>
                    <a:lumOff val="5000"/>
                  </a:schemeClr>
                </a:solidFill>
                <a:latin typeface="Baskerville Old Face" pitchFamily="18" charset="0"/>
              </a:rPr>
              <a:t> sono costituite da vapore acqueo che prima si condensa formando le nuvole e poi cade sulla superficie terrestre sotto forma di pioggia, neve, grandine, rugiada, brina o nebbia</a:t>
            </a:r>
          </a:p>
        </p:txBody>
      </p:sp>
    </p:spTree>
    <p:extLst>
      <p:ext uri="{BB962C8B-B14F-4D97-AF65-F5344CB8AC3E}">
        <p14:creationId xmlns:p14="http://schemas.microsoft.com/office/powerpoint/2010/main" val="2916416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3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900" decel="100000" fill="hold"/>
                                        <p:tgtEl>
                                          <p:spTgt spid="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76672"/>
            <a:ext cx="6784848" cy="504056"/>
          </a:xfrm>
        </p:spPr>
        <p:txBody>
          <a:bodyPr>
            <a:noAutofit/>
          </a:bodyPr>
          <a:lstStyle/>
          <a:p>
            <a:r>
              <a:rPr lang="it-IT" sz="4000" dirty="0">
                <a:solidFill>
                  <a:srgbClr val="002060"/>
                </a:solidFill>
              </a:rPr>
              <a:t>scorrimento</a:t>
            </a:r>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920" y="1700808"/>
            <a:ext cx="4752529" cy="3168352"/>
          </a:xfrm>
        </p:spPr>
      </p:pic>
      <p:sp>
        <p:nvSpPr>
          <p:cNvPr id="4" name="Segnaposto testo 3"/>
          <p:cNvSpPr>
            <a:spLocks noGrp="1"/>
          </p:cNvSpPr>
          <p:nvPr>
            <p:ph type="body" sz="half" idx="2"/>
          </p:nvPr>
        </p:nvSpPr>
        <p:spPr>
          <a:xfrm>
            <a:off x="395536" y="1196752"/>
            <a:ext cx="3096344" cy="4680520"/>
          </a:xfrm>
        </p:spPr>
        <p:txBody>
          <a:bodyPr>
            <a:normAutofit/>
          </a:bodyPr>
          <a:lstStyle/>
          <a:p>
            <a:r>
              <a:rPr lang="it-IT" dirty="0">
                <a:solidFill>
                  <a:schemeClr val="tx1"/>
                </a:solidFill>
                <a:latin typeface="Baskerville Old Face" pitchFamily="18" charset="0"/>
              </a:rPr>
              <a:t>Nello </a:t>
            </a:r>
            <a:r>
              <a:rPr lang="it-IT" b="1" i="1" dirty="0">
                <a:solidFill>
                  <a:schemeClr val="tx1"/>
                </a:solidFill>
                <a:latin typeface="Baskerville Old Face" pitchFamily="18" charset="0"/>
              </a:rPr>
              <a:t>scorrimento</a:t>
            </a:r>
            <a:r>
              <a:rPr lang="it-IT" dirty="0">
                <a:solidFill>
                  <a:schemeClr val="tx1"/>
                </a:solidFill>
                <a:latin typeface="Baskerville Old Face" pitchFamily="18" charset="0"/>
              </a:rPr>
              <a:t> l’acqua superficiale si muove in pendenza verso il mare.</a:t>
            </a:r>
          </a:p>
          <a:p>
            <a:r>
              <a:rPr lang="it-IT" dirty="0">
                <a:solidFill>
                  <a:schemeClr val="tx1"/>
                </a:solidFill>
                <a:latin typeface="Baskerville Old Face" pitchFamily="18" charset="0"/>
              </a:rPr>
              <a:t>L’ acqua che,  nei torrenti e nei fiumi, </a:t>
            </a:r>
            <a:r>
              <a:rPr lang="it-IT" dirty="0">
                <a:solidFill>
                  <a:prstClr val="black"/>
                </a:solidFill>
                <a:latin typeface="Baskerville Old Face" pitchFamily="18" charset="0"/>
              </a:rPr>
              <a:t> scorre </a:t>
            </a:r>
            <a:r>
              <a:rPr lang="it-IT" dirty="0">
                <a:solidFill>
                  <a:schemeClr val="tx1"/>
                </a:solidFill>
                <a:latin typeface="Baskerville Old Face" pitchFamily="18" charset="0"/>
              </a:rPr>
              <a:t>nei laghi può invece stazionare.</a:t>
            </a:r>
          </a:p>
          <a:p>
            <a:r>
              <a:rPr lang="it-IT" dirty="0">
                <a:solidFill>
                  <a:schemeClr val="tx1"/>
                </a:solidFill>
                <a:latin typeface="Baskerville Old Face" pitchFamily="18" charset="0"/>
              </a:rPr>
              <a:t>Non tutta l’acqua ritorna al mare per scorrimento visto che  gran parte evapora prima di raggiungere il mare.</a:t>
            </a:r>
          </a:p>
          <a:p>
            <a:endParaRPr lang="it-IT" dirty="0">
              <a:solidFill>
                <a:schemeClr val="tx1"/>
              </a:solidFill>
              <a:latin typeface="Baskerville Old Face" pitchFamily="18" charset="0"/>
            </a:endParaRPr>
          </a:p>
        </p:txBody>
      </p:sp>
    </p:spTree>
    <p:extLst>
      <p:ext uri="{BB962C8B-B14F-4D97-AF65-F5344CB8AC3E}">
        <p14:creationId xmlns:p14="http://schemas.microsoft.com/office/powerpoint/2010/main" val="13089430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 calcmode="lin" valueType="num">
                                      <p:cBhvr additive="base">
                                        <p:cTn id="3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37"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62000" y="4509120"/>
            <a:ext cx="6781800" cy="1600200"/>
          </a:xfrm>
        </p:spPr>
        <p:txBody>
          <a:bodyPr>
            <a:normAutofit/>
          </a:bodyPr>
          <a:lstStyle/>
          <a:p>
            <a:r>
              <a:rPr lang="it-IT" sz="4000" dirty="0">
                <a:solidFill>
                  <a:srgbClr val="002060"/>
                </a:solidFill>
              </a:rPr>
              <a:t>infiltrazione</a:t>
            </a:r>
          </a:p>
        </p:txBody>
      </p:sp>
      <p:sp>
        <p:nvSpPr>
          <p:cNvPr id="4" name="Segnaposto testo 3"/>
          <p:cNvSpPr>
            <a:spLocks noGrp="1"/>
          </p:cNvSpPr>
          <p:nvPr>
            <p:ph sz="half" idx="2"/>
          </p:nvPr>
        </p:nvSpPr>
        <p:spPr>
          <a:xfrm>
            <a:off x="4648200" y="1052736"/>
            <a:ext cx="4388296" cy="4896543"/>
          </a:xfrm>
        </p:spPr>
        <p:txBody>
          <a:bodyPr>
            <a:normAutofit/>
          </a:bodyPr>
          <a:lstStyle/>
          <a:p>
            <a:pPr marL="0" indent="0">
              <a:buNone/>
            </a:pPr>
            <a:r>
              <a:rPr lang="it-IT" dirty="0">
                <a:solidFill>
                  <a:schemeClr val="tx1">
                    <a:lumMod val="95000"/>
                    <a:lumOff val="5000"/>
                  </a:schemeClr>
                </a:solidFill>
                <a:latin typeface="Baskerville Old Face" pitchFamily="18" charset="0"/>
              </a:rPr>
              <a:t>Un’altra parte precipita sul terreno, dove viene assorbita fino a grandi profondità, </a:t>
            </a:r>
            <a:r>
              <a:rPr lang="it-IT" b="1" i="1" dirty="0">
                <a:solidFill>
                  <a:schemeClr val="tx1">
                    <a:lumMod val="95000"/>
                    <a:lumOff val="5000"/>
                  </a:schemeClr>
                </a:solidFill>
                <a:latin typeface="Baskerville Old Face" pitchFamily="18" charset="0"/>
              </a:rPr>
              <a:t>infiltrandosi</a:t>
            </a:r>
            <a:r>
              <a:rPr lang="it-IT" dirty="0">
                <a:solidFill>
                  <a:schemeClr val="tx1">
                    <a:lumMod val="95000"/>
                    <a:lumOff val="5000"/>
                  </a:schemeClr>
                </a:solidFill>
                <a:latin typeface="Baskerville Old Face" pitchFamily="18" charset="0"/>
              </a:rPr>
              <a:t> e </a:t>
            </a:r>
            <a:r>
              <a:rPr lang="it-IT" b="1" i="1" dirty="0">
                <a:solidFill>
                  <a:schemeClr val="tx1">
                    <a:lumMod val="95000"/>
                    <a:lumOff val="5000"/>
                  </a:schemeClr>
                </a:solidFill>
                <a:latin typeface="Baskerville Old Face" pitchFamily="18" charset="0"/>
              </a:rPr>
              <a:t>scorrendo  </a:t>
            </a:r>
            <a:r>
              <a:rPr lang="it-IT" dirty="0">
                <a:solidFill>
                  <a:schemeClr val="tx1">
                    <a:lumMod val="95000"/>
                    <a:lumOff val="5000"/>
                  </a:schemeClr>
                </a:solidFill>
                <a:latin typeface="Baskerville Old Face" pitchFamily="18" charset="0"/>
              </a:rPr>
              <a:t>nel sottosuolo e tra le rocce, l’acqua alimenta le </a:t>
            </a:r>
            <a:r>
              <a:rPr lang="it-IT" b="1" i="1" dirty="0">
                <a:solidFill>
                  <a:schemeClr val="tx1">
                    <a:lumMod val="95000"/>
                    <a:lumOff val="5000"/>
                  </a:schemeClr>
                </a:solidFill>
                <a:latin typeface="Baskerville Old Face" pitchFamily="18" charset="0"/>
              </a:rPr>
              <a:t>falde idriche</a:t>
            </a:r>
            <a:r>
              <a:rPr lang="it-IT" dirty="0">
                <a:solidFill>
                  <a:schemeClr val="tx1">
                    <a:lumMod val="95000"/>
                    <a:lumOff val="5000"/>
                  </a:schemeClr>
                </a:solidFill>
                <a:latin typeface="Baskerville Old Face" pitchFamily="18" charset="0"/>
              </a:rPr>
              <a:t>  diventando,  in alcuni casi, </a:t>
            </a:r>
            <a:r>
              <a:rPr lang="it-IT" b="1" i="1" dirty="0">
                <a:solidFill>
                  <a:schemeClr val="tx1">
                    <a:lumMod val="95000"/>
                    <a:lumOff val="5000"/>
                  </a:schemeClr>
                </a:solidFill>
                <a:latin typeface="Baskerville Old Face" pitchFamily="18" charset="0"/>
              </a:rPr>
              <a:t>acqua minerale naturale</a:t>
            </a:r>
            <a:endParaRPr lang="it-IT" dirty="0">
              <a:solidFill>
                <a:schemeClr val="tx1">
                  <a:lumMod val="95000"/>
                  <a:lumOff val="5000"/>
                </a:schemeClr>
              </a:solidFill>
              <a:latin typeface="Baskerville Old Face" pitchFamily="18" charset="0"/>
            </a:endParaRPr>
          </a:p>
          <a:p>
            <a:pPr marL="0" indent="0">
              <a:buNone/>
            </a:pPr>
            <a:r>
              <a:rPr lang="it-IT" dirty="0">
                <a:solidFill>
                  <a:schemeClr val="tx1">
                    <a:lumMod val="95000"/>
                    <a:lumOff val="5000"/>
                  </a:schemeClr>
                </a:solidFill>
                <a:latin typeface="Baskerville Old Face" pitchFamily="18" charset="0"/>
              </a:rPr>
              <a:t> …e </a:t>
            </a:r>
            <a:r>
              <a:rPr lang="it-IT" b="1" i="1" dirty="0">
                <a:solidFill>
                  <a:srgbClr val="002060"/>
                </a:solidFill>
                <a:latin typeface="Baskerville Old Face" pitchFamily="18" charset="0"/>
              </a:rPr>
              <a:t>il processo ricomincia.</a:t>
            </a:r>
          </a:p>
        </p:txBody>
      </p:sp>
      <p:pic>
        <p:nvPicPr>
          <p:cNvPr id="8" name="Segnaposto contenuto 7">
            <a:extLst>
              <a:ext uri="{FF2B5EF4-FFF2-40B4-BE49-F238E27FC236}">
                <a16:creationId xmlns:a16="http://schemas.microsoft.com/office/drawing/2014/main" id="{CB424EEB-DE69-43BA-A01A-7BF300C2F7F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5536" y="1772816"/>
            <a:ext cx="3936805" cy="2422649"/>
          </a:xfrm>
        </p:spPr>
      </p:pic>
    </p:spTree>
    <p:extLst>
      <p:ext uri="{BB962C8B-B14F-4D97-AF65-F5344CB8AC3E}">
        <p14:creationId xmlns:p14="http://schemas.microsoft.com/office/powerpoint/2010/main" val="23974301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additive="base">
                                        <p:cTn id="2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692696"/>
            <a:ext cx="8280920" cy="1143000"/>
          </a:xfrm>
        </p:spPr>
        <p:txBody>
          <a:bodyPr/>
          <a:lstStyle/>
          <a:p>
            <a:r>
              <a:rPr lang="it-IT" dirty="0"/>
              <a:t>ACQUA MINERALE</a:t>
            </a:r>
          </a:p>
        </p:txBody>
      </p:sp>
      <p:pic>
        <p:nvPicPr>
          <p:cNvPr id="7" name="Segnaposto contenuto 6">
            <a:extLst>
              <a:ext uri="{FF2B5EF4-FFF2-40B4-BE49-F238E27FC236}">
                <a16:creationId xmlns:a16="http://schemas.microsoft.com/office/drawing/2014/main" id="{E74619EC-ADEC-46B9-820D-7FC05FE84C9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95736" y="2132856"/>
            <a:ext cx="4434501" cy="3475037"/>
          </a:xfrm>
        </p:spPr>
      </p:pic>
    </p:spTree>
    <p:extLst>
      <p:ext uri="{BB962C8B-B14F-4D97-AF65-F5344CB8AC3E}">
        <p14:creationId xmlns:p14="http://schemas.microsoft.com/office/powerpoint/2010/main" val="2312322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62000" y="4869160"/>
            <a:ext cx="6781800" cy="1303040"/>
          </a:xfrm>
        </p:spPr>
        <p:txBody>
          <a:bodyPr>
            <a:normAutofit/>
          </a:bodyPr>
          <a:lstStyle/>
          <a:p>
            <a:r>
              <a:rPr lang="it-IT" dirty="0"/>
              <a:t>L ‘ACQUA MINERALE</a:t>
            </a:r>
          </a:p>
        </p:txBody>
      </p:sp>
      <p:sp>
        <p:nvSpPr>
          <p:cNvPr id="3" name="Segnaposto contenuto 2"/>
          <p:cNvSpPr>
            <a:spLocks noGrp="1"/>
          </p:cNvSpPr>
          <p:nvPr>
            <p:ph idx="1"/>
          </p:nvPr>
        </p:nvSpPr>
        <p:spPr>
          <a:xfrm>
            <a:off x="467544" y="1412776"/>
            <a:ext cx="8424936" cy="2799184"/>
          </a:xfrm>
        </p:spPr>
        <p:txBody>
          <a:bodyPr>
            <a:normAutofit/>
          </a:bodyPr>
          <a:lstStyle/>
          <a:p>
            <a:r>
              <a:rPr lang="it-IT" sz="2800" dirty="0">
                <a:solidFill>
                  <a:schemeClr val="bg2">
                    <a:lumMod val="50000"/>
                  </a:schemeClr>
                </a:solidFill>
              </a:rPr>
              <a:t>Sono  considerate acque minerali naturali quelle acque che hanno origine da una falda o un giacimento sotterraneo e provengono da una o più sorgenti naturali o perforate</a:t>
            </a:r>
          </a:p>
          <a:p>
            <a:r>
              <a:rPr lang="it-IT" sz="2800" dirty="0">
                <a:solidFill>
                  <a:schemeClr val="bg2">
                    <a:lumMod val="50000"/>
                  </a:schemeClr>
                </a:solidFill>
              </a:rPr>
              <a:t>Possiedono caratteristiche igieniche particolari ed eventualmente proprietà favorevoli alla salute.</a:t>
            </a:r>
          </a:p>
        </p:txBody>
      </p:sp>
    </p:spTree>
    <p:extLst>
      <p:ext uri="{BB962C8B-B14F-4D97-AF65-F5344CB8AC3E}">
        <p14:creationId xmlns:p14="http://schemas.microsoft.com/office/powerpoint/2010/main" val="3749154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4572000"/>
            <a:ext cx="8956476" cy="1600200"/>
          </a:xfrm>
        </p:spPr>
        <p:txBody>
          <a:bodyPr>
            <a:normAutofit fontScale="90000"/>
          </a:bodyPr>
          <a:lstStyle/>
          <a:p>
            <a:r>
              <a:rPr lang="it-IT" dirty="0"/>
              <a:t>LE ACQUE MINERALI COME SI DIFFERENZIANO DALLE ALTRE ACQUE?</a:t>
            </a:r>
          </a:p>
        </p:txBody>
      </p:sp>
      <p:sp>
        <p:nvSpPr>
          <p:cNvPr id="3" name="Segnaposto contenuto 2"/>
          <p:cNvSpPr>
            <a:spLocks noGrp="1"/>
          </p:cNvSpPr>
          <p:nvPr>
            <p:ph sz="half" idx="1"/>
          </p:nvPr>
        </p:nvSpPr>
        <p:spPr>
          <a:xfrm>
            <a:off x="761999" y="609601"/>
            <a:ext cx="5369123" cy="3767328"/>
          </a:xfrm>
        </p:spPr>
        <p:txBody>
          <a:bodyPr>
            <a:normAutofit fontScale="85000" lnSpcReduction="10000"/>
          </a:bodyPr>
          <a:lstStyle/>
          <a:p>
            <a:pPr>
              <a:buFont typeface="Arial" pitchFamily="34" charset="0"/>
              <a:buChar char="•"/>
            </a:pPr>
            <a:r>
              <a:rPr lang="it-IT" dirty="0">
                <a:solidFill>
                  <a:schemeClr val="bg2">
                    <a:lumMod val="50000"/>
                  </a:schemeClr>
                </a:solidFill>
              </a:rPr>
              <a:t>Provengono da sorgenti o falde sotterranee</a:t>
            </a:r>
          </a:p>
          <a:p>
            <a:pPr>
              <a:buFont typeface="Arial" pitchFamily="34" charset="0"/>
              <a:buChar char="•"/>
            </a:pPr>
            <a:r>
              <a:rPr lang="it-IT" dirty="0">
                <a:solidFill>
                  <a:schemeClr val="bg2">
                    <a:lumMod val="50000"/>
                  </a:schemeClr>
                </a:solidFill>
              </a:rPr>
              <a:t>Sono batteriologicamente pure all’ origine</a:t>
            </a:r>
          </a:p>
          <a:p>
            <a:pPr>
              <a:buFont typeface="Arial" pitchFamily="34" charset="0"/>
              <a:buChar char="•"/>
            </a:pPr>
            <a:r>
              <a:rPr lang="it-IT" dirty="0">
                <a:solidFill>
                  <a:schemeClr val="bg2">
                    <a:lumMod val="50000"/>
                  </a:schemeClr>
                </a:solidFill>
              </a:rPr>
              <a:t>Presentano una composizione costante</a:t>
            </a:r>
          </a:p>
          <a:p>
            <a:pPr>
              <a:buFont typeface="Arial" pitchFamily="34" charset="0"/>
              <a:buChar char="•"/>
            </a:pPr>
            <a:r>
              <a:rPr lang="it-IT" dirty="0">
                <a:solidFill>
                  <a:schemeClr val="bg2">
                    <a:lumMod val="50000"/>
                  </a:schemeClr>
                </a:solidFill>
              </a:rPr>
              <a:t>Devono essere imbottigliate in prossimità della sorgente</a:t>
            </a:r>
          </a:p>
          <a:p>
            <a:pPr>
              <a:buFont typeface="Arial" pitchFamily="34" charset="0"/>
              <a:buChar char="•"/>
            </a:pPr>
            <a:r>
              <a:rPr lang="it-IT" dirty="0">
                <a:solidFill>
                  <a:schemeClr val="bg2">
                    <a:lumMod val="50000"/>
                  </a:schemeClr>
                </a:solidFill>
              </a:rPr>
              <a:t>Arrivano sulla tavola così come sgorgano alla fonte, senza interventi di alcun tipo</a:t>
            </a:r>
          </a:p>
        </p:txBody>
      </p:sp>
      <p:pic>
        <p:nvPicPr>
          <p:cNvPr id="7" name="Segnaposto contenuto 6">
            <a:extLst>
              <a:ext uri="{FF2B5EF4-FFF2-40B4-BE49-F238E27FC236}">
                <a16:creationId xmlns:a16="http://schemas.microsoft.com/office/drawing/2014/main" id="{09088C8A-62AA-49EB-BC4D-41085865387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31123" y="804862"/>
            <a:ext cx="2825353" cy="3767138"/>
          </a:xfrm>
        </p:spPr>
      </p:pic>
    </p:spTree>
    <p:extLst>
      <p:ext uri="{BB962C8B-B14F-4D97-AF65-F5344CB8AC3E}">
        <p14:creationId xmlns:p14="http://schemas.microsoft.com/office/powerpoint/2010/main" val="1979770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62000" y="4572000"/>
            <a:ext cx="7986464" cy="1600200"/>
          </a:xfrm>
        </p:spPr>
        <p:txBody>
          <a:bodyPr>
            <a:normAutofit fontScale="90000"/>
          </a:bodyPr>
          <a:lstStyle/>
          <a:p>
            <a:pPr marL="0" indent="0">
              <a:buNone/>
            </a:pPr>
            <a:r>
              <a:rPr lang="it-IT" dirty="0"/>
              <a:t> </a:t>
            </a:r>
            <a:r>
              <a:rPr lang="it-IT" dirty="0">
                <a:solidFill>
                  <a:schemeClr val="tx1"/>
                </a:solidFill>
              </a:rPr>
              <a:t>COME SI FORMANO LE ACQUE</a:t>
            </a:r>
            <a:br>
              <a:rPr lang="it-IT" dirty="0">
                <a:solidFill>
                  <a:schemeClr val="tx1"/>
                </a:solidFill>
              </a:rPr>
            </a:br>
            <a:r>
              <a:rPr lang="it-IT" dirty="0">
                <a:solidFill>
                  <a:schemeClr val="tx1"/>
                </a:solidFill>
              </a:rPr>
              <a:t>MINERALI?</a:t>
            </a:r>
          </a:p>
        </p:txBody>
      </p:sp>
      <p:sp>
        <p:nvSpPr>
          <p:cNvPr id="3" name="Segnaposto contenuto 2"/>
          <p:cNvSpPr>
            <a:spLocks noGrp="1"/>
          </p:cNvSpPr>
          <p:nvPr>
            <p:ph sz="half" idx="1"/>
          </p:nvPr>
        </p:nvSpPr>
        <p:spPr/>
        <p:txBody>
          <a:bodyPr>
            <a:normAutofit fontScale="92500" lnSpcReduction="10000"/>
          </a:bodyPr>
          <a:lstStyle/>
          <a:p>
            <a:pPr marL="0" indent="0">
              <a:buNone/>
            </a:pPr>
            <a:r>
              <a:rPr lang="it-IT" sz="2500" dirty="0"/>
              <a:t>Il punto di partenza è il ciclo dell’acqua che è costituito da 4 fasi fondamentali: precipitazione, evaporazione, corso in superficie e infiltrazione.</a:t>
            </a:r>
          </a:p>
          <a:p>
            <a:pPr marL="0" indent="0">
              <a:buNone/>
            </a:pPr>
            <a:r>
              <a:rPr lang="it-IT" sz="2500" dirty="0"/>
              <a:t>Un processo che si ripete senza sosta, infatti l’acqua può evaporare, condensare, precipitare e scorrere più volte.</a:t>
            </a:r>
          </a:p>
        </p:txBody>
      </p:sp>
      <p:pic>
        <p:nvPicPr>
          <p:cNvPr id="9" name="Segnaposto contenuto 8">
            <a:extLst>
              <a:ext uri="{FF2B5EF4-FFF2-40B4-BE49-F238E27FC236}">
                <a16:creationId xmlns:a16="http://schemas.microsoft.com/office/drawing/2014/main" id="{C98E1356-99B8-4865-A157-20097094B0A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801985" y="1250416"/>
            <a:ext cx="3350029" cy="2485505"/>
          </a:xfrm>
        </p:spPr>
      </p:pic>
    </p:spTree>
    <p:extLst>
      <p:ext uri="{BB962C8B-B14F-4D97-AF65-F5344CB8AC3E}">
        <p14:creationId xmlns:p14="http://schemas.microsoft.com/office/powerpoint/2010/main" val="1413148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476672"/>
            <a:ext cx="8496944" cy="1512168"/>
          </a:xfrm>
        </p:spPr>
        <p:txBody>
          <a:bodyPr>
            <a:normAutofit fontScale="90000"/>
          </a:bodyPr>
          <a:lstStyle/>
          <a:p>
            <a:pPr marL="0" indent="0">
              <a:buNone/>
            </a:pPr>
            <a:r>
              <a:rPr lang="it-IT" dirty="0"/>
              <a:t> </a:t>
            </a:r>
            <a:r>
              <a:rPr lang="it-IT" dirty="0">
                <a:solidFill>
                  <a:schemeClr val="tx1"/>
                </a:solidFill>
              </a:rPr>
              <a:t>COME SI FORMANO LE ACQUE</a:t>
            </a:r>
            <a:br>
              <a:rPr lang="it-IT" dirty="0">
                <a:solidFill>
                  <a:schemeClr val="tx1"/>
                </a:solidFill>
              </a:rPr>
            </a:br>
            <a:r>
              <a:rPr lang="it-IT" dirty="0">
                <a:solidFill>
                  <a:schemeClr val="tx1"/>
                </a:solidFill>
              </a:rPr>
              <a:t>MINERALI?</a:t>
            </a:r>
          </a:p>
        </p:txBody>
      </p:sp>
      <p:sp>
        <p:nvSpPr>
          <p:cNvPr id="3" name="Segnaposto contenuto 2"/>
          <p:cNvSpPr>
            <a:spLocks noGrp="1"/>
          </p:cNvSpPr>
          <p:nvPr>
            <p:ph sz="quarter" idx="13"/>
          </p:nvPr>
        </p:nvSpPr>
        <p:spPr>
          <a:xfrm>
            <a:off x="287016" y="1978079"/>
            <a:ext cx="8856984" cy="1247851"/>
          </a:xfrm>
        </p:spPr>
        <p:txBody>
          <a:bodyPr>
            <a:normAutofit/>
          </a:bodyPr>
          <a:lstStyle/>
          <a:p>
            <a:pPr marL="0" indent="0">
              <a:buNone/>
            </a:pPr>
            <a:r>
              <a:rPr lang="it-IT" dirty="0"/>
              <a:t>L’acqua può cadere sulla superficie terrestre e in parte infiltrarsi nel terreno scorrendo nel sottosuolo e tra le rocce, alimentando le falde idriche e diventando in alcuni casi, </a:t>
            </a:r>
            <a:r>
              <a:rPr lang="it-IT" i="1" dirty="0"/>
              <a:t>acqua minerale naturale</a:t>
            </a:r>
            <a:r>
              <a:rPr lang="it-IT" dirty="0"/>
              <a:t>.</a:t>
            </a:r>
          </a:p>
        </p:txBody>
      </p:sp>
      <p:sp>
        <p:nvSpPr>
          <p:cNvPr id="10" name="Segnaposto contenuto 9">
            <a:extLst>
              <a:ext uri="{FF2B5EF4-FFF2-40B4-BE49-F238E27FC236}">
                <a16:creationId xmlns:a16="http://schemas.microsoft.com/office/drawing/2014/main" id="{BA6EF911-75C2-4B4D-A8AF-EF5601E499EA}"/>
              </a:ext>
            </a:extLst>
          </p:cNvPr>
          <p:cNvSpPr>
            <a:spLocks noGrp="1"/>
          </p:cNvSpPr>
          <p:nvPr>
            <p:ph sz="quarter" idx="14"/>
          </p:nvPr>
        </p:nvSpPr>
        <p:spPr>
          <a:xfrm>
            <a:off x="320333" y="3068961"/>
            <a:ext cx="4066403" cy="2904746"/>
          </a:xfrm>
        </p:spPr>
        <p:txBody>
          <a:bodyPr>
            <a:normAutofit lnSpcReduction="10000"/>
          </a:bodyPr>
          <a:lstStyle/>
          <a:p>
            <a:pPr marL="0" indent="0">
              <a:buNone/>
            </a:pPr>
            <a:r>
              <a:rPr lang="it-IT" dirty="0"/>
              <a:t>L’</a:t>
            </a:r>
            <a:r>
              <a:rPr lang="it-IT" i="1" dirty="0"/>
              <a:t>acqua minerale </a:t>
            </a:r>
            <a:r>
              <a:rPr lang="it-IT" dirty="0"/>
              <a:t>proviene da circuiti idrogeologici che si sviluppano nel sottosuolo entro formazioni geologiche permeabili, dette «</a:t>
            </a:r>
            <a:r>
              <a:rPr lang="it-IT" i="1" dirty="0"/>
              <a:t>acquiferi</a:t>
            </a:r>
            <a:r>
              <a:rPr lang="it-IT" dirty="0"/>
              <a:t>», formate da roccia o da materiali sciolti porosi come ghiaie o sabbia</a:t>
            </a:r>
            <a:endParaRPr lang="it-IT" dirty="0">
              <a:solidFill>
                <a:schemeClr val="accent6">
                  <a:lumMod val="50000"/>
                </a:schemeClr>
              </a:solidFill>
            </a:endParaRPr>
          </a:p>
        </p:txBody>
      </p:sp>
      <p:pic>
        <p:nvPicPr>
          <p:cNvPr id="12" name="Immagine 11">
            <a:extLst>
              <a:ext uri="{FF2B5EF4-FFF2-40B4-BE49-F238E27FC236}">
                <a16:creationId xmlns:a16="http://schemas.microsoft.com/office/drawing/2014/main" id="{72C0AAFA-5A60-44A4-BDA8-6CF7975EA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6737" y="3403848"/>
            <a:ext cx="4498499" cy="2201996"/>
          </a:xfrm>
          <a:prstGeom prst="rect">
            <a:avLst/>
          </a:prstGeom>
        </p:spPr>
      </p:pic>
    </p:spTree>
    <p:extLst>
      <p:ext uri="{BB962C8B-B14F-4D97-AF65-F5344CB8AC3E}">
        <p14:creationId xmlns:p14="http://schemas.microsoft.com/office/powerpoint/2010/main" val="3077945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32656"/>
            <a:ext cx="4099702" cy="1656184"/>
          </a:xfrm>
        </p:spPr>
        <p:txBody>
          <a:bodyPr>
            <a:normAutofit fontScale="90000"/>
          </a:bodyPr>
          <a:lstStyle/>
          <a:p>
            <a:r>
              <a:rPr lang="it-IT" dirty="0"/>
              <a:t>L’ ACQUA NEL SOTTOSUOLO</a:t>
            </a:r>
          </a:p>
        </p:txBody>
      </p:sp>
      <p:sp>
        <p:nvSpPr>
          <p:cNvPr id="3" name="Segnaposto contenuto 2"/>
          <p:cNvSpPr>
            <a:spLocks noGrp="1"/>
          </p:cNvSpPr>
          <p:nvPr>
            <p:ph sz="quarter" idx="13"/>
          </p:nvPr>
        </p:nvSpPr>
        <p:spPr>
          <a:xfrm>
            <a:off x="439873" y="2096852"/>
            <a:ext cx="4132127" cy="3960439"/>
          </a:xfrm>
        </p:spPr>
        <p:txBody>
          <a:bodyPr>
            <a:normAutofit/>
          </a:bodyPr>
          <a:lstStyle/>
          <a:p>
            <a:pPr marL="0" indent="0">
              <a:buNone/>
            </a:pPr>
            <a:r>
              <a:rPr lang="it-IT" dirty="0"/>
              <a:t>I percorsi sotterranei delle acque minerali raggiungono profondità rilevanti.</a:t>
            </a:r>
          </a:p>
          <a:p>
            <a:pPr marL="0" indent="0">
              <a:buNone/>
            </a:pPr>
            <a:r>
              <a:rPr lang="it-IT" dirty="0"/>
              <a:t>Nel suo percorso sotterraneo l’acqua si depura e a contatto con le rocce si arricchisce di sali minerali</a:t>
            </a:r>
            <a:r>
              <a:rPr lang="it-IT" dirty="0">
                <a:solidFill>
                  <a:prstClr val="black">
                    <a:lumMod val="75000"/>
                    <a:lumOff val="25000"/>
                  </a:prstClr>
                </a:solidFill>
              </a:rPr>
              <a:t> </a:t>
            </a:r>
            <a:r>
              <a:rPr lang="it-IT" b="1" i="1" dirty="0"/>
              <a:t>acquistando così le sue proprietà chimiche</a:t>
            </a:r>
          </a:p>
        </p:txBody>
      </p:sp>
      <p:pic>
        <p:nvPicPr>
          <p:cNvPr id="5" name="Segnaposto contenuto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599671" y="2063661"/>
            <a:ext cx="4104456" cy="3240360"/>
          </a:xfrm>
        </p:spPr>
      </p:pic>
    </p:spTree>
    <p:extLst>
      <p:ext uri="{BB962C8B-B14F-4D97-AF65-F5344CB8AC3E}">
        <p14:creationId xmlns:p14="http://schemas.microsoft.com/office/powerpoint/2010/main" val="118116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Composizione chimica </a:t>
            </a:r>
          </a:p>
        </p:txBody>
      </p:sp>
      <p:sp>
        <p:nvSpPr>
          <p:cNvPr id="5" name="Segnaposto contenuto 4"/>
          <p:cNvSpPr>
            <a:spLocks noGrp="1"/>
          </p:cNvSpPr>
          <p:nvPr>
            <p:ph sz="half" idx="1"/>
          </p:nvPr>
        </p:nvSpPr>
        <p:spPr>
          <a:xfrm>
            <a:off x="762000" y="1268760"/>
            <a:ext cx="4211439" cy="3767328"/>
          </a:xfrm>
        </p:spPr>
        <p:txBody>
          <a:bodyPr>
            <a:normAutofit fontScale="92500" lnSpcReduction="20000"/>
          </a:bodyPr>
          <a:lstStyle/>
          <a:p>
            <a:pPr marL="0" indent="0">
              <a:buNone/>
            </a:pPr>
            <a:r>
              <a:rPr lang="it-IT" dirty="0"/>
              <a:t>La composizione di ognuna è diversa e le sue caratteristiche dipendono:</a:t>
            </a:r>
          </a:p>
          <a:p>
            <a:r>
              <a:rPr lang="it-IT" dirty="0"/>
              <a:t>dalla natura delle rocce che ha attraversato,</a:t>
            </a:r>
          </a:p>
          <a:p>
            <a:r>
              <a:rPr lang="it-IT" dirty="0"/>
              <a:t>dal tempo di permanenza nel sottosuolo,</a:t>
            </a:r>
          </a:p>
          <a:p>
            <a:r>
              <a:rPr lang="it-IT" dirty="0"/>
              <a:t>dalla temperatura</a:t>
            </a:r>
          </a:p>
          <a:p>
            <a:r>
              <a:rPr lang="it-IT" dirty="0"/>
              <a:t>dalla presenza di eventuali gas. </a:t>
            </a:r>
          </a:p>
        </p:txBody>
      </p:sp>
      <p:pic>
        <p:nvPicPr>
          <p:cNvPr id="6" name="Segnaposto contenuto 5">
            <a:extLst>
              <a:ext uri="{FF2B5EF4-FFF2-40B4-BE49-F238E27FC236}">
                <a16:creationId xmlns:a16="http://schemas.microsoft.com/office/drawing/2014/main" id="{E1B258B1-5C73-4309-8EDA-3A2D5FBB59A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1556792"/>
            <a:ext cx="3408561" cy="2369520"/>
          </a:xfrm>
        </p:spPr>
      </p:pic>
    </p:spTree>
    <p:extLst>
      <p:ext uri="{BB962C8B-B14F-4D97-AF65-F5344CB8AC3E}">
        <p14:creationId xmlns:p14="http://schemas.microsoft.com/office/powerpoint/2010/main" val="332305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Acqua potabile</a:t>
            </a:r>
          </a:p>
        </p:txBody>
      </p:sp>
      <p:sp>
        <p:nvSpPr>
          <p:cNvPr id="3" name="Sottotitolo 2"/>
          <p:cNvSpPr>
            <a:spLocks noGrp="1"/>
          </p:cNvSpPr>
          <p:nvPr>
            <p:ph type="subTitle" idx="1"/>
          </p:nvPr>
        </p:nvSpPr>
        <p:spPr/>
        <p:txBody>
          <a:bodyPr/>
          <a:lstStyle/>
          <a:p>
            <a:r>
              <a:rPr lang="it-IT" dirty="0"/>
              <a:t>DIRITTO</a:t>
            </a:r>
          </a:p>
          <a:p>
            <a:endParaRPr lang="it-IT" dirty="0"/>
          </a:p>
        </p:txBody>
      </p:sp>
    </p:spTree>
    <p:extLst>
      <p:ext uri="{BB962C8B-B14F-4D97-AF65-F5344CB8AC3E}">
        <p14:creationId xmlns:p14="http://schemas.microsoft.com/office/powerpoint/2010/main" val="406236418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9307" y="764704"/>
            <a:ext cx="8229600" cy="1318325"/>
          </a:xfrm>
        </p:spPr>
        <p:txBody>
          <a:bodyPr>
            <a:normAutofit fontScale="90000"/>
          </a:bodyPr>
          <a:lstStyle/>
          <a:p>
            <a:pPr algn="ctr"/>
            <a:r>
              <a:rPr lang="it-IT" dirty="0"/>
              <a:t>Decreto legislativo sulla qualità dell’acqua</a:t>
            </a:r>
          </a:p>
        </p:txBody>
      </p:sp>
      <p:sp>
        <p:nvSpPr>
          <p:cNvPr id="3" name="Segnaposto contenuto 2"/>
          <p:cNvSpPr>
            <a:spLocks noGrp="1"/>
          </p:cNvSpPr>
          <p:nvPr>
            <p:ph sz="half" idx="1"/>
          </p:nvPr>
        </p:nvSpPr>
        <p:spPr>
          <a:xfrm>
            <a:off x="439307" y="2204864"/>
            <a:ext cx="4038600" cy="4434840"/>
          </a:xfrm>
        </p:spPr>
        <p:txBody>
          <a:bodyPr>
            <a:normAutofit/>
          </a:bodyPr>
          <a:lstStyle/>
          <a:p>
            <a:pPr marL="0" indent="0">
              <a:buNone/>
            </a:pPr>
            <a:r>
              <a:rPr lang="it-IT" dirty="0"/>
              <a:t>La qualità dell'acqua, destinata al consumo umano, è disciplinata dal </a:t>
            </a:r>
            <a:r>
              <a:rPr lang="it-IT" b="1" i="1" dirty="0"/>
              <a:t>Decreto Legislativo n.31 del 2001</a:t>
            </a:r>
            <a:endParaRPr lang="it-IT" dirty="0"/>
          </a:p>
          <a:p>
            <a:pPr marL="0" indent="0">
              <a:buNone/>
            </a:pPr>
            <a:r>
              <a:rPr lang="it-IT" dirty="0"/>
              <a:t>Esso si applica a tutte le acque destinate all'uso potabile, a prescindere dalla loro origine e dal tipo di fornitura </a:t>
            </a:r>
          </a:p>
          <a:p>
            <a:pPr marL="0" indent="0">
              <a:buNone/>
            </a:pPr>
            <a:endParaRPr lang="it-IT" dirty="0"/>
          </a:p>
          <a:p>
            <a:pPr marL="0" indent="0">
              <a:buNone/>
            </a:pPr>
            <a:endParaRPr lang="it-IT" dirty="0"/>
          </a:p>
        </p:txBody>
      </p:sp>
      <p:pic>
        <p:nvPicPr>
          <p:cNvPr id="10" name="Segnaposto contenuto 9">
            <a:extLst>
              <a:ext uri="{FF2B5EF4-FFF2-40B4-BE49-F238E27FC236}">
                <a16:creationId xmlns:a16="http://schemas.microsoft.com/office/drawing/2014/main" id="{10726081-2541-4952-B07C-A8DD06652F4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89537" y="2096491"/>
            <a:ext cx="2838847" cy="4258271"/>
          </a:xfrm>
        </p:spPr>
      </p:pic>
    </p:spTree>
    <p:extLst>
      <p:ext uri="{BB962C8B-B14F-4D97-AF65-F5344CB8AC3E}">
        <p14:creationId xmlns:p14="http://schemas.microsoft.com/office/powerpoint/2010/main" val="28269624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qualità dell’acqua </a:t>
            </a:r>
          </a:p>
        </p:txBody>
      </p:sp>
      <p:sp>
        <p:nvSpPr>
          <p:cNvPr id="3" name="Segnaposto contenuto 2"/>
          <p:cNvSpPr>
            <a:spLocks noGrp="1"/>
          </p:cNvSpPr>
          <p:nvPr>
            <p:ph sz="half" idx="1"/>
          </p:nvPr>
        </p:nvSpPr>
        <p:spPr/>
        <p:txBody>
          <a:bodyPr>
            <a:normAutofit lnSpcReduction="10000"/>
          </a:bodyPr>
          <a:lstStyle/>
          <a:p>
            <a:pPr marL="0" indent="0">
              <a:buNone/>
            </a:pPr>
            <a:r>
              <a:rPr lang="it-IT" dirty="0"/>
              <a:t>Le </a:t>
            </a:r>
            <a:r>
              <a:rPr lang="it-IT" b="1" i="1" dirty="0"/>
              <a:t>acque destinate al consumo umano </a:t>
            </a:r>
            <a:r>
              <a:rPr lang="it-IT" dirty="0"/>
              <a:t>devono essere </a:t>
            </a:r>
            <a:r>
              <a:rPr lang="it-IT" b="1" i="1" dirty="0"/>
              <a:t>salubri e pulite</a:t>
            </a:r>
            <a:r>
              <a:rPr lang="it-IT" dirty="0"/>
              <a:t>.</a:t>
            </a:r>
          </a:p>
          <a:p>
            <a:pPr marL="0" indent="0">
              <a:buNone/>
            </a:pPr>
            <a:r>
              <a:rPr lang="it-IT" b="1" i="1" dirty="0"/>
              <a:t>Non</a:t>
            </a:r>
            <a:r>
              <a:rPr lang="it-IT" dirty="0"/>
              <a:t> devono contenere </a:t>
            </a:r>
            <a:r>
              <a:rPr lang="it-IT" b="1" i="1" dirty="0"/>
              <a:t>microrganismi e parassiti, né altre sostanze</a:t>
            </a:r>
            <a:r>
              <a:rPr lang="it-IT" dirty="0"/>
              <a:t>, in quantità o concentrazioni tali da rappresentare un </a:t>
            </a:r>
            <a:r>
              <a:rPr lang="it-IT" b="1" i="1" dirty="0"/>
              <a:t>potenziale pericolo per la salute umana</a:t>
            </a:r>
            <a:r>
              <a:rPr lang="it-IT" dirty="0"/>
              <a:t>.</a:t>
            </a:r>
          </a:p>
        </p:txBody>
      </p:sp>
      <p:pic>
        <p:nvPicPr>
          <p:cNvPr id="6" name="Segnaposto contenuto 5">
            <a:extLst>
              <a:ext uri="{FF2B5EF4-FFF2-40B4-BE49-F238E27FC236}">
                <a16:creationId xmlns:a16="http://schemas.microsoft.com/office/drawing/2014/main" id="{872F925A-B106-4BCC-8D1A-D3CB776FE32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0032" y="2564904"/>
            <a:ext cx="3665288" cy="2756297"/>
          </a:xfrm>
        </p:spPr>
      </p:pic>
    </p:spTree>
    <p:extLst>
      <p:ext uri="{BB962C8B-B14F-4D97-AF65-F5344CB8AC3E}">
        <p14:creationId xmlns:p14="http://schemas.microsoft.com/office/powerpoint/2010/main" val="234063200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qualità dell’acqua </a:t>
            </a:r>
          </a:p>
        </p:txBody>
      </p:sp>
      <p:sp>
        <p:nvSpPr>
          <p:cNvPr id="3" name="Segnaposto contenuto 2"/>
          <p:cNvSpPr>
            <a:spLocks noGrp="1"/>
          </p:cNvSpPr>
          <p:nvPr>
            <p:ph sz="half" idx="1"/>
          </p:nvPr>
        </p:nvSpPr>
        <p:spPr/>
        <p:txBody>
          <a:bodyPr>
            <a:normAutofit lnSpcReduction="10000"/>
          </a:bodyPr>
          <a:lstStyle/>
          <a:p>
            <a:pPr marL="0" indent="0">
              <a:buNone/>
            </a:pPr>
            <a:r>
              <a:rPr lang="it-IT" dirty="0"/>
              <a:t>La dizione "</a:t>
            </a:r>
            <a:r>
              <a:rPr lang="it-IT" b="1" i="1" dirty="0"/>
              <a:t>qualità dell'acqua destinata al consumo umano</a:t>
            </a:r>
            <a:r>
              <a:rPr lang="it-IT" dirty="0"/>
              <a:t>" implica </a:t>
            </a:r>
            <a:r>
              <a:rPr lang="it-IT" b="1" i="1" dirty="0"/>
              <a:t>anche il contatto dell'acqua con il corpo umano</a:t>
            </a:r>
            <a:r>
              <a:rPr lang="it-IT" dirty="0"/>
              <a:t> durante le varie pratiche di lavaggio, tenendo conto sia della popolazione media, adulta e sana, che delle fasce sensibili quali bambini, anziani e malati.</a:t>
            </a:r>
          </a:p>
        </p:txBody>
      </p:sp>
      <p:pic>
        <p:nvPicPr>
          <p:cNvPr id="6" name="Segnaposto contenuto 5">
            <a:extLst>
              <a:ext uri="{FF2B5EF4-FFF2-40B4-BE49-F238E27FC236}">
                <a16:creationId xmlns:a16="http://schemas.microsoft.com/office/drawing/2014/main" id="{1C82372E-D860-45D8-B276-BFB084AA4A3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50895" y="2924944"/>
            <a:ext cx="3903919" cy="2588468"/>
          </a:xfrm>
        </p:spPr>
      </p:pic>
    </p:spTree>
    <p:extLst>
      <p:ext uri="{BB962C8B-B14F-4D97-AF65-F5344CB8AC3E}">
        <p14:creationId xmlns:p14="http://schemas.microsoft.com/office/powerpoint/2010/main" val="204386936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Idoneità dell’acqua</a:t>
            </a:r>
          </a:p>
        </p:txBody>
      </p:sp>
      <p:sp>
        <p:nvSpPr>
          <p:cNvPr id="3" name="Segnaposto contenuto 2"/>
          <p:cNvSpPr>
            <a:spLocks noGrp="1"/>
          </p:cNvSpPr>
          <p:nvPr>
            <p:ph idx="1"/>
          </p:nvPr>
        </p:nvSpPr>
        <p:spPr>
          <a:xfrm>
            <a:off x="457200" y="1847088"/>
            <a:ext cx="8229600" cy="4389120"/>
          </a:xfrm>
        </p:spPr>
        <p:txBody>
          <a:bodyPr>
            <a:normAutofit/>
          </a:bodyPr>
          <a:lstStyle/>
          <a:p>
            <a:endParaRPr lang="it-IT" dirty="0"/>
          </a:p>
          <a:p>
            <a:r>
              <a:rPr lang="it-IT" dirty="0"/>
              <a:t>La valutazione di "</a:t>
            </a:r>
            <a:r>
              <a:rPr lang="it-IT" b="1" i="1" dirty="0"/>
              <a:t>idoneità</a:t>
            </a:r>
            <a:r>
              <a:rPr lang="it-IT" dirty="0"/>
              <a:t>" dell'acqua al consumo umano è determinata dall'attuazione di tutte le disposizioni descritte nella norma ed il rispetto dei valori di parametro (concentrazione di sostanze-metalli ecc.- nell’acqua), nel punto in cui le acque sono messe a disposizione del consumatore</a:t>
            </a:r>
          </a:p>
        </p:txBody>
      </p:sp>
    </p:spTree>
    <p:extLst>
      <p:ext uri="{BB962C8B-B14F-4D97-AF65-F5344CB8AC3E}">
        <p14:creationId xmlns:p14="http://schemas.microsoft.com/office/powerpoint/2010/main" val="57097123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Idoneità dell’acqua</a:t>
            </a:r>
          </a:p>
        </p:txBody>
      </p:sp>
      <p:sp>
        <p:nvSpPr>
          <p:cNvPr id="3" name="Segnaposto contenuto 2"/>
          <p:cNvSpPr>
            <a:spLocks noGrp="1"/>
          </p:cNvSpPr>
          <p:nvPr>
            <p:ph idx="1"/>
          </p:nvPr>
        </p:nvSpPr>
        <p:spPr>
          <a:xfrm>
            <a:off x="457200" y="1847088"/>
            <a:ext cx="8229600" cy="4389120"/>
          </a:xfrm>
        </p:spPr>
        <p:txBody>
          <a:bodyPr>
            <a:normAutofit/>
          </a:bodyPr>
          <a:lstStyle/>
          <a:p>
            <a:endParaRPr lang="it-IT" dirty="0"/>
          </a:p>
          <a:p>
            <a:r>
              <a:rPr lang="it-IT" dirty="0"/>
              <a:t>I parametri e i valori massimi consentiti sono in genere fondati sugli orientamenti stabiliti </a:t>
            </a:r>
            <a:r>
              <a:rPr lang="it-IT" b="1" i="1" dirty="0"/>
              <a:t>dall'Organizzazione Mondiale della Sanità</a:t>
            </a:r>
            <a:r>
              <a:rPr lang="it-IT" dirty="0"/>
              <a:t> e sul parere del </a:t>
            </a:r>
            <a:r>
              <a:rPr lang="it-IT" b="1" i="1" dirty="0"/>
              <a:t>Comitato Scientifico della Commissione Europea</a:t>
            </a:r>
            <a:r>
              <a:rPr lang="it-IT" dirty="0"/>
              <a:t>, mentre, valori più restrittivi e parametri supplementari sono determinati dall’ </a:t>
            </a:r>
            <a:r>
              <a:rPr lang="it-IT" b="1" i="1" dirty="0"/>
              <a:t>Istituto Superiore di Sanità.</a:t>
            </a:r>
            <a:endParaRPr lang="it-IT" dirty="0"/>
          </a:p>
        </p:txBody>
      </p:sp>
    </p:spTree>
    <p:extLst>
      <p:ext uri="{BB962C8B-B14F-4D97-AF65-F5344CB8AC3E}">
        <p14:creationId xmlns:p14="http://schemas.microsoft.com/office/powerpoint/2010/main" val="120790950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Ulteriori regolamentazioni</a:t>
            </a:r>
          </a:p>
        </p:txBody>
      </p:sp>
      <p:sp>
        <p:nvSpPr>
          <p:cNvPr id="3" name="Segnaposto contenuto 2"/>
          <p:cNvSpPr>
            <a:spLocks noGrp="1"/>
          </p:cNvSpPr>
          <p:nvPr>
            <p:ph sz="half" idx="1"/>
          </p:nvPr>
        </p:nvSpPr>
        <p:spPr>
          <a:xfrm>
            <a:off x="457200" y="1920085"/>
            <a:ext cx="4474840" cy="4434840"/>
          </a:xfrm>
        </p:spPr>
        <p:txBody>
          <a:bodyPr>
            <a:normAutofit fontScale="77500" lnSpcReduction="20000"/>
          </a:bodyPr>
          <a:lstStyle/>
          <a:p>
            <a:pPr marL="0" indent="0">
              <a:buNone/>
            </a:pPr>
            <a:r>
              <a:rPr lang="it-IT" dirty="0"/>
              <a:t>Si ricordano anche:</a:t>
            </a:r>
          </a:p>
          <a:p>
            <a:r>
              <a:rPr lang="it-IT" dirty="0"/>
              <a:t>Il </a:t>
            </a:r>
            <a:r>
              <a:rPr lang="it-IT" b="1" i="1" dirty="0"/>
              <a:t>Decreto ministeriale 174 </a:t>
            </a:r>
            <a:r>
              <a:rPr lang="it-IT" dirty="0"/>
              <a:t>del 6 aprile 2004, relativo ai materiali che possono essere utilizzati negli impianti di distribuzione dell'acqua</a:t>
            </a:r>
          </a:p>
          <a:p>
            <a:r>
              <a:rPr lang="it-IT" dirty="0"/>
              <a:t>Il </a:t>
            </a:r>
            <a:r>
              <a:rPr lang="it-IT" b="1" i="1" dirty="0"/>
              <a:t>Regolamento</a:t>
            </a:r>
            <a:r>
              <a:rPr lang="it-IT" dirty="0"/>
              <a:t> che disciplina le apparecchiature destinate alle modifiche delle caratteristiche organolettiche dell'acqua potabile.</a:t>
            </a:r>
          </a:p>
          <a:p>
            <a:r>
              <a:rPr lang="it-IT" dirty="0"/>
              <a:t>Il </a:t>
            </a:r>
            <a:r>
              <a:rPr lang="it-IT" b="1" i="1" dirty="0"/>
              <a:t>Decreto legislativo 15 febbraio 2016, n. 28</a:t>
            </a:r>
            <a:r>
              <a:rPr lang="it-IT" dirty="0"/>
              <a:t>, che stabilisce i requisiti per la tutela della salute della popolazione relativamente alle sostanze radioattive presenti nelle acque destinate al consumo umano.</a:t>
            </a:r>
          </a:p>
          <a:p>
            <a:pPr marL="0" indent="0">
              <a:buNone/>
            </a:pPr>
            <a:endParaRPr lang="it-IT" dirty="0"/>
          </a:p>
        </p:txBody>
      </p:sp>
      <p:pic>
        <p:nvPicPr>
          <p:cNvPr id="6" name="Segnaposto contenuto 5">
            <a:extLst>
              <a:ext uri="{FF2B5EF4-FFF2-40B4-BE49-F238E27FC236}">
                <a16:creationId xmlns:a16="http://schemas.microsoft.com/office/drawing/2014/main" id="{F2F6605A-42C6-4893-A051-5C1AACC6198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32040" y="2780928"/>
            <a:ext cx="3480557" cy="2473027"/>
          </a:xfrm>
        </p:spPr>
      </p:pic>
    </p:spTree>
    <p:extLst>
      <p:ext uri="{BB962C8B-B14F-4D97-AF65-F5344CB8AC3E}">
        <p14:creationId xmlns:p14="http://schemas.microsoft.com/office/powerpoint/2010/main" val="15759224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2F8D21-92F0-436A-8285-4D0D7208CB4B}"/>
              </a:ext>
            </a:extLst>
          </p:cNvPr>
          <p:cNvSpPr>
            <a:spLocks noGrp="1"/>
          </p:cNvSpPr>
          <p:nvPr>
            <p:ph type="title"/>
          </p:nvPr>
        </p:nvSpPr>
        <p:spPr/>
        <p:txBody>
          <a:bodyPr/>
          <a:lstStyle/>
          <a:p>
            <a:r>
              <a:rPr lang="it-IT" b="1" dirty="0">
                <a:latin typeface="Verdana" pitchFamily="34" charset="0"/>
                <a:ea typeface="Verdana" pitchFamily="34" charset="0"/>
                <a:cs typeface="Verdana" pitchFamily="34" charset="0"/>
              </a:rPr>
              <a:t>Le acque di scarico</a:t>
            </a:r>
            <a:endParaRPr lang="it-IT" dirty="0"/>
          </a:p>
        </p:txBody>
      </p:sp>
      <p:sp>
        <p:nvSpPr>
          <p:cNvPr id="3" name="Segnaposto contenuto 2">
            <a:extLst>
              <a:ext uri="{FF2B5EF4-FFF2-40B4-BE49-F238E27FC236}">
                <a16:creationId xmlns:a16="http://schemas.microsoft.com/office/drawing/2014/main" id="{B79EC4E7-8B80-4B8A-9EA1-B2ABEC907D17}"/>
              </a:ext>
            </a:extLst>
          </p:cNvPr>
          <p:cNvSpPr>
            <a:spLocks noGrp="1"/>
          </p:cNvSpPr>
          <p:nvPr>
            <p:ph sz="half" idx="1"/>
          </p:nvPr>
        </p:nvSpPr>
        <p:spPr>
          <a:xfrm>
            <a:off x="143508" y="1847089"/>
            <a:ext cx="8856984" cy="2446008"/>
          </a:xfrm>
        </p:spPr>
        <p:txBody>
          <a:bodyPr>
            <a:normAutofit fontScale="85000" lnSpcReduction="10000"/>
          </a:bodyPr>
          <a:lstStyle/>
          <a:p>
            <a:pPr algn="just"/>
            <a:r>
              <a:rPr lang="it-IT" b="0" dirty="0">
                <a:cs typeface="Microsoft Sans Serif" pitchFamily="34" charset="0"/>
              </a:rPr>
              <a:t>Per prevenire l’inquinamento delle acque di origine industriale, domestica e agricola, da alcuni anni in molti paesi sono state introdotte leggi sempre più restrittive che obbligano le imprese e le pubbliche amministrazioni a prestare particolare attenzione nella prevenzione, controllo e riduzione dell’inquinamento idrico. </a:t>
            </a:r>
          </a:p>
          <a:p>
            <a:pPr algn="just"/>
            <a:r>
              <a:rPr lang="it-IT" b="0" dirty="0">
                <a:cs typeface="Microsoft Sans Serif" pitchFamily="34" charset="0"/>
              </a:rPr>
              <a:t>Un uso sostenibile dell’acqua, infatti, si basa anche sulla riduzione degli sprechi o sul suo riciclaggio nei processi produttivi.</a:t>
            </a:r>
          </a:p>
        </p:txBody>
      </p:sp>
      <p:pic>
        <p:nvPicPr>
          <p:cNvPr id="6" name="Segnaposto contenuto 5">
            <a:extLst>
              <a:ext uri="{FF2B5EF4-FFF2-40B4-BE49-F238E27FC236}">
                <a16:creationId xmlns:a16="http://schemas.microsoft.com/office/drawing/2014/main" id="{2D72A6AF-D5BE-4C96-8C6A-3F43F753B68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03848" y="4293097"/>
            <a:ext cx="4130514" cy="2349543"/>
          </a:xfrm>
        </p:spPr>
      </p:pic>
    </p:spTree>
    <p:extLst>
      <p:ext uri="{BB962C8B-B14F-4D97-AF65-F5344CB8AC3E}">
        <p14:creationId xmlns:p14="http://schemas.microsoft.com/office/powerpoint/2010/main" val="60322365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latin typeface="Verdana" pitchFamily="34" charset="0"/>
                <a:ea typeface="Verdana" pitchFamily="34" charset="0"/>
                <a:cs typeface="Verdana" pitchFamily="34" charset="0"/>
              </a:rPr>
              <a:t>Legislazione</a:t>
            </a:r>
          </a:p>
        </p:txBody>
      </p:sp>
      <p:sp>
        <p:nvSpPr>
          <p:cNvPr id="3" name="Sottotitolo 2"/>
          <p:cNvSpPr>
            <a:spLocks noGrp="1"/>
          </p:cNvSpPr>
          <p:nvPr>
            <p:ph sz="half" idx="1"/>
          </p:nvPr>
        </p:nvSpPr>
        <p:spPr>
          <a:xfrm>
            <a:off x="457200" y="1920085"/>
            <a:ext cx="4258816" cy="4434840"/>
          </a:xfrm>
        </p:spPr>
        <p:txBody>
          <a:bodyPr>
            <a:normAutofit fontScale="92500"/>
          </a:bodyPr>
          <a:lstStyle/>
          <a:p>
            <a:pPr marL="0" indent="0">
              <a:buNone/>
            </a:pPr>
            <a:endParaRPr lang="it-IT" sz="2200" dirty="0">
              <a:solidFill>
                <a:schemeClr val="tx1"/>
              </a:solidFill>
            </a:endParaRPr>
          </a:p>
          <a:p>
            <a:r>
              <a:rPr lang="it-IT" sz="2400" b="1" i="1" dirty="0">
                <a:cs typeface="Microsoft Sans Serif" pitchFamily="34" charset="0"/>
              </a:rPr>
              <a:t>Legge Merli (anni settanta)</a:t>
            </a:r>
          </a:p>
          <a:p>
            <a:pPr marL="0" indent="0">
              <a:buNone/>
            </a:pPr>
            <a:r>
              <a:rPr lang="it-IT" sz="2000" b="0" dirty="0">
                <a:latin typeface="Verdana" pitchFamily="34" charset="0"/>
                <a:ea typeface="Verdana" pitchFamily="34" charset="0"/>
                <a:cs typeface="Verdana" pitchFamily="34" charset="0"/>
              </a:rPr>
              <a:t>Pone dei limiti allo </a:t>
            </a:r>
            <a:r>
              <a:rPr lang="it-IT" sz="2100" b="0" dirty="0">
                <a:latin typeface="Verdana" pitchFamily="34" charset="0"/>
                <a:ea typeface="Verdana" pitchFamily="34" charset="0"/>
              </a:rPr>
              <a:t>scarico di  sostanze inquinanti nelle acque e alla loro concentrazione</a:t>
            </a:r>
            <a:r>
              <a:rPr lang="it-IT" sz="2000" b="0" dirty="0">
                <a:latin typeface="Verdana" pitchFamily="34" charset="0"/>
                <a:ea typeface="Verdana" pitchFamily="34" charset="0"/>
                <a:cs typeface="Verdana" pitchFamily="34" charset="0"/>
              </a:rPr>
              <a:t> </a:t>
            </a:r>
          </a:p>
          <a:p>
            <a:r>
              <a:rPr lang="it-IT" sz="2400" b="1" i="1" dirty="0">
                <a:cs typeface="Microsoft Sans Serif" pitchFamily="34" charset="0"/>
              </a:rPr>
              <a:t>Legge Galli (n. 36 del 5 gennaio 1994) </a:t>
            </a:r>
          </a:p>
          <a:p>
            <a:pPr marL="0" indent="0">
              <a:buNone/>
            </a:pPr>
            <a:r>
              <a:rPr lang="it-IT" sz="2100" b="0" i="1" dirty="0">
                <a:latin typeface="Verdana" pitchFamily="34" charset="0"/>
                <a:ea typeface="Verdana" pitchFamily="34" charset="0"/>
                <a:cs typeface="Microsoft Sans Serif" pitchFamily="34" charset="0"/>
              </a:rPr>
              <a:t>S</a:t>
            </a:r>
            <a:r>
              <a:rPr lang="it-IT" sz="2100" b="0" dirty="0">
                <a:latin typeface="Verdana" pitchFamily="34" charset="0"/>
                <a:ea typeface="Verdana" pitchFamily="34" charset="0"/>
              </a:rPr>
              <a:t>tabilisce che tutte le acque superficiali e sotterranee sono pubbliche e che il consumo umano è prioritario rispetto agli altri usi</a:t>
            </a:r>
          </a:p>
          <a:p>
            <a:endParaRPr lang="it-IT" dirty="0">
              <a:latin typeface="Verdana" pitchFamily="34" charset="0"/>
              <a:ea typeface="Verdana" pitchFamily="34" charset="0"/>
              <a:cs typeface="Verdana" pitchFamily="34" charset="0"/>
            </a:endParaRPr>
          </a:p>
          <a:p>
            <a:endParaRPr lang="it-IT" dirty="0">
              <a:solidFill>
                <a:schemeClr val="tx1"/>
              </a:solidFill>
            </a:endParaRPr>
          </a:p>
          <a:p>
            <a:pPr marL="0" indent="0">
              <a:buNone/>
            </a:pPr>
            <a:endParaRPr lang="it-IT" dirty="0">
              <a:solidFill>
                <a:schemeClr val="tx1"/>
              </a:solidFill>
            </a:endParaRPr>
          </a:p>
        </p:txBody>
      </p:sp>
      <p:pic>
        <p:nvPicPr>
          <p:cNvPr id="7" name="Segnaposto contenuto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0" y="2636912"/>
            <a:ext cx="4038600" cy="2692400"/>
          </a:xfrm>
        </p:spPr>
      </p:pic>
    </p:spTree>
    <p:extLst>
      <p:ext uri="{BB962C8B-B14F-4D97-AF65-F5344CB8AC3E}">
        <p14:creationId xmlns:p14="http://schemas.microsoft.com/office/powerpoint/2010/main" val="83217596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idx="1"/>
          </p:nvPr>
        </p:nvSpPr>
        <p:spPr>
          <a:xfrm>
            <a:off x="4427984" y="3034150"/>
            <a:ext cx="3672408" cy="2051033"/>
          </a:xfrm>
        </p:spPr>
        <p:txBody>
          <a:bodyPr>
            <a:normAutofit/>
          </a:bodyPr>
          <a:lstStyle/>
          <a:p>
            <a:endParaRPr lang="it-IT" dirty="0">
              <a:latin typeface="Verdana" pitchFamily="34" charset="0"/>
              <a:ea typeface="Verdana" pitchFamily="34" charset="0"/>
              <a:cs typeface="Verdana" pitchFamily="34" charset="0"/>
            </a:endParaRPr>
          </a:p>
          <a:p>
            <a:endParaRPr lang="it-IT" sz="3400" dirty="0">
              <a:solidFill>
                <a:schemeClr val="tx1"/>
              </a:solidFill>
              <a:latin typeface="+mj-lt"/>
              <a:cs typeface="Microsoft Sans Serif" pitchFamily="34" charset="0"/>
            </a:endParaRPr>
          </a:p>
          <a:p>
            <a:pPr marL="0" indent="0">
              <a:buNone/>
            </a:pPr>
            <a:r>
              <a:rPr lang="it-IT" sz="3400" dirty="0">
                <a:solidFill>
                  <a:schemeClr val="tx1"/>
                </a:solidFill>
                <a:latin typeface="+mj-lt"/>
                <a:cs typeface="Microsoft Sans Serif" pitchFamily="34" charset="0"/>
              </a:rPr>
              <a:t> </a:t>
            </a:r>
            <a:endParaRPr lang="it-IT" dirty="0">
              <a:solidFill>
                <a:schemeClr val="tx1"/>
              </a:solidFill>
            </a:endParaRPr>
          </a:p>
          <a:p>
            <a:pPr marL="0" indent="0">
              <a:buNone/>
            </a:pPr>
            <a:endParaRPr lang="it-IT" dirty="0">
              <a:solidFill>
                <a:schemeClr val="tx1"/>
              </a:solidFill>
            </a:endParaRPr>
          </a:p>
        </p:txBody>
      </p:sp>
      <p:sp>
        <p:nvSpPr>
          <p:cNvPr id="4" name="Segnaposto testo 3"/>
          <p:cNvSpPr>
            <a:spLocks noGrp="1"/>
          </p:cNvSpPr>
          <p:nvPr>
            <p:ph type="body" sz="half" idx="2"/>
          </p:nvPr>
        </p:nvSpPr>
        <p:spPr>
          <a:xfrm>
            <a:off x="93975" y="1600200"/>
            <a:ext cx="8150433" cy="4349080"/>
          </a:xfrm>
        </p:spPr>
        <p:txBody>
          <a:bodyPr>
            <a:normAutofit/>
          </a:bodyPr>
          <a:lstStyle/>
          <a:p>
            <a:r>
              <a:rPr lang="it-IT" sz="2200" dirty="0">
                <a:cs typeface="Microsoft Sans Serif" pitchFamily="34" charset="0"/>
              </a:rPr>
              <a:t>Si pone l'obiettivo di tutelare tutte le acque (superficiali, marine e sotterranee) per prevenire e ridurre l'inquinamento, attuare il risanamento dei corpi idrici inquinati, conseguire un miglioramento dello stato delle acque e perseguire usi sostenibili e durevoli delle risorse idriche</a:t>
            </a:r>
          </a:p>
          <a:p>
            <a:r>
              <a:rPr lang="it-IT" sz="2200" dirty="0">
                <a:cs typeface="Microsoft Sans Serif" pitchFamily="34" charset="0"/>
              </a:rPr>
              <a:t>Individua tre tipologie di acque:</a:t>
            </a:r>
          </a:p>
          <a:p>
            <a:pPr marL="285750" indent="-285750">
              <a:buFont typeface="Wingdings" panose="05000000000000000000" pitchFamily="2" charset="2"/>
              <a:buChar char="v"/>
            </a:pPr>
            <a:r>
              <a:rPr lang="it-IT" sz="2200" dirty="0">
                <a:cs typeface="Microsoft Sans Serif" pitchFamily="34" charset="0"/>
              </a:rPr>
              <a:t> reflue,</a:t>
            </a:r>
          </a:p>
          <a:p>
            <a:pPr marL="285750" indent="-285750">
              <a:buFont typeface="Wingdings" panose="05000000000000000000" pitchFamily="2" charset="2"/>
              <a:buChar char="v"/>
            </a:pPr>
            <a:r>
              <a:rPr lang="it-IT" sz="2200" dirty="0">
                <a:cs typeface="Microsoft Sans Serif" pitchFamily="34" charset="0"/>
              </a:rPr>
              <a:t> industriali,</a:t>
            </a:r>
          </a:p>
          <a:p>
            <a:pPr marL="285750" indent="-285750">
              <a:buFont typeface="Wingdings" panose="05000000000000000000" pitchFamily="2" charset="2"/>
              <a:buChar char="v"/>
            </a:pPr>
            <a:r>
              <a:rPr lang="it-IT" sz="2200" dirty="0">
                <a:cs typeface="Microsoft Sans Serif" pitchFamily="34" charset="0"/>
              </a:rPr>
              <a:t> domestiche e urbane,</a:t>
            </a:r>
          </a:p>
          <a:p>
            <a:r>
              <a:rPr lang="it-IT" sz="2200" dirty="0">
                <a:cs typeface="Microsoft Sans Serif" pitchFamily="34" charset="0"/>
              </a:rPr>
              <a:t>Fissa per ciascuna una regolamentazione differente.</a:t>
            </a:r>
          </a:p>
          <a:p>
            <a:r>
              <a:rPr lang="it-IT" b="0" dirty="0">
                <a:cs typeface="Microsoft Sans Serif" pitchFamily="34" charset="0"/>
              </a:rPr>
              <a:t> </a:t>
            </a:r>
            <a:endParaRPr lang="it-IT" b="0" dirty="0"/>
          </a:p>
          <a:p>
            <a:endParaRPr lang="it-IT" dirty="0"/>
          </a:p>
        </p:txBody>
      </p:sp>
      <p:sp>
        <p:nvSpPr>
          <p:cNvPr id="2" name="Titolo 1"/>
          <p:cNvSpPr>
            <a:spLocks noGrp="1"/>
          </p:cNvSpPr>
          <p:nvPr>
            <p:ph type="title"/>
          </p:nvPr>
        </p:nvSpPr>
        <p:spPr>
          <a:xfrm>
            <a:off x="457200" y="609600"/>
            <a:ext cx="8363272" cy="914718"/>
          </a:xfrm>
        </p:spPr>
        <p:txBody>
          <a:bodyPr>
            <a:noAutofit/>
          </a:bodyPr>
          <a:lstStyle/>
          <a:p>
            <a:r>
              <a:rPr lang="it-IT" sz="5000" dirty="0"/>
              <a:t>D. Lgs 11 maggio 1999 n 152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045637"/>
            <a:ext cx="3395364" cy="185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594900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500"/>
                                        <p:tgtEl>
                                          <p:spTgt spid="4">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500"/>
                                        <p:tgtEl>
                                          <p:spTgt spid="4">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50"/>
                                        </p:tgtEl>
                                        <p:attrNameLst>
                                          <p:attrName>style.visibility</p:attrName>
                                        </p:attrNameLst>
                                      </p:cBhvr>
                                      <p:to>
                                        <p:strVal val="visible"/>
                                      </p:to>
                                    </p:set>
                                    <p:animEffect transition="in" filter="fade">
                                      <p:cBhvr>
                                        <p:cTn id="39" dur="1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idx="1"/>
          </p:nvPr>
        </p:nvSpPr>
        <p:spPr/>
        <p:txBody>
          <a:bodyPr>
            <a:normAutofit/>
          </a:bodyPr>
          <a:lstStyle/>
          <a:p>
            <a:endParaRPr lang="it-IT" dirty="0">
              <a:latin typeface="Verdana" pitchFamily="34" charset="0"/>
              <a:ea typeface="Verdana" pitchFamily="34" charset="0"/>
              <a:cs typeface="Verdana" pitchFamily="34" charset="0"/>
            </a:endParaRPr>
          </a:p>
          <a:p>
            <a:endParaRPr lang="it-IT" dirty="0">
              <a:solidFill>
                <a:schemeClr val="tx1"/>
              </a:solidFill>
            </a:endParaRPr>
          </a:p>
          <a:p>
            <a:pPr marL="0" indent="0">
              <a:buNone/>
            </a:pPr>
            <a:endParaRPr lang="it-IT" dirty="0">
              <a:solidFill>
                <a:schemeClr val="tx1"/>
              </a:solidFill>
            </a:endParaRPr>
          </a:p>
        </p:txBody>
      </p:sp>
      <p:sp>
        <p:nvSpPr>
          <p:cNvPr id="4" name="Segnaposto testo 3"/>
          <p:cNvSpPr>
            <a:spLocks noGrp="1"/>
          </p:cNvSpPr>
          <p:nvPr>
            <p:ph type="body" sz="half" idx="2"/>
          </p:nvPr>
        </p:nvSpPr>
        <p:spPr>
          <a:xfrm>
            <a:off x="457200" y="1600200"/>
            <a:ext cx="8363272" cy="4997152"/>
          </a:xfrm>
        </p:spPr>
        <p:txBody>
          <a:bodyPr>
            <a:normAutofit/>
          </a:bodyPr>
          <a:lstStyle/>
          <a:p>
            <a:r>
              <a:rPr lang="it-IT" sz="2600" b="1" i="1" dirty="0" err="1">
                <a:cs typeface="Microsoft Sans Serif" pitchFamily="34" charset="0"/>
              </a:rPr>
              <a:t>D.Lgs.</a:t>
            </a:r>
            <a:r>
              <a:rPr lang="it-IT" sz="2600" b="1" i="1" dirty="0">
                <a:cs typeface="Microsoft Sans Serif" pitchFamily="34" charset="0"/>
              </a:rPr>
              <a:t> n. 152 dell'aprile 2006</a:t>
            </a:r>
          </a:p>
          <a:p>
            <a:r>
              <a:rPr lang="it-IT" sz="2200" dirty="0">
                <a:cs typeface="Microsoft Sans Serif" pitchFamily="34" charset="0"/>
              </a:rPr>
              <a:t>Contiene diverse norme in materia di tutela ambientale, una parte importante è dedicata alla tutela delle acque dall'inquinamento e la gestione delle risorse idriche. </a:t>
            </a:r>
          </a:p>
          <a:p>
            <a:r>
              <a:rPr lang="it-IT" sz="2200" dirty="0">
                <a:cs typeface="Microsoft Sans Serif" pitchFamily="34" charset="0"/>
              </a:rPr>
              <a:t>Gli obiettivi di tutela delle acque dall’inquinamento sono:</a:t>
            </a:r>
          </a:p>
          <a:p>
            <a:pPr marL="285750" indent="-285750">
              <a:buFont typeface="Wingdings" panose="05000000000000000000" pitchFamily="2" charset="2"/>
              <a:buChar char="v"/>
            </a:pPr>
            <a:r>
              <a:rPr lang="it-IT" sz="2200" dirty="0">
                <a:cs typeface="Microsoft Sans Serif" pitchFamily="34" charset="0"/>
              </a:rPr>
              <a:t> la prevenzione e la riduzione dell’inquinamento dei corpi idrici inquinati nonché il loro risanamento;</a:t>
            </a:r>
          </a:p>
          <a:p>
            <a:pPr marL="285750" indent="-285750">
              <a:buFont typeface="Wingdings" panose="05000000000000000000" pitchFamily="2" charset="2"/>
              <a:buChar char="v"/>
            </a:pPr>
            <a:r>
              <a:rPr lang="it-IT" sz="2200" dirty="0">
                <a:cs typeface="Microsoft Sans Serif" pitchFamily="34" charset="0"/>
              </a:rPr>
              <a:t> la protezione delle acque destinate a usi particolari;</a:t>
            </a:r>
          </a:p>
          <a:p>
            <a:pPr marL="285750" indent="-285750">
              <a:buFont typeface="Wingdings" panose="05000000000000000000" pitchFamily="2" charset="2"/>
              <a:buChar char="v"/>
            </a:pPr>
            <a:r>
              <a:rPr lang="it-IT" sz="2200" dirty="0">
                <a:cs typeface="Microsoft Sans Serif" pitchFamily="34" charset="0"/>
              </a:rPr>
              <a:t> il perseguimento di usi sostenibili delle risorse idriche ed il mantenimento della capacità naturale di auto depurazione dei corpi idrici.</a:t>
            </a:r>
          </a:p>
          <a:p>
            <a:endParaRPr lang="it-IT" dirty="0"/>
          </a:p>
        </p:txBody>
      </p:sp>
      <p:sp>
        <p:nvSpPr>
          <p:cNvPr id="2" name="Titolo 1"/>
          <p:cNvSpPr>
            <a:spLocks noGrp="1"/>
          </p:cNvSpPr>
          <p:nvPr>
            <p:ph type="title"/>
          </p:nvPr>
        </p:nvSpPr>
        <p:spPr>
          <a:xfrm>
            <a:off x="107504" y="152718"/>
            <a:ext cx="8579296" cy="1260058"/>
          </a:xfrm>
        </p:spPr>
        <p:txBody>
          <a:bodyPr/>
          <a:lstStyle/>
          <a:p>
            <a:r>
              <a:rPr lang="it-IT" b="1" dirty="0">
                <a:latin typeface="Verdana" pitchFamily="34" charset="0"/>
                <a:ea typeface="Verdana" pitchFamily="34" charset="0"/>
                <a:cs typeface="Verdana" pitchFamily="34" charset="0"/>
              </a:rPr>
              <a:t>…ancora Legislazioni</a:t>
            </a:r>
          </a:p>
        </p:txBody>
      </p:sp>
    </p:spTree>
    <p:extLst>
      <p:ext uri="{BB962C8B-B14F-4D97-AF65-F5344CB8AC3E}">
        <p14:creationId xmlns:p14="http://schemas.microsoft.com/office/powerpoint/2010/main" val="373310050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250"/>
                                        <p:tgtEl>
                                          <p:spTgt spid="2"/>
                                        </p:tgtEl>
                                      </p:cBhvr>
                                    </p:animEffect>
                                  </p:childTnLst>
                                </p:cTn>
                              </p:par>
                            </p:childTnLst>
                          </p:cTn>
                        </p:par>
                        <p:par>
                          <p:cTn id="8" fill="hold">
                            <p:stCondLst>
                              <p:cond delay="250"/>
                            </p:stCondLst>
                            <p:childTnLst>
                              <p:par>
                                <p:cTn id="9" presetID="37"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1000"/>
                                        <p:tgtEl>
                                          <p:spTgt spid="4">
                                            <p:txEl>
                                              <p:pRg st="0" end="0"/>
                                            </p:txEl>
                                          </p:spTgt>
                                        </p:tgtEl>
                                      </p:cBhvr>
                                    </p:animEffect>
                                    <p:anim calcmode="lin" valueType="num">
                                      <p:cBhvr>
                                        <p:cTn id="1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3"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par>
                          <p:cTn id="15" fill="hold">
                            <p:stCondLst>
                              <p:cond delay="1250"/>
                            </p:stCondLst>
                            <p:childTnLst>
                              <p:par>
                                <p:cTn id="16" presetID="37" presetClass="entr" presetSubtype="0" fill="hold" grpId="0"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par>
                          <p:cTn id="22" fill="hold">
                            <p:stCondLst>
                              <p:cond delay="2250"/>
                            </p:stCondLst>
                            <p:childTnLst>
                              <p:par>
                                <p:cTn id="23" presetID="37" presetClass="entr" presetSubtype="0" fill="hold" grpId="0"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par>
                          <p:cTn id="29" fill="hold">
                            <p:stCondLst>
                              <p:cond delay="3250"/>
                            </p:stCondLst>
                            <p:childTnLst>
                              <p:par>
                                <p:cTn id="30" presetID="37" presetClass="entr" presetSubtype="0" fill="hold" grpId="0" nodeType="after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par>
                          <p:cTn id="36" fill="hold">
                            <p:stCondLst>
                              <p:cond delay="4250"/>
                            </p:stCondLst>
                            <p:childTnLst>
                              <p:par>
                                <p:cTn id="37" presetID="37" presetClass="entr" presetSubtype="0" fill="hold" grpId="0" nodeType="after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par>
                          <p:cTn id="43" fill="hold">
                            <p:stCondLst>
                              <p:cond delay="5250"/>
                            </p:stCondLst>
                            <p:childTnLst>
                              <p:par>
                                <p:cTn id="44" presetID="37" presetClass="entr" presetSubtype="0" fill="hold" grpId="0" nodeType="afterEffect">
                                  <p:stCondLst>
                                    <p:cond delay="0"/>
                                  </p:stCondLst>
                                  <p:childTnLst>
                                    <p:set>
                                      <p:cBhvr>
                                        <p:cTn id="45" dur="1" fill="hold">
                                          <p:stCondLst>
                                            <p:cond delay="0"/>
                                          </p:stCondLst>
                                        </p:cTn>
                                        <p:tgtEl>
                                          <p:spTgt spid="4">
                                            <p:txEl>
                                              <p:pRg st="5" end="5"/>
                                            </p:txEl>
                                          </p:spTgt>
                                        </p:tgtEl>
                                        <p:attrNameLst>
                                          <p:attrName>style.visibility</p:attrName>
                                        </p:attrNameLst>
                                      </p:cBhvr>
                                      <p:to>
                                        <p:strVal val="visible"/>
                                      </p:to>
                                    </p:set>
                                    <p:animEffect transition="in" filter="fade">
                                      <p:cBhvr>
                                        <p:cTn id="46" dur="1000"/>
                                        <p:tgtEl>
                                          <p:spTgt spid="4">
                                            <p:txEl>
                                              <p:pRg st="5" end="5"/>
                                            </p:txEl>
                                          </p:spTgt>
                                        </p:tgtEl>
                                      </p:cBhvr>
                                    </p:animEffect>
                                    <p:anim calcmode="lin" valueType="num">
                                      <p:cBhvr>
                                        <p:cTn id="4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43608" y="1880828"/>
            <a:ext cx="6264696" cy="3096344"/>
          </a:xfrm>
        </p:spPr>
        <p:txBody>
          <a:bodyPr/>
          <a:lstStyle/>
          <a:p>
            <a:r>
              <a:rPr lang="it-IT" sz="8000" dirty="0">
                <a:latin typeface="Agency FB" panose="020B0503020202020204" pitchFamily="34" charset="0"/>
              </a:rPr>
              <a:t>Energie Rinnovabili</a:t>
            </a:r>
          </a:p>
        </p:txBody>
      </p:sp>
    </p:spTree>
    <p:extLst>
      <p:ext uri="{BB962C8B-B14F-4D97-AF65-F5344CB8AC3E}">
        <p14:creationId xmlns:p14="http://schemas.microsoft.com/office/powerpoint/2010/main" val="15761144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grpId="0" nodeType="with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5005184"/>
            <a:ext cx="8928992" cy="1592168"/>
          </a:xfrm>
        </p:spPr>
        <p:txBody>
          <a:bodyPr/>
          <a:lstStyle/>
          <a:p>
            <a:pPr algn="ctr"/>
            <a:r>
              <a:rPr lang="it-IT" dirty="0"/>
              <a:t>FONTI DI ENERGIA RINNOVABILE</a:t>
            </a:r>
            <a:endParaRPr lang="it-IT" dirty="0">
              <a:solidFill>
                <a:srgbClr val="FF0000"/>
              </a:solidFill>
              <a:latin typeface="Aharoni" pitchFamily="2" charset="-79"/>
              <a:cs typeface="Aharoni" pitchFamily="2" charset="-79"/>
            </a:endParaRPr>
          </a:p>
        </p:txBody>
      </p:sp>
      <p:pic>
        <p:nvPicPr>
          <p:cNvPr id="5" name="Segnaposto contenuto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95536" y="731520"/>
            <a:ext cx="2981064" cy="3475037"/>
          </a:xfrm>
        </p:spPr>
      </p:pic>
      <p:sp>
        <p:nvSpPr>
          <p:cNvPr id="3" name="Segnaposto testo 2"/>
          <p:cNvSpPr>
            <a:spLocks noGrp="1"/>
          </p:cNvSpPr>
          <p:nvPr>
            <p:ph sz="quarter" idx="14"/>
          </p:nvPr>
        </p:nvSpPr>
        <p:spPr>
          <a:xfrm>
            <a:off x="4645152" y="731520"/>
            <a:ext cx="4247328" cy="3921616"/>
          </a:xfrm>
        </p:spPr>
        <p:txBody>
          <a:bodyPr>
            <a:noAutofit/>
          </a:bodyPr>
          <a:lstStyle/>
          <a:p>
            <a:r>
              <a:rPr lang="it-IT" dirty="0"/>
              <a:t>Sono quelle fonti che si rigenerano in modo continuativo e comunque ad una velocità maggiore del loro tasso di utilizzo.</a:t>
            </a:r>
          </a:p>
          <a:p>
            <a:r>
              <a:rPr lang="it-IT" dirty="0"/>
              <a:t>Sono illimitate nel tempo ma hanno un flusso incostante.</a:t>
            </a:r>
          </a:p>
          <a:p>
            <a:r>
              <a:rPr lang="it-IT" dirty="0"/>
              <a:t>Sono utilizzabili con rendimenti più bassi e costi più elevati.</a:t>
            </a:r>
          </a:p>
        </p:txBody>
      </p:sp>
    </p:spTree>
    <p:extLst>
      <p:ext uri="{BB962C8B-B14F-4D97-AF65-F5344CB8AC3E}">
        <p14:creationId xmlns:p14="http://schemas.microsoft.com/office/powerpoint/2010/main" val="40683905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childTnLst>
                          </p:cTn>
                        </p:par>
                        <p:par>
                          <p:cTn id="22" fill="hold">
                            <p:stCondLst>
                              <p:cond delay="1500"/>
                            </p:stCondLst>
                            <p:childTnLst>
                              <p:par>
                                <p:cTn id="23" presetID="21" presetClass="entr" presetSubtype="1"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07704" y="5554981"/>
            <a:ext cx="6512511" cy="1143000"/>
          </a:xfrm>
        </p:spPr>
        <p:txBody>
          <a:bodyPr/>
          <a:lstStyle/>
          <a:p>
            <a:r>
              <a:rPr lang="it-IT" dirty="0"/>
              <a:t>Energia idroelettrica</a:t>
            </a:r>
          </a:p>
        </p:txBody>
      </p:sp>
      <p:sp>
        <p:nvSpPr>
          <p:cNvPr id="3" name="Segnaposto contenuto 2"/>
          <p:cNvSpPr>
            <a:spLocks noGrp="1"/>
          </p:cNvSpPr>
          <p:nvPr>
            <p:ph sz="quarter" idx="13"/>
          </p:nvPr>
        </p:nvSpPr>
        <p:spPr>
          <a:xfrm>
            <a:off x="144017" y="734775"/>
            <a:ext cx="5148063" cy="4425673"/>
          </a:xfrm>
        </p:spPr>
        <p:txBody>
          <a:bodyPr>
            <a:normAutofit/>
          </a:bodyPr>
          <a:lstStyle/>
          <a:p>
            <a:r>
              <a:rPr lang="it-IT" dirty="0"/>
              <a:t>L’uomo ha sempre utilizzato l’ </a:t>
            </a:r>
            <a:r>
              <a:rPr lang="it-IT" b="1" i="1" dirty="0"/>
              <a:t>energia meccanica </a:t>
            </a:r>
            <a:r>
              <a:rPr lang="it-IT" dirty="0"/>
              <a:t>fornita dall’acqua in movimento.</a:t>
            </a:r>
          </a:p>
          <a:p>
            <a:r>
              <a:rPr lang="it-IT" dirty="0"/>
              <a:t>La </a:t>
            </a:r>
            <a:r>
              <a:rPr lang="it-IT" b="1" i="1" dirty="0"/>
              <a:t>ruota di un mulino  </a:t>
            </a:r>
            <a:r>
              <a:rPr lang="it-IT" dirty="0"/>
              <a:t>ad acqua  sfruttava l'energia prodotta dalla corrente di un corso d'acqua per macinare i cereali o muovere i telai per la produzione tessile </a:t>
            </a:r>
          </a:p>
          <a:p>
            <a:r>
              <a:rPr lang="it-IT" dirty="0"/>
              <a:t>Figlie delle ruote sono le </a:t>
            </a:r>
            <a:r>
              <a:rPr lang="it-IT" b="1" i="1" dirty="0"/>
              <a:t>turbine</a:t>
            </a:r>
            <a:r>
              <a:rPr lang="it-IT" dirty="0"/>
              <a:t> che trasformano l’ </a:t>
            </a:r>
            <a:r>
              <a:rPr lang="it-IT" b="1" i="1" dirty="0"/>
              <a:t>energia meccanica </a:t>
            </a:r>
            <a:r>
              <a:rPr lang="it-IT" dirty="0"/>
              <a:t>dell’acqua in </a:t>
            </a:r>
            <a:r>
              <a:rPr lang="it-IT" b="1" i="1" dirty="0"/>
              <a:t>energia elettrica </a:t>
            </a:r>
          </a:p>
        </p:txBody>
      </p:sp>
      <p:pic>
        <p:nvPicPr>
          <p:cNvPr id="6" name="Segnaposto contenuto 5">
            <a:extLst>
              <a:ext uri="{FF2B5EF4-FFF2-40B4-BE49-F238E27FC236}">
                <a16:creationId xmlns:a16="http://schemas.microsoft.com/office/drawing/2014/main" id="{A6680472-E43A-47BB-9C24-DED5ED3F7189}"/>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292080" y="1697932"/>
            <a:ext cx="3334512" cy="2499360"/>
          </a:xfrm>
        </p:spPr>
      </p:pic>
    </p:spTree>
    <p:extLst>
      <p:ext uri="{BB962C8B-B14F-4D97-AF65-F5344CB8AC3E}">
        <p14:creationId xmlns:p14="http://schemas.microsoft.com/office/powerpoint/2010/main" val="26741657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AB6AB3-B350-4F71-835F-28524FE27413}"/>
              </a:ext>
            </a:extLst>
          </p:cNvPr>
          <p:cNvSpPr>
            <a:spLocks noGrp="1"/>
          </p:cNvSpPr>
          <p:nvPr>
            <p:ph type="title"/>
          </p:nvPr>
        </p:nvSpPr>
        <p:spPr>
          <a:xfrm>
            <a:off x="0" y="4372168"/>
            <a:ext cx="8892479" cy="1754312"/>
          </a:xfrm>
        </p:spPr>
        <p:txBody>
          <a:bodyPr/>
          <a:lstStyle/>
          <a:p>
            <a:r>
              <a:rPr lang="it-IT" sz="4800" dirty="0"/>
              <a:t>COME VIENE PRODOTTA L’ENERGIA IDROELETTRICA?</a:t>
            </a:r>
            <a:endParaRPr lang="it-IT" dirty="0"/>
          </a:p>
        </p:txBody>
      </p:sp>
      <p:sp>
        <p:nvSpPr>
          <p:cNvPr id="3" name="Segnaposto contenuto 2">
            <a:extLst>
              <a:ext uri="{FF2B5EF4-FFF2-40B4-BE49-F238E27FC236}">
                <a16:creationId xmlns:a16="http://schemas.microsoft.com/office/drawing/2014/main" id="{71D9EB97-42F9-4227-9067-D72791BC6D1C}"/>
              </a:ext>
            </a:extLst>
          </p:cNvPr>
          <p:cNvSpPr>
            <a:spLocks noGrp="1"/>
          </p:cNvSpPr>
          <p:nvPr>
            <p:ph sz="quarter" idx="13"/>
          </p:nvPr>
        </p:nvSpPr>
        <p:spPr>
          <a:xfrm>
            <a:off x="251521" y="731519"/>
            <a:ext cx="4238182" cy="3640649"/>
          </a:xfrm>
        </p:spPr>
        <p:txBody>
          <a:bodyPr>
            <a:normAutofit/>
          </a:bodyPr>
          <a:lstStyle/>
          <a:p>
            <a:r>
              <a:rPr lang="it-IT" dirty="0"/>
              <a:t>L’acqua dei bacini montani possiede </a:t>
            </a:r>
            <a:r>
              <a:rPr lang="it-IT" b="1" i="1" dirty="0"/>
              <a:t>energia potenziale</a:t>
            </a:r>
            <a:r>
              <a:rPr lang="it-IT" dirty="0"/>
              <a:t> (</a:t>
            </a:r>
            <a:r>
              <a:rPr lang="it-IT" i="1" dirty="0"/>
              <a:t>l’energia immagazzinata che libererà quando sarà libera di muoversi</a:t>
            </a:r>
            <a:r>
              <a:rPr lang="it-IT" dirty="0"/>
              <a:t>)</a:t>
            </a:r>
          </a:p>
          <a:p>
            <a:r>
              <a:rPr lang="it-IT" dirty="0"/>
              <a:t>Come una fionda che possiede l’energia potenziale che si libera quando </a:t>
            </a:r>
            <a:r>
              <a:rPr lang="it-IT" b="1" i="1" dirty="0"/>
              <a:t>tendiamo l’elastico </a:t>
            </a:r>
          </a:p>
          <a:p>
            <a:endParaRPr lang="it-IT" dirty="0"/>
          </a:p>
          <a:p>
            <a:endParaRPr lang="it-IT" dirty="0"/>
          </a:p>
        </p:txBody>
      </p:sp>
      <p:pic>
        <p:nvPicPr>
          <p:cNvPr id="6" name="Segnaposto contenuto 5">
            <a:extLst>
              <a:ext uri="{FF2B5EF4-FFF2-40B4-BE49-F238E27FC236}">
                <a16:creationId xmlns:a16="http://schemas.microsoft.com/office/drawing/2014/main" id="{261BAB1B-8F41-4626-BF90-37C4027ACC0E}"/>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60160" y="1063531"/>
            <a:ext cx="3797689" cy="2844601"/>
          </a:xfrm>
        </p:spPr>
      </p:pic>
    </p:spTree>
    <p:extLst>
      <p:ext uri="{BB962C8B-B14F-4D97-AF65-F5344CB8AC3E}">
        <p14:creationId xmlns:p14="http://schemas.microsoft.com/office/powerpoint/2010/main" val="2107969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30394" y="5554980"/>
            <a:ext cx="8424935" cy="1143000"/>
          </a:xfrm>
        </p:spPr>
        <p:txBody>
          <a:bodyPr/>
          <a:lstStyle/>
          <a:p>
            <a:pPr algn="ctr"/>
            <a:r>
              <a:rPr lang="it-IT" dirty="0"/>
              <a:t>Centrale Idroelettrica</a:t>
            </a:r>
          </a:p>
        </p:txBody>
      </p:sp>
      <p:sp>
        <p:nvSpPr>
          <p:cNvPr id="4" name="Segnaposto contenuto 3"/>
          <p:cNvSpPr>
            <a:spLocks noGrp="1"/>
          </p:cNvSpPr>
          <p:nvPr>
            <p:ph sz="quarter" idx="14"/>
          </p:nvPr>
        </p:nvSpPr>
        <p:spPr>
          <a:xfrm>
            <a:off x="125760" y="2996952"/>
            <a:ext cx="8892480" cy="2736304"/>
          </a:xfrm>
        </p:spPr>
        <p:txBody>
          <a:bodyPr>
            <a:normAutofit lnSpcReduction="10000"/>
          </a:bodyPr>
          <a:lstStyle/>
          <a:p>
            <a:r>
              <a:rPr lang="it-IT" dirty="0"/>
              <a:t>Un </a:t>
            </a:r>
            <a:r>
              <a:rPr lang="it-IT" b="1" i="1" u="sng" dirty="0"/>
              <a:t>bacino di raccolta </a:t>
            </a:r>
            <a:r>
              <a:rPr lang="it-IT" dirty="0"/>
              <a:t>dell’acqua (un lago artificiale in cui l’acqua è trattenuta da una diga-situato ad alta quota rispetto alla centrale).</a:t>
            </a:r>
          </a:p>
          <a:p>
            <a:r>
              <a:rPr lang="it-IT" dirty="0"/>
              <a:t>Una </a:t>
            </a:r>
            <a:r>
              <a:rPr lang="it-IT" b="1" i="1" u="sng" dirty="0"/>
              <a:t>condotta forzata </a:t>
            </a:r>
            <a:r>
              <a:rPr lang="it-IT" dirty="0"/>
              <a:t>(una tubazione che porta l’acqua a valle con un elevata pressione, dovuta al dislivello). </a:t>
            </a:r>
          </a:p>
          <a:p>
            <a:r>
              <a:rPr lang="it-IT" dirty="0"/>
              <a:t>Una </a:t>
            </a:r>
            <a:r>
              <a:rPr lang="it-IT" b="1" i="1" u="sng" dirty="0"/>
              <a:t>centrale</a:t>
            </a:r>
            <a:r>
              <a:rPr lang="it-IT" dirty="0"/>
              <a:t>, a valle, in cui si trovano le turbine ed il generatore. Il moto dell’acqua fa girare la turbina che aziona l’alternatore e genera corrente elettrica.</a:t>
            </a:r>
          </a:p>
        </p:txBody>
      </p:sp>
      <p:pic>
        <p:nvPicPr>
          <p:cNvPr id="18" name="Segnaposto contenuto 17">
            <a:extLst>
              <a:ext uri="{FF2B5EF4-FFF2-40B4-BE49-F238E27FC236}">
                <a16:creationId xmlns:a16="http://schemas.microsoft.com/office/drawing/2014/main" id="{E27CE066-7050-42CC-8F00-9440FBE5BAA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986577" y="232865"/>
            <a:ext cx="5112568" cy="2611855"/>
          </a:xfrm>
        </p:spPr>
      </p:pic>
    </p:spTree>
    <p:extLst>
      <p:ext uri="{BB962C8B-B14F-4D97-AF65-F5344CB8AC3E}">
        <p14:creationId xmlns:p14="http://schemas.microsoft.com/office/powerpoint/2010/main" val="6832512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D9A0B3F2-09DD-4952-876F-228A1A58D82B}"/>
              </a:ext>
            </a:extLst>
          </p:cNvPr>
          <p:cNvSpPr>
            <a:spLocks noGrp="1"/>
          </p:cNvSpPr>
          <p:nvPr>
            <p:ph type="title"/>
          </p:nvPr>
        </p:nvSpPr>
        <p:spPr>
          <a:xfrm>
            <a:off x="446817" y="5517232"/>
            <a:ext cx="7910264" cy="864096"/>
          </a:xfrm>
        </p:spPr>
        <p:txBody>
          <a:bodyPr/>
          <a:lstStyle/>
          <a:p>
            <a:r>
              <a:rPr lang="it-IT" dirty="0"/>
              <a:t>Centrale di Pompaggio</a:t>
            </a:r>
          </a:p>
        </p:txBody>
      </p:sp>
      <p:sp>
        <p:nvSpPr>
          <p:cNvPr id="5" name="Segnaposto contenuto 4">
            <a:extLst>
              <a:ext uri="{FF2B5EF4-FFF2-40B4-BE49-F238E27FC236}">
                <a16:creationId xmlns:a16="http://schemas.microsoft.com/office/drawing/2014/main" id="{3A91496B-4E49-4CAA-9419-3C8CC2D4F311}"/>
              </a:ext>
            </a:extLst>
          </p:cNvPr>
          <p:cNvSpPr>
            <a:spLocks noGrp="1"/>
          </p:cNvSpPr>
          <p:nvPr>
            <p:ph sz="quarter" idx="13"/>
          </p:nvPr>
        </p:nvSpPr>
        <p:spPr>
          <a:xfrm>
            <a:off x="230793" y="3573016"/>
            <a:ext cx="8682413" cy="1944216"/>
          </a:xfrm>
        </p:spPr>
        <p:txBody>
          <a:bodyPr>
            <a:normAutofit fontScale="92500"/>
          </a:bodyPr>
          <a:lstStyle/>
          <a:p>
            <a:pPr>
              <a:lnSpc>
                <a:spcPct val="110000"/>
              </a:lnSpc>
            </a:pPr>
            <a:r>
              <a:rPr lang="it-IT" dirty="0"/>
              <a:t>Durante il giorno l’acqua scende dal bacino al serbatoio d’accumulo e produce corrente elettrica. </a:t>
            </a:r>
          </a:p>
          <a:p>
            <a:pPr>
              <a:lnSpc>
                <a:spcPct val="110000"/>
              </a:lnSpc>
            </a:pPr>
            <a:r>
              <a:rPr lang="it-IT" dirty="0"/>
              <a:t>Durante la notte l’acqua viene aspirata dal serbatoio d’accumulo e fatta risalire sulla montagna, nel bacino, utilizzando lo stesso generatore che funzione come motore. La turbina funzione come pompa </a:t>
            </a:r>
          </a:p>
          <a:p>
            <a:endParaRPr lang="it-IT" dirty="0"/>
          </a:p>
        </p:txBody>
      </p:sp>
      <p:pic>
        <p:nvPicPr>
          <p:cNvPr id="8" name="Segnaposto contenuto 7">
            <a:extLst>
              <a:ext uri="{FF2B5EF4-FFF2-40B4-BE49-F238E27FC236}">
                <a16:creationId xmlns:a16="http://schemas.microsoft.com/office/drawing/2014/main" id="{87AAD895-6010-40BF-ADFC-C1732581442D}"/>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2483768" y="322737"/>
            <a:ext cx="4567520" cy="3106263"/>
          </a:xfrm>
        </p:spPr>
      </p:pic>
    </p:spTree>
    <p:extLst>
      <p:ext uri="{BB962C8B-B14F-4D97-AF65-F5344CB8AC3E}">
        <p14:creationId xmlns:p14="http://schemas.microsoft.com/office/powerpoint/2010/main" val="99077161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85247" y="5157192"/>
            <a:ext cx="8208911" cy="1143000"/>
          </a:xfrm>
        </p:spPr>
        <p:txBody>
          <a:bodyPr>
            <a:normAutofit fontScale="90000"/>
          </a:bodyPr>
          <a:lstStyle/>
          <a:p>
            <a:r>
              <a:rPr lang="it-IT" dirty="0"/>
              <a:t>Centrale idroelettrica fluviale</a:t>
            </a:r>
          </a:p>
        </p:txBody>
      </p:sp>
      <p:sp>
        <p:nvSpPr>
          <p:cNvPr id="3" name="Segnaposto contenuto 2"/>
          <p:cNvSpPr>
            <a:spLocks noGrp="1"/>
          </p:cNvSpPr>
          <p:nvPr>
            <p:ph sz="quarter" idx="13"/>
          </p:nvPr>
        </p:nvSpPr>
        <p:spPr>
          <a:xfrm>
            <a:off x="385246" y="731519"/>
            <a:ext cx="8867273" cy="1333130"/>
          </a:xfrm>
        </p:spPr>
        <p:txBody>
          <a:bodyPr>
            <a:normAutofit fontScale="92500" lnSpcReduction="10000"/>
          </a:bodyPr>
          <a:lstStyle/>
          <a:p>
            <a:r>
              <a:rPr lang="it-IT" dirty="0"/>
              <a:t>Questo tipo di centrale sorge in presenza di dighe che sbarrano il corso di un fiume e creano un dislivello di 8-15 metri.</a:t>
            </a:r>
          </a:p>
          <a:p>
            <a:r>
              <a:rPr lang="it-IT" dirty="0"/>
              <a:t>La massa d’acqua passa attraverso le turbine-alternatori disposti in fila, le turbine sono immerse in acqua </a:t>
            </a:r>
          </a:p>
        </p:txBody>
      </p:sp>
      <p:pic>
        <p:nvPicPr>
          <p:cNvPr id="6" name="Segnaposto contenuto 5">
            <a:extLst>
              <a:ext uri="{FF2B5EF4-FFF2-40B4-BE49-F238E27FC236}">
                <a16:creationId xmlns:a16="http://schemas.microsoft.com/office/drawing/2014/main" id="{C9008F11-8FA4-4580-93A7-8597312D51C7}"/>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2123728" y="2276872"/>
            <a:ext cx="5832648" cy="3029174"/>
          </a:xfrm>
        </p:spPr>
      </p:pic>
    </p:spTree>
    <p:extLst>
      <p:ext uri="{BB962C8B-B14F-4D97-AF65-F5344CB8AC3E}">
        <p14:creationId xmlns:p14="http://schemas.microsoft.com/office/powerpoint/2010/main" val="22867270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BA2ED0C-0FCC-4425-9D9D-D102A269ED07}"/>
              </a:ext>
            </a:extLst>
          </p:cNvPr>
          <p:cNvSpPr>
            <a:spLocks noGrp="1"/>
          </p:cNvSpPr>
          <p:nvPr>
            <p:ph type="body" idx="1"/>
          </p:nvPr>
        </p:nvSpPr>
        <p:spPr/>
        <p:txBody>
          <a:bodyPr/>
          <a:lstStyle/>
          <a:p>
            <a:r>
              <a:rPr lang="it-IT" sz="3200" dirty="0"/>
              <a:t>Vantaggi</a:t>
            </a:r>
          </a:p>
        </p:txBody>
      </p:sp>
      <p:sp>
        <p:nvSpPr>
          <p:cNvPr id="3" name="Segnaposto contenuto 2">
            <a:extLst>
              <a:ext uri="{FF2B5EF4-FFF2-40B4-BE49-F238E27FC236}">
                <a16:creationId xmlns:a16="http://schemas.microsoft.com/office/drawing/2014/main" id="{F159D465-FF3E-4B8F-8F95-3DB75A9FA4F0}"/>
              </a:ext>
            </a:extLst>
          </p:cNvPr>
          <p:cNvSpPr>
            <a:spLocks noGrp="1"/>
          </p:cNvSpPr>
          <p:nvPr>
            <p:ph sz="half" idx="2"/>
          </p:nvPr>
        </p:nvSpPr>
        <p:spPr>
          <a:xfrm>
            <a:off x="521840" y="1471495"/>
            <a:ext cx="3672408" cy="2028674"/>
          </a:xfrm>
        </p:spPr>
        <p:txBody>
          <a:bodyPr>
            <a:normAutofit fontScale="92500"/>
          </a:bodyPr>
          <a:lstStyle/>
          <a:p>
            <a:pPr>
              <a:lnSpc>
                <a:spcPct val="90000"/>
              </a:lnSpc>
            </a:pPr>
            <a:r>
              <a:rPr lang="it-IT" sz="2000" dirty="0"/>
              <a:t>L’acqua è una fonte di energia inesauribile</a:t>
            </a:r>
          </a:p>
          <a:p>
            <a:pPr>
              <a:lnSpc>
                <a:spcPct val="90000"/>
              </a:lnSpc>
            </a:pPr>
            <a:r>
              <a:rPr lang="it-IT" sz="2000" dirty="0"/>
              <a:t>Energia assolutamente pulita</a:t>
            </a:r>
          </a:p>
          <a:p>
            <a:pPr>
              <a:lnSpc>
                <a:spcPct val="90000"/>
              </a:lnSpc>
            </a:pPr>
            <a:r>
              <a:rPr lang="it-IT" sz="2000" dirty="0"/>
              <a:t>I costi dell’energia così prodotta si mantengono tra i più bassi.</a:t>
            </a:r>
          </a:p>
          <a:p>
            <a:endParaRPr lang="it-IT" dirty="0"/>
          </a:p>
        </p:txBody>
      </p:sp>
      <p:sp>
        <p:nvSpPr>
          <p:cNvPr id="4" name="Segnaposto testo 3">
            <a:extLst>
              <a:ext uri="{FF2B5EF4-FFF2-40B4-BE49-F238E27FC236}">
                <a16:creationId xmlns:a16="http://schemas.microsoft.com/office/drawing/2014/main" id="{AFFA4615-989B-4B5D-A682-9556398B0D50}"/>
              </a:ext>
            </a:extLst>
          </p:cNvPr>
          <p:cNvSpPr>
            <a:spLocks noGrp="1"/>
          </p:cNvSpPr>
          <p:nvPr>
            <p:ph type="body" sz="quarter" idx="3"/>
          </p:nvPr>
        </p:nvSpPr>
        <p:spPr/>
        <p:txBody>
          <a:bodyPr/>
          <a:lstStyle/>
          <a:p>
            <a:r>
              <a:rPr lang="it-IT" sz="3200" dirty="0"/>
              <a:t>Svantaggi</a:t>
            </a:r>
          </a:p>
        </p:txBody>
      </p:sp>
      <p:sp>
        <p:nvSpPr>
          <p:cNvPr id="5" name="Segnaposto contenuto 4">
            <a:extLst>
              <a:ext uri="{FF2B5EF4-FFF2-40B4-BE49-F238E27FC236}">
                <a16:creationId xmlns:a16="http://schemas.microsoft.com/office/drawing/2014/main" id="{AF958888-1616-482D-A432-90C384E711CA}"/>
              </a:ext>
            </a:extLst>
          </p:cNvPr>
          <p:cNvSpPr>
            <a:spLocks noGrp="1"/>
          </p:cNvSpPr>
          <p:nvPr>
            <p:ph sz="quarter" idx="4"/>
          </p:nvPr>
        </p:nvSpPr>
        <p:spPr>
          <a:xfrm>
            <a:off x="4647302" y="1471495"/>
            <a:ext cx="3743399" cy="2028674"/>
          </a:xfrm>
        </p:spPr>
        <p:txBody>
          <a:bodyPr>
            <a:normAutofit fontScale="92500"/>
          </a:bodyPr>
          <a:lstStyle/>
          <a:p>
            <a:pPr>
              <a:lnSpc>
                <a:spcPct val="90000"/>
              </a:lnSpc>
            </a:pPr>
            <a:r>
              <a:rPr lang="it-IT" sz="2100" dirty="0"/>
              <a:t>Le dighe costituiscono un pericolo per le popolazioni </a:t>
            </a:r>
          </a:p>
          <a:p>
            <a:pPr>
              <a:lnSpc>
                <a:spcPct val="90000"/>
              </a:lnSpc>
            </a:pPr>
            <a:r>
              <a:rPr lang="it-IT" sz="2100" dirty="0"/>
              <a:t>Esse sbarrano i corsi d’acqua e alterano gli ecosistemi.</a:t>
            </a:r>
          </a:p>
          <a:p>
            <a:endParaRPr lang="it-IT" dirty="0"/>
          </a:p>
        </p:txBody>
      </p:sp>
      <p:sp>
        <p:nvSpPr>
          <p:cNvPr id="6" name="Titolo 5">
            <a:extLst>
              <a:ext uri="{FF2B5EF4-FFF2-40B4-BE49-F238E27FC236}">
                <a16:creationId xmlns:a16="http://schemas.microsoft.com/office/drawing/2014/main" id="{850BADEA-A231-4F58-A88F-00E80E6C77E9}"/>
              </a:ext>
            </a:extLst>
          </p:cNvPr>
          <p:cNvSpPr>
            <a:spLocks noGrp="1"/>
          </p:cNvSpPr>
          <p:nvPr>
            <p:ph type="title"/>
          </p:nvPr>
        </p:nvSpPr>
        <p:spPr>
          <a:xfrm>
            <a:off x="539552" y="4372168"/>
            <a:ext cx="8064895" cy="1649120"/>
          </a:xfrm>
        </p:spPr>
        <p:txBody>
          <a:bodyPr/>
          <a:lstStyle/>
          <a:p>
            <a:r>
              <a:rPr lang="it-IT" dirty="0"/>
              <a:t>Vantaggi e svantaggi dell’ energia idroelettrica</a:t>
            </a:r>
          </a:p>
        </p:txBody>
      </p:sp>
    </p:spTree>
    <p:extLst>
      <p:ext uri="{BB962C8B-B14F-4D97-AF65-F5344CB8AC3E}">
        <p14:creationId xmlns:p14="http://schemas.microsoft.com/office/powerpoint/2010/main" val="34243275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gnaposto testo 11">
            <a:extLst>
              <a:ext uri="{FF2B5EF4-FFF2-40B4-BE49-F238E27FC236}">
                <a16:creationId xmlns:a16="http://schemas.microsoft.com/office/drawing/2014/main" id="{EC11CC34-D30E-486F-A071-5444ADC0DD47}"/>
              </a:ext>
            </a:extLst>
          </p:cNvPr>
          <p:cNvSpPr>
            <a:spLocks noGrp="1"/>
          </p:cNvSpPr>
          <p:nvPr>
            <p:ph type="body" idx="1"/>
          </p:nvPr>
        </p:nvSpPr>
        <p:spPr>
          <a:xfrm>
            <a:off x="0" y="348768"/>
            <a:ext cx="4174288" cy="639762"/>
          </a:xfrm>
        </p:spPr>
        <p:txBody>
          <a:bodyPr/>
          <a:lstStyle/>
          <a:p>
            <a:r>
              <a:rPr lang="it-IT" sz="3200" i="1" dirty="0"/>
              <a:t>Energia delle maree</a:t>
            </a:r>
          </a:p>
        </p:txBody>
      </p:sp>
      <p:sp>
        <p:nvSpPr>
          <p:cNvPr id="8" name="Segnaposto contenuto 7">
            <a:extLst>
              <a:ext uri="{FF2B5EF4-FFF2-40B4-BE49-F238E27FC236}">
                <a16:creationId xmlns:a16="http://schemas.microsoft.com/office/drawing/2014/main" id="{94F18B6D-A183-45E5-8AF0-E1326C498D6D}"/>
              </a:ext>
            </a:extLst>
          </p:cNvPr>
          <p:cNvSpPr>
            <a:spLocks noGrp="1"/>
          </p:cNvSpPr>
          <p:nvPr>
            <p:ph sz="half" idx="2"/>
          </p:nvPr>
        </p:nvSpPr>
        <p:spPr>
          <a:xfrm>
            <a:off x="-108520" y="1400326"/>
            <a:ext cx="4611671" cy="2971841"/>
          </a:xfrm>
        </p:spPr>
        <p:txBody>
          <a:bodyPr>
            <a:normAutofit fontScale="85000" lnSpcReduction="10000"/>
          </a:bodyPr>
          <a:lstStyle/>
          <a:p>
            <a:r>
              <a:rPr lang="it-IT" sz="2400" dirty="0"/>
              <a:t>Energia ricavata dagli spostamenti d'acqua causati dalle maree (  movimenti alternati e periodici di grandi masse d’acqua causate da fenomeni di attrazione terra luna ) </a:t>
            </a:r>
          </a:p>
          <a:p>
            <a:r>
              <a:rPr lang="it-IT" sz="2400" dirty="0"/>
              <a:t>Dal 1966 è in funzione la Rance </a:t>
            </a:r>
            <a:r>
              <a:rPr lang="it-IT" sz="2400" dirty="0" err="1"/>
              <a:t>Tidal</a:t>
            </a:r>
            <a:r>
              <a:rPr lang="it-IT" sz="2400" dirty="0"/>
              <a:t> Power Station che si trova  in Francia, sulla Manica alla foce del fiume Rance</a:t>
            </a:r>
          </a:p>
          <a:p>
            <a:endParaRPr lang="it-IT" dirty="0"/>
          </a:p>
        </p:txBody>
      </p:sp>
      <p:pic>
        <p:nvPicPr>
          <p:cNvPr id="11" name="Segnaposto contenuto 10">
            <a:extLst>
              <a:ext uri="{FF2B5EF4-FFF2-40B4-BE49-F238E27FC236}">
                <a16:creationId xmlns:a16="http://schemas.microsoft.com/office/drawing/2014/main" id="{9D8228E8-E2BB-494C-B2E3-4D02B1A639C1}"/>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889500" y="1187769"/>
            <a:ext cx="4254500" cy="2382520"/>
          </a:xfrm>
        </p:spPr>
      </p:pic>
      <p:sp>
        <p:nvSpPr>
          <p:cNvPr id="7" name="Titolo 6">
            <a:extLst>
              <a:ext uri="{FF2B5EF4-FFF2-40B4-BE49-F238E27FC236}">
                <a16:creationId xmlns:a16="http://schemas.microsoft.com/office/drawing/2014/main" id="{508EC3E3-6D60-41C4-880B-8C2F80315EA5}"/>
              </a:ext>
            </a:extLst>
          </p:cNvPr>
          <p:cNvSpPr>
            <a:spLocks noGrp="1"/>
          </p:cNvSpPr>
          <p:nvPr>
            <p:ph type="title"/>
          </p:nvPr>
        </p:nvSpPr>
        <p:spPr>
          <a:xfrm>
            <a:off x="504239" y="4555998"/>
            <a:ext cx="6512511" cy="1143000"/>
          </a:xfrm>
        </p:spPr>
        <p:txBody>
          <a:bodyPr/>
          <a:lstStyle/>
          <a:p>
            <a:r>
              <a:rPr lang="it-IT" dirty="0"/>
              <a:t>Energia dell’Oceano</a:t>
            </a:r>
          </a:p>
        </p:txBody>
      </p:sp>
    </p:spTree>
    <p:extLst>
      <p:ext uri="{BB962C8B-B14F-4D97-AF65-F5344CB8AC3E}">
        <p14:creationId xmlns:p14="http://schemas.microsoft.com/office/powerpoint/2010/main" val="40647600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2645C21B-BD8D-4901-8761-C4BD1246740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3430" y="1988839"/>
            <a:ext cx="4540741" cy="2880321"/>
          </a:xfrm>
        </p:spPr>
      </p:pic>
      <p:sp>
        <p:nvSpPr>
          <p:cNvPr id="8" name="Segnaposto testo 7">
            <a:extLst>
              <a:ext uri="{FF2B5EF4-FFF2-40B4-BE49-F238E27FC236}">
                <a16:creationId xmlns:a16="http://schemas.microsoft.com/office/drawing/2014/main" id="{0C8A06C0-C3F5-42CB-A3B6-1BF6CFCC0415}"/>
              </a:ext>
            </a:extLst>
          </p:cNvPr>
          <p:cNvSpPr>
            <a:spLocks noGrp="1"/>
          </p:cNvSpPr>
          <p:nvPr>
            <p:ph type="body" sz="quarter" idx="3"/>
          </p:nvPr>
        </p:nvSpPr>
        <p:spPr>
          <a:xfrm>
            <a:off x="4647302" y="731520"/>
            <a:ext cx="4101162" cy="639762"/>
          </a:xfrm>
        </p:spPr>
        <p:txBody>
          <a:bodyPr/>
          <a:lstStyle/>
          <a:p>
            <a:r>
              <a:rPr lang="it-IT" sz="3200" i="1" dirty="0"/>
              <a:t>Energia delle onde </a:t>
            </a:r>
          </a:p>
        </p:txBody>
      </p:sp>
      <p:sp>
        <p:nvSpPr>
          <p:cNvPr id="4" name="Segnaposto contenuto 3">
            <a:extLst>
              <a:ext uri="{FF2B5EF4-FFF2-40B4-BE49-F238E27FC236}">
                <a16:creationId xmlns:a16="http://schemas.microsoft.com/office/drawing/2014/main" id="{113D10EF-3291-4F02-A174-A42CBCE8EF94}"/>
              </a:ext>
            </a:extLst>
          </p:cNvPr>
          <p:cNvSpPr>
            <a:spLocks noGrp="1"/>
          </p:cNvSpPr>
          <p:nvPr>
            <p:ph sz="quarter" idx="4"/>
          </p:nvPr>
        </p:nvSpPr>
        <p:spPr>
          <a:xfrm>
            <a:off x="4700758" y="1371281"/>
            <a:ext cx="4391471" cy="4062583"/>
          </a:xfrm>
        </p:spPr>
        <p:txBody>
          <a:bodyPr>
            <a:normAutofit fontScale="92500" lnSpcReduction="20000"/>
          </a:bodyPr>
          <a:lstStyle/>
          <a:p>
            <a:r>
              <a:rPr lang="it-IT" sz="2400" dirty="0"/>
              <a:t>Sono impianti che generano elettricità sfruttando le onde.</a:t>
            </a:r>
          </a:p>
          <a:p>
            <a:r>
              <a:rPr lang="it-IT" sz="2400" dirty="0"/>
              <a:t>Quando un’onda entra nel fossato, la colonna d’acqua sale e l’aria viene compressa e spinta attraverso una turbina, che viene messa in rotazione.</a:t>
            </a:r>
          </a:p>
          <a:p>
            <a:r>
              <a:rPr lang="it-IT" sz="2400" dirty="0"/>
              <a:t>Quando l’onda si ritira, l’aria esterna viene attirata attraverso la turbina che, grazie alla sua forma speciale, continua a girare nella stessa direzione</a:t>
            </a:r>
          </a:p>
          <a:p>
            <a:endParaRPr lang="it-IT" dirty="0"/>
          </a:p>
        </p:txBody>
      </p:sp>
      <p:sp>
        <p:nvSpPr>
          <p:cNvPr id="2" name="Titolo 1">
            <a:extLst>
              <a:ext uri="{FF2B5EF4-FFF2-40B4-BE49-F238E27FC236}">
                <a16:creationId xmlns:a16="http://schemas.microsoft.com/office/drawing/2014/main" id="{8418424F-EA7F-491F-9FFF-A00D0EF51EB4}"/>
              </a:ext>
            </a:extLst>
          </p:cNvPr>
          <p:cNvSpPr>
            <a:spLocks noGrp="1"/>
          </p:cNvSpPr>
          <p:nvPr>
            <p:ph type="title"/>
          </p:nvPr>
        </p:nvSpPr>
        <p:spPr>
          <a:xfrm>
            <a:off x="251520" y="5433865"/>
            <a:ext cx="6512511" cy="1143000"/>
          </a:xfrm>
        </p:spPr>
        <p:txBody>
          <a:bodyPr/>
          <a:lstStyle/>
          <a:p>
            <a:r>
              <a:rPr lang="it-IT" dirty="0"/>
              <a:t>Energia dell’Oceano</a:t>
            </a:r>
          </a:p>
        </p:txBody>
      </p:sp>
    </p:spTree>
    <p:extLst>
      <p:ext uri="{BB962C8B-B14F-4D97-AF65-F5344CB8AC3E}">
        <p14:creationId xmlns:p14="http://schemas.microsoft.com/office/powerpoint/2010/main" val="26033019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ctr"/>
            <a:r>
              <a:rPr lang="it-IT" dirty="0"/>
              <a:t>POTABLE WATER</a:t>
            </a:r>
          </a:p>
        </p:txBody>
      </p:sp>
      <p:sp>
        <p:nvSpPr>
          <p:cNvPr id="3" name="Sottotitolo 2"/>
          <p:cNvSpPr>
            <a:spLocks noGrp="1"/>
          </p:cNvSpPr>
          <p:nvPr>
            <p:ph type="subTitle" idx="1"/>
          </p:nvPr>
        </p:nvSpPr>
        <p:spPr/>
        <p:txBody>
          <a:bodyPr/>
          <a:lstStyle/>
          <a:p>
            <a:r>
              <a:rPr lang="it-IT" dirty="0"/>
              <a:t>Inglese</a:t>
            </a:r>
          </a:p>
        </p:txBody>
      </p:sp>
    </p:spTree>
    <p:extLst>
      <p:ext uri="{BB962C8B-B14F-4D97-AF65-F5344CB8AC3E}">
        <p14:creationId xmlns:p14="http://schemas.microsoft.com/office/powerpoint/2010/main" val="30470764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heel(1)">
                                      <p:cBhvr>
                                        <p:cTn id="10"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half" idx="2"/>
          </p:nvPr>
        </p:nvSpPr>
        <p:spPr>
          <a:xfrm>
            <a:off x="179512" y="1124744"/>
            <a:ext cx="3096344" cy="2736304"/>
          </a:xfrm>
        </p:spPr>
        <p:txBody>
          <a:bodyPr>
            <a:noAutofit/>
          </a:bodyPr>
          <a:lstStyle/>
          <a:p>
            <a:r>
              <a:rPr lang="en-US" sz="2400" dirty="0"/>
              <a:t>Potable-water must be: </a:t>
            </a:r>
          </a:p>
          <a:p>
            <a:pPr marL="342900" indent="-342900">
              <a:buFont typeface="Arial" panose="020B0604020202020204" pitchFamily="34" charset="0"/>
              <a:buChar char="•"/>
            </a:pPr>
            <a:r>
              <a:rPr lang="en-US" sz="2400" dirty="0"/>
              <a:t>free of </a:t>
            </a:r>
            <a:r>
              <a:rPr lang="en-US" sz="2400" i="1" dirty="0" err="1"/>
              <a:t>pathogenes</a:t>
            </a:r>
            <a:r>
              <a:rPr lang="en-US" sz="2400" dirty="0"/>
              <a:t>, </a:t>
            </a:r>
          </a:p>
          <a:p>
            <a:pPr marL="342900" indent="-342900">
              <a:buFont typeface="Arial" panose="020B0604020202020204" pitchFamily="34" charset="0"/>
              <a:buChar char="•"/>
            </a:pPr>
            <a:r>
              <a:rPr lang="en-US" sz="2400" dirty="0"/>
              <a:t>have a desirable taste, </a:t>
            </a:r>
            <a:r>
              <a:rPr lang="en-US" sz="2400" dirty="0" err="1"/>
              <a:t>odour</a:t>
            </a:r>
            <a:r>
              <a:rPr lang="en-US" sz="2400" dirty="0"/>
              <a:t>, </a:t>
            </a:r>
            <a:r>
              <a:rPr lang="en-US" sz="2400" dirty="0" err="1"/>
              <a:t>colour</a:t>
            </a:r>
            <a:r>
              <a:rPr lang="en-US" sz="2400" dirty="0"/>
              <a:t> and turbidity. </a:t>
            </a:r>
            <a:endParaRPr lang="it-IT" sz="2400"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l="6032" r="6032"/>
          <a:stretch>
            <a:fillRect/>
          </a:stretch>
        </p:blipFill>
        <p:spPr>
          <a:xfrm rot="420000">
            <a:off x="3164616" y="1113085"/>
            <a:ext cx="5251239" cy="4151885"/>
          </a:xfrm>
        </p:spPr>
      </p:pic>
    </p:spTree>
    <p:extLst>
      <p:ext uri="{BB962C8B-B14F-4D97-AF65-F5344CB8AC3E}">
        <p14:creationId xmlns:p14="http://schemas.microsoft.com/office/powerpoint/2010/main" val="10318842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sz="half" idx="1"/>
          </p:nvPr>
        </p:nvSpPr>
        <p:spPr>
          <a:xfrm>
            <a:off x="251520" y="1353849"/>
            <a:ext cx="8640960" cy="1728192"/>
          </a:xfrm>
        </p:spPr>
        <p:txBody>
          <a:bodyPr>
            <a:normAutofit/>
          </a:bodyPr>
          <a:lstStyle/>
          <a:p>
            <a:r>
              <a:rPr lang="it-IT" sz="2000" dirty="0"/>
              <a:t>Natural water from </a:t>
            </a:r>
            <a:r>
              <a:rPr lang="it-IT" sz="2000" dirty="0" err="1"/>
              <a:t>rain</a:t>
            </a:r>
            <a:r>
              <a:rPr lang="it-IT" sz="2000" dirty="0"/>
              <a:t>, a </a:t>
            </a:r>
            <a:r>
              <a:rPr lang="it-IT" sz="2000" dirty="0" err="1"/>
              <a:t>river</a:t>
            </a:r>
            <a:r>
              <a:rPr lang="it-IT" sz="2000" dirty="0"/>
              <a:t> , a </a:t>
            </a:r>
            <a:r>
              <a:rPr lang="it-IT" sz="2000" dirty="0" err="1"/>
              <a:t>lake</a:t>
            </a:r>
            <a:r>
              <a:rPr lang="it-IT" sz="2000" dirty="0"/>
              <a:t>,  must be </a:t>
            </a:r>
            <a:r>
              <a:rPr lang="it-IT" sz="2000" dirty="0" err="1"/>
              <a:t>treated</a:t>
            </a:r>
            <a:r>
              <a:rPr lang="it-IT" sz="2000" dirty="0"/>
              <a:t> to </a:t>
            </a:r>
            <a:r>
              <a:rPr lang="it-IT" sz="2000" dirty="0" err="1"/>
              <a:t>make</a:t>
            </a:r>
            <a:r>
              <a:rPr lang="it-IT" sz="2000" dirty="0"/>
              <a:t> </a:t>
            </a:r>
            <a:r>
              <a:rPr lang="it-IT" sz="2000" dirty="0" err="1"/>
              <a:t>it</a:t>
            </a:r>
            <a:r>
              <a:rPr lang="it-IT" sz="2000" dirty="0"/>
              <a:t> </a:t>
            </a:r>
            <a:r>
              <a:rPr lang="it-IT" sz="2000" dirty="0" err="1"/>
              <a:t>potable</a:t>
            </a:r>
            <a:r>
              <a:rPr lang="it-IT" sz="2000" dirty="0"/>
              <a:t>. </a:t>
            </a:r>
          </a:p>
          <a:p>
            <a:r>
              <a:rPr lang="it-IT" sz="2000" dirty="0"/>
              <a:t>The </a:t>
            </a:r>
            <a:r>
              <a:rPr lang="it-IT" sz="2000" dirty="0" err="1"/>
              <a:t>rain</a:t>
            </a:r>
            <a:r>
              <a:rPr lang="it-IT" sz="2000" dirty="0"/>
              <a:t> water </a:t>
            </a:r>
            <a:r>
              <a:rPr lang="it-IT" sz="2000" dirty="0" err="1"/>
              <a:t>is</a:t>
            </a:r>
            <a:r>
              <a:rPr lang="it-IT" sz="2000" dirty="0"/>
              <a:t> </a:t>
            </a:r>
            <a:r>
              <a:rPr lang="it-IT" sz="2000" dirty="0" err="1"/>
              <a:t>treated</a:t>
            </a:r>
            <a:r>
              <a:rPr lang="it-IT" sz="2000" dirty="0"/>
              <a:t> in </a:t>
            </a:r>
            <a:r>
              <a:rPr lang="it-IT" sz="2000" dirty="0" err="1"/>
              <a:t>several</a:t>
            </a:r>
            <a:r>
              <a:rPr lang="it-IT" sz="2000" dirty="0"/>
              <a:t> </a:t>
            </a:r>
            <a:r>
              <a:rPr lang="it-IT" sz="2000" dirty="0" err="1"/>
              <a:t>cleaning</a:t>
            </a:r>
            <a:r>
              <a:rPr lang="it-IT" sz="2000" dirty="0"/>
              <a:t> </a:t>
            </a:r>
            <a:r>
              <a:rPr lang="it-IT" sz="2000" dirty="0" err="1"/>
              <a:t>stages</a:t>
            </a:r>
            <a:r>
              <a:rPr lang="it-IT" sz="2000" dirty="0"/>
              <a:t>.</a:t>
            </a:r>
          </a:p>
          <a:p>
            <a:r>
              <a:rPr lang="it-IT" sz="2000" dirty="0" err="1"/>
              <a:t>One</a:t>
            </a:r>
            <a:r>
              <a:rPr lang="it-IT" sz="2000" dirty="0"/>
              <a:t> stage </a:t>
            </a:r>
            <a:r>
              <a:rPr lang="it-IT" sz="2000" dirty="0" err="1"/>
              <a:t>is</a:t>
            </a:r>
            <a:r>
              <a:rPr lang="it-IT" sz="2000" dirty="0"/>
              <a:t> to </a:t>
            </a:r>
            <a:r>
              <a:rPr lang="it-IT" sz="2000" dirty="0" err="1"/>
              <a:t>filter</a:t>
            </a:r>
            <a:r>
              <a:rPr lang="it-IT" sz="2000" dirty="0"/>
              <a:t>  </a:t>
            </a:r>
            <a:r>
              <a:rPr lang="it-IT" sz="2000" dirty="0" err="1"/>
              <a:t>all</a:t>
            </a:r>
            <a:r>
              <a:rPr lang="it-IT" sz="2000" dirty="0"/>
              <a:t> the </a:t>
            </a:r>
            <a:r>
              <a:rPr lang="it-IT" sz="2000" dirty="0" err="1"/>
              <a:t>incoming</a:t>
            </a:r>
            <a:r>
              <a:rPr lang="it-IT" sz="2000" dirty="0"/>
              <a:t> </a:t>
            </a:r>
            <a:r>
              <a:rPr lang="it-IT" sz="2000" dirty="0" err="1"/>
              <a:t>rain</a:t>
            </a:r>
            <a:r>
              <a:rPr lang="it-IT" sz="2000" dirty="0"/>
              <a:t> water and store </a:t>
            </a:r>
            <a:r>
              <a:rPr lang="it-IT" sz="2000" dirty="0" err="1"/>
              <a:t>it</a:t>
            </a:r>
            <a:r>
              <a:rPr lang="it-IT" sz="2000" dirty="0"/>
              <a:t> in a small tank. </a:t>
            </a:r>
          </a:p>
        </p:txBody>
      </p:sp>
      <p:pic>
        <p:nvPicPr>
          <p:cNvPr id="5" name="Segnaposto contenuto 4">
            <a:extLst>
              <a:ext uri="{FF2B5EF4-FFF2-40B4-BE49-F238E27FC236}">
                <a16:creationId xmlns:a16="http://schemas.microsoft.com/office/drawing/2014/main" id="{AE29E2E7-AA5A-4172-835B-0401210B69F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51720" y="3082041"/>
            <a:ext cx="5400600" cy="2819113"/>
          </a:xfrm>
        </p:spPr>
      </p:pic>
    </p:spTree>
    <p:extLst>
      <p:ext uri="{BB962C8B-B14F-4D97-AF65-F5344CB8AC3E}">
        <p14:creationId xmlns:p14="http://schemas.microsoft.com/office/powerpoint/2010/main" val="9401436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PURIFICATION PROCESS</a:t>
            </a:r>
          </a:p>
        </p:txBody>
      </p:sp>
      <p:sp>
        <p:nvSpPr>
          <p:cNvPr id="3" name="Segnaposto contenuto 2"/>
          <p:cNvSpPr>
            <a:spLocks noGrp="1"/>
          </p:cNvSpPr>
          <p:nvPr>
            <p:ph sz="half" idx="1"/>
          </p:nvPr>
        </p:nvSpPr>
        <p:spPr>
          <a:xfrm>
            <a:off x="457200" y="1920085"/>
            <a:ext cx="6779096" cy="2373011"/>
          </a:xfrm>
        </p:spPr>
        <p:txBody>
          <a:bodyPr/>
          <a:lstStyle/>
          <a:p>
            <a:pPr marL="0" indent="0">
              <a:buNone/>
            </a:pPr>
            <a:r>
              <a:rPr lang="it-IT" dirty="0" err="1"/>
              <a:t>Then</a:t>
            </a:r>
            <a:r>
              <a:rPr lang="it-IT" dirty="0"/>
              <a:t> water </a:t>
            </a:r>
            <a:r>
              <a:rPr lang="it-IT" dirty="0" err="1"/>
              <a:t>is</a:t>
            </a:r>
            <a:r>
              <a:rPr lang="it-IT" dirty="0"/>
              <a:t> split </a:t>
            </a:r>
            <a:r>
              <a:rPr lang="it-IT" dirty="0" err="1"/>
              <a:t>into</a:t>
            </a:r>
            <a:r>
              <a:rPr lang="it-IT" dirty="0"/>
              <a:t> </a:t>
            </a:r>
            <a:r>
              <a:rPr lang="it-IT" dirty="0" err="1"/>
              <a:t>two</a:t>
            </a:r>
            <a:r>
              <a:rPr lang="it-IT" dirty="0"/>
              <a:t> separate </a:t>
            </a:r>
            <a:r>
              <a:rPr lang="it-IT" dirty="0" err="1"/>
              <a:t>paths</a:t>
            </a:r>
            <a:r>
              <a:rPr lang="it-IT" dirty="0"/>
              <a:t>.</a:t>
            </a:r>
          </a:p>
          <a:p>
            <a:pPr marL="0" indent="0">
              <a:buNone/>
            </a:pPr>
            <a:r>
              <a:rPr lang="it-IT" dirty="0" err="1"/>
              <a:t>One</a:t>
            </a:r>
            <a:r>
              <a:rPr lang="it-IT" dirty="0"/>
              <a:t> for </a:t>
            </a:r>
            <a:r>
              <a:rPr lang="it-IT" dirty="0" err="1"/>
              <a:t>potable</a:t>
            </a:r>
            <a:r>
              <a:rPr lang="it-IT" dirty="0"/>
              <a:t> and the </a:t>
            </a:r>
            <a:r>
              <a:rPr lang="it-IT" dirty="0" err="1"/>
              <a:t>other</a:t>
            </a:r>
            <a:r>
              <a:rPr lang="it-IT"/>
              <a:t> for non </a:t>
            </a:r>
            <a:r>
              <a:rPr lang="it-IT" dirty="0" err="1"/>
              <a:t>potable</a:t>
            </a:r>
            <a:r>
              <a:rPr lang="it-IT" dirty="0"/>
              <a:t> water.</a:t>
            </a:r>
          </a:p>
          <a:p>
            <a:pPr marL="0" indent="0">
              <a:buNone/>
            </a:pPr>
            <a:r>
              <a:rPr lang="it-IT" dirty="0"/>
              <a:t>A </a:t>
            </a:r>
            <a:r>
              <a:rPr lang="it-IT" dirty="0" err="1"/>
              <a:t>purification</a:t>
            </a:r>
            <a:r>
              <a:rPr lang="it-IT" dirty="0"/>
              <a:t> </a:t>
            </a:r>
            <a:r>
              <a:rPr lang="it-IT" dirty="0" err="1"/>
              <a:t>process</a:t>
            </a:r>
            <a:r>
              <a:rPr lang="it-IT" dirty="0"/>
              <a:t> </a:t>
            </a:r>
            <a:r>
              <a:rPr lang="it-IT" dirty="0" err="1"/>
              <a:t>is</a:t>
            </a:r>
            <a:r>
              <a:rPr lang="it-IT" dirty="0"/>
              <a:t> </a:t>
            </a:r>
            <a:r>
              <a:rPr lang="it-IT" dirty="0" err="1"/>
              <a:t>added</a:t>
            </a:r>
            <a:r>
              <a:rPr lang="it-IT" dirty="0"/>
              <a:t> to produce </a:t>
            </a:r>
            <a:r>
              <a:rPr lang="it-IT" dirty="0" err="1"/>
              <a:t>potable</a:t>
            </a:r>
            <a:r>
              <a:rPr lang="it-IT" dirty="0"/>
              <a:t> water. </a:t>
            </a:r>
          </a:p>
        </p:txBody>
      </p:sp>
      <p:pic>
        <p:nvPicPr>
          <p:cNvPr id="17" name="Segnaposto contenuto 16">
            <a:extLst>
              <a:ext uri="{FF2B5EF4-FFF2-40B4-BE49-F238E27FC236}">
                <a16:creationId xmlns:a16="http://schemas.microsoft.com/office/drawing/2014/main" id="{056DADB6-1BDD-4EEA-AB6A-752E4114593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30180" y="4000790"/>
            <a:ext cx="4038600" cy="2870512"/>
          </a:xfrm>
        </p:spPr>
      </p:pic>
    </p:spTree>
    <p:extLst>
      <p:ext uri="{BB962C8B-B14F-4D97-AF65-F5344CB8AC3E}">
        <p14:creationId xmlns:p14="http://schemas.microsoft.com/office/powerpoint/2010/main" val="13606983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250"/>
                            </p:stCondLst>
                            <p:childTnLst>
                              <p:par>
                                <p:cTn id="15" presetID="42" presetClass="entr" presetSubtype="0" fill="hold" grpId="0" nodeType="afterEffect">
                                  <p:stCondLst>
                                    <p:cond delay="5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3750"/>
                            </p:stCondLst>
                            <p:childTnLst>
                              <p:par>
                                <p:cTn id="21" presetID="42" presetClass="entr" presetSubtype="0" fill="hold" grpId="0" nodeType="afterEffect">
                                  <p:stCondLst>
                                    <p:cond delay="75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5500"/>
                            </p:stCondLst>
                            <p:childTnLst>
                              <p:par>
                                <p:cTn id="27" presetID="37"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000"/>
                                        <p:tgtEl>
                                          <p:spTgt spid="17"/>
                                        </p:tgtEl>
                                      </p:cBhvr>
                                    </p:animEffect>
                                    <p:anim calcmode="lin" valueType="num">
                                      <p:cBhvr>
                                        <p:cTn id="30" dur="2000" fill="hold"/>
                                        <p:tgtEl>
                                          <p:spTgt spid="17"/>
                                        </p:tgtEl>
                                        <p:attrNameLst>
                                          <p:attrName>ppt_x</p:attrName>
                                        </p:attrNameLst>
                                      </p:cBhvr>
                                      <p:tavLst>
                                        <p:tav tm="0">
                                          <p:val>
                                            <p:strVal val="#ppt_x"/>
                                          </p:val>
                                        </p:tav>
                                        <p:tav tm="100000">
                                          <p:val>
                                            <p:strVal val="#ppt_x"/>
                                          </p:val>
                                        </p:tav>
                                      </p:tavLst>
                                    </p:anim>
                                    <p:anim calcmode="lin" valueType="num">
                                      <p:cBhvr>
                                        <p:cTn id="31" dur="1800" decel="100000" fill="hold"/>
                                        <p:tgtEl>
                                          <p:spTgt spid="17"/>
                                        </p:tgtEl>
                                        <p:attrNameLst>
                                          <p:attrName>ppt_y</p:attrName>
                                        </p:attrNameLst>
                                      </p:cBhvr>
                                      <p:tavLst>
                                        <p:tav tm="0">
                                          <p:val>
                                            <p:strVal val="#ppt_y+1"/>
                                          </p:val>
                                        </p:tav>
                                        <p:tav tm="100000">
                                          <p:val>
                                            <p:strVal val="#ppt_y-.03"/>
                                          </p:val>
                                        </p:tav>
                                      </p:tavLst>
                                    </p:anim>
                                    <p:anim calcmode="lin" valueType="num">
                                      <p:cBhvr>
                                        <p:cTn id="32" dur="200" accel="100000" fill="hold">
                                          <p:stCondLst>
                                            <p:cond delay="18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23528" y="980728"/>
            <a:ext cx="8064896" cy="3129675"/>
          </a:xfrm>
        </p:spPr>
        <p:txBody>
          <a:bodyPr>
            <a:normAutofit fontScale="90000"/>
          </a:bodyPr>
          <a:lstStyle/>
          <a:p>
            <a:r>
              <a:rPr lang="it-IT" dirty="0">
                <a:latin typeface="+mn-lt"/>
              </a:rPr>
              <a:t>Elaborazione questionario</a:t>
            </a:r>
            <a:br>
              <a:rPr lang="it-IT" dirty="0">
                <a:latin typeface="+mn-lt"/>
              </a:rPr>
            </a:br>
            <a:r>
              <a:rPr lang="it-IT" dirty="0">
                <a:latin typeface="+mn-lt"/>
              </a:rPr>
              <a:t>  </a:t>
            </a:r>
            <a:br>
              <a:rPr lang="it-IT" dirty="0">
                <a:latin typeface="+mn-lt"/>
              </a:rPr>
            </a:br>
            <a:r>
              <a:rPr lang="it-IT" b="1" dirty="0">
                <a:latin typeface="+mn-lt"/>
              </a:rPr>
              <a:t>«</a:t>
            </a:r>
            <a:r>
              <a:rPr lang="it-IT" b="1" i="1" dirty="0">
                <a:latin typeface="+mn-lt"/>
              </a:rPr>
              <a:t>Come usi l’acqua ?»</a:t>
            </a:r>
          </a:p>
        </p:txBody>
      </p:sp>
    </p:spTree>
    <p:extLst>
      <p:ext uri="{BB962C8B-B14F-4D97-AF65-F5344CB8AC3E}">
        <p14:creationId xmlns:p14="http://schemas.microsoft.com/office/powerpoint/2010/main" val="2161315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76250" y="1533525"/>
            <a:ext cx="8001000" cy="4455066"/>
          </a:xfrm>
          <a:prstGeom prst="rect">
            <a:avLst/>
          </a:prstGeom>
          <a:noFill/>
        </p:spPr>
        <p:txBody>
          <a:bodyPr wrap="square" rtlCol="0">
            <a:spAutoFit/>
          </a:bodyPr>
          <a:lstStyle/>
          <a:p>
            <a:pPr algn="just"/>
            <a:r>
              <a:rPr lang="it-IT" sz="1500" dirty="0"/>
              <a:t>La classe  1C ha effettuato un’elaborazione statistica sull’uso consapevole dell’acqua, denominata appunto «Come usi l’acqua?».</a:t>
            </a:r>
          </a:p>
          <a:p>
            <a:pPr algn="just"/>
            <a:endParaRPr lang="it-IT" sz="1500" dirty="0"/>
          </a:p>
          <a:p>
            <a:pPr algn="just"/>
            <a:r>
              <a:rPr lang="it-IT" sz="1500" dirty="0"/>
              <a:t>La raccolta dei dati è stata effettuata tramite un questionario di 25 domande, di cui 24 a </a:t>
            </a:r>
            <a:r>
              <a:rPr lang="it-IT" sz="1500" dirty="0" err="1"/>
              <a:t>a</a:t>
            </a:r>
            <a:r>
              <a:rPr lang="it-IT" sz="1500" dirty="0"/>
              <a:t> risposta multipla (da un </a:t>
            </a:r>
            <a:r>
              <a:rPr lang="it-IT" sz="1500" dirty="0" err="1"/>
              <a:t>max</a:t>
            </a:r>
            <a:r>
              <a:rPr lang="it-IT" sz="1500" dirty="0"/>
              <a:t> di 6 ad un </a:t>
            </a:r>
            <a:r>
              <a:rPr lang="it-IT" sz="1500" dirty="0" err="1"/>
              <a:t>min</a:t>
            </a:r>
            <a:r>
              <a:rPr lang="it-IT" sz="1500" dirty="0"/>
              <a:t> di 2 risposte) ed 1 a risposta aperta, su un campione di 20 elementi, suddivisi tra femmine e maschi.</a:t>
            </a:r>
          </a:p>
          <a:p>
            <a:pPr algn="just"/>
            <a:endParaRPr lang="it-IT" sz="1500" dirty="0"/>
          </a:p>
          <a:p>
            <a:pPr algn="just"/>
            <a:r>
              <a:rPr lang="it-IT" sz="1500" dirty="0"/>
              <a:t>L’elaborazione è stata effettuata tramite la trascrizione su un foglio di lavoro Excel, per ogni domanda, del numero di risposte conteggiate (</a:t>
            </a:r>
            <a:r>
              <a:rPr lang="it-IT" sz="1500" b="1" i="1" dirty="0"/>
              <a:t>occorrenze dati del campione</a:t>
            </a:r>
            <a:r>
              <a:rPr lang="it-IT" sz="1500" dirty="0"/>
              <a:t>) per genere e per ciascuna delle risposte proposte. Poi, si è effettuata la traduzione con </a:t>
            </a:r>
            <a:r>
              <a:rPr lang="it-IT" sz="1500" b="1" i="1" dirty="0"/>
              <a:t>diagrammi a barre (</a:t>
            </a:r>
            <a:r>
              <a:rPr lang="it-IT" sz="1500" b="1" i="1" dirty="0" err="1"/>
              <a:t>ortogrammi</a:t>
            </a:r>
            <a:r>
              <a:rPr lang="it-IT" sz="1500" b="1" i="1" dirty="0"/>
              <a:t>) </a:t>
            </a:r>
            <a:r>
              <a:rPr lang="it-IT" sz="1500" dirty="0"/>
              <a:t>del numero di risposte conteggiate (</a:t>
            </a:r>
            <a:r>
              <a:rPr lang="it-IT" sz="1500" b="1" i="1" dirty="0"/>
              <a:t>occorrenze dei dati</a:t>
            </a:r>
            <a:r>
              <a:rPr lang="it-IT" sz="1500" dirty="0"/>
              <a:t>) e si sono rappresentati con dei  </a:t>
            </a:r>
            <a:r>
              <a:rPr lang="it-IT" sz="1500" b="1" i="1" dirty="0"/>
              <a:t>diagramma a torta  </a:t>
            </a:r>
            <a:r>
              <a:rPr lang="it-IT" sz="1500" dirty="0"/>
              <a:t>le percentuali dei dati riferiti al totale del campione.</a:t>
            </a:r>
          </a:p>
          <a:p>
            <a:pPr algn="just"/>
            <a:endParaRPr lang="it-IT" sz="1500" dirty="0"/>
          </a:p>
          <a:p>
            <a:pPr algn="just"/>
            <a:r>
              <a:rPr lang="it-IT" sz="1500" dirty="0"/>
              <a:t>Quelle rappresentate nelle seguenti slides sono le elaborazioni riferite ad un selezione di 5 domande ritenute tra le più indicative (per sole esigenze di rappresentazione) dei risultati emersi dall’elaborazione statistica del questionario.</a:t>
            </a:r>
          </a:p>
          <a:p>
            <a:endParaRPr lang="it-IT" sz="1500" dirty="0"/>
          </a:p>
          <a:p>
            <a:endParaRPr lang="it-IT" sz="1350" dirty="0"/>
          </a:p>
        </p:txBody>
      </p:sp>
    </p:spTree>
    <p:extLst>
      <p:ext uri="{BB962C8B-B14F-4D97-AF65-F5344CB8AC3E}">
        <p14:creationId xmlns:p14="http://schemas.microsoft.com/office/powerpoint/2010/main" val="1270787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01338" y="1077096"/>
            <a:ext cx="8839898" cy="307777"/>
          </a:xfrm>
          <a:prstGeom prst="rect">
            <a:avLst/>
          </a:prstGeom>
        </p:spPr>
        <p:txBody>
          <a:bodyPr wrap="square">
            <a:spAutoFit/>
          </a:bodyPr>
          <a:lstStyle/>
          <a:p>
            <a:pPr algn="ctr" defTabSz="672704">
              <a:tabLst>
                <a:tab pos="69056" algn="l"/>
              </a:tabLst>
              <a:defRPr sz="1400" b="0" i="0" u="none" strike="noStrike" kern="1200" spc="0" baseline="0">
                <a:solidFill>
                  <a:sysClr val="windowText" lastClr="000000">
                    <a:lumMod val="65000"/>
                    <a:lumOff val="35000"/>
                  </a:sysClr>
                </a:solidFill>
                <a:latin typeface="+mn-lt"/>
                <a:ea typeface="+mn-ea"/>
                <a:cs typeface="+mn-cs"/>
              </a:defRPr>
            </a:pPr>
            <a:r>
              <a:rPr lang="it-IT" b="1" dirty="0">
                <a:solidFill>
                  <a:srgbClr val="FF0000"/>
                </a:solidFill>
              </a:rPr>
              <a:t>Quando acquista un alimento, le capita di pensare a quanta acqua è necessaria per produrlo?</a:t>
            </a:r>
            <a:endParaRPr lang="it-IT" dirty="0">
              <a:solidFill>
                <a:srgbClr val="FF0000"/>
              </a:solidFill>
            </a:endParaRPr>
          </a:p>
        </p:txBody>
      </p:sp>
      <p:sp>
        <p:nvSpPr>
          <p:cNvPr id="3" name="Rettangolo 2"/>
          <p:cNvSpPr/>
          <p:nvPr/>
        </p:nvSpPr>
        <p:spPr>
          <a:xfrm>
            <a:off x="4857227" y="1876512"/>
            <a:ext cx="3692910" cy="553998"/>
          </a:xfrm>
          <a:prstGeom prst="rect">
            <a:avLst/>
          </a:prstGeom>
        </p:spPr>
        <p:txBody>
          <a:bodyPr wrap="square">
            <a:spAutoFit/>
          </a:bodyPr>
          <a:lstStyle/>
          <a:p>
            <a:r>
              <a:rPr lang="it-IT" sz="1500" b="1" dirty="0"/>
              <a:t>Diagramma a torta delle percentuali dei     dati</a:t>
            </a:r>
          </a:p>
        </p:txBody>
      </p:sp>
      <p:sp>
        <p:nvSpPr>
          <p:cNvPr id="6" name="Rettangolo 5"/>
          <p:cNvSpPr/>
          <p:nvPr/>
        </p:nvSpPr>
        <p:spPr>
          <a:xfrm>
            <a:off x="458477" y="1789714"/>
            <a:ext cx="3963456" cy="553998"/>
          </a:xfrm>
          <a:prstGeom prst="rect">
            <a:avLst/>
          </a:prstGeom>
        </p:spPr>
        <p:txBody>
          <a:bodyPr wrap="square">
            <a:spAutoFit/>
          </a:bodyPr>
          <a:lstStyle/>
          <a:p>
            <a:r>
              <a:rPr lang="it-IT" sz="1500" b="1" dirty="0"/>
              <a:t>Diagramma a barre (</a:t>
            </a:r>
            <a:r>
              <a:rPr lang="it-IT" sz="1500" b="1" dirty="0" err="1"/>
              <a:t>ortogramma</a:t>
            </a:r>
            <a:r>
              <a:rPr lang="it-IT" sz="1500" b="1" dirty="0"/>
              <a:t>) delle occorrenze dei dati</a:t>
            </a:r>
          </a:p>
        </p:txBody>
      </p:sp>
      <p:graphicFrame>
        <p:nvGraphicFramePr>
          <p:cNvPr id="7" name="Grafico 6"/>
          <p:cNvGraphicFramePr>
            <a:graphicFrameLocks/>
          </p:cNvGraphicFramePr>
          <p:nvPr>
            <p:extLst/>
          </p:nvPr>
        </p:nvGraphicFramePr>
        <p:xfrm>
          <a:off x="350355" y="2409999"/>
          <a:ext cx="4179701" cy="32604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a:extLst>
              <a:ext uri="{FF2B5EF4-FFF2-40B4-BE49-F238E27FC236}">
                <a16:creationId xmlns:a16="http://schemas.microsoft.com/office/drawing/2014/main" id="{00000000-0008-0000-0000-000003000000}"/>
              </a:ext>
            </a:extLst>
          </p:cNvPr>
          <p:cNvGraphicFramePr>
            <a:graphicFrameLocks/>
          </p:cNvGraphicFramePr>
          <p:nvPr>
            <p:extLst/>
          </p:nvPr>
        </p:nvGraphicFramePr>
        <p:xfrm>
          <a:off x="4857226" y="2691014"/>
          <a:ext cx="3775046" cy="28535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40646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txBox="1">
            <a:spLocks/>
          </p:cNvSpPr>
          <p:nvPr/>
        </p:nvSpPr>
        <p:spPr>
          <a:xfrm>
            <a:off x="629841" y="1131094"/>
            <a:ext cx="7886700" cy="35400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1400" b="0" i="0" u="none" strike="noStrike" kern="1200" spc="0" baseline="0">
                <a:solidFill>
                  <a:sysClr val="windowText" lastClr="000000">
                    <a:lumMod val="65000"/>
                    <a:lumOff val="35000"/>
                  </a:sysClr>
                </a:solidFill>
                <a:latin typeface="+mn-lt"/>
                <a:ea typeface="+mn-ea"/>
                <a:cs typeface="+mn-cs"/>
              </a:defRPr>
            </a:pPr>
            <a:r>
              <a:rPr lang="it-IT" sz="1800" b="1" dirty="0">
                <a:solidFill>
                  <a:srgbClr val="FF0000"/>
                </a:solidFill>
              </a:rPr>
              <a:t>Quale acqua consumate per bere ? </a:t>
            </a:r>
            <a:endParaRPr lang="it-IT" sz="1800" b="1" dirty="0">
              <a:solidFill>
                <a:srgbClr val="FF0000"/>
              </a:solidFill>
              <a:latin typeface="Calibri Light" panose="020F0302020204030204" pitchFamily="34" charset="0"/>
              <a:cs typeface="Calibri Light" panose="020F0302020204030204" pitchFamily="34" charset="0"/>
            </a:endParaRPr>
          </a:p>
          <a:p>
            <a:pPr>
              <a:defRPr sz="1400" b="0" i="0" u="none" strike="noStrike" kern="1200" spc="0" baseline="0">
                <a:solidFill>
                  <a:sysClr val="windowText" lastClr="000000">
                    <a:lumMod val="65000"/>
                    <a:lumOff val="35000"/>
                  </a:sysClr>
                </a:solidFill>
                <a:latin typeface="+mn-lt"/>
                <a:ea typeface="+mn-ea"/>
                <a:cs typeface="+mn-cs"/>
              </a:defRPr>
            </a:pPr>
            <a:endParaRPr lang="it-IT" sz="1800" b="1" dirty="0">
              <a:solidFill>
                <a:srgbClr val="FF0000"/>
              </a:solidFill>
              <a:latin typeface="Calibri Light" panose="020F0302020204030204" pitchFamily="34" charset="0"/>
              <a:cs typeface="Calibri Light" panose="020F0302020204030204" pitchFamily="34" charset="0"/>
            </a:endParaRPr>
          </a:p>
        </p:txBody>
      </p:sp>
      <p:sp>
        <p:nvSpPr>
          <p:cNvPr id="7" name="CasellaDiTesto 6"/>
          <p:cNvSpPr txBox="1"/>
          <p:nvPr/>
        </p:nvSpPr>
        <p:spPr>
          <a:xfrm>
            <a:off x="629841" y="1573180"/>
            <a:ext cx="3541585" cy="553998"/>
          </a:xfrm>
          <a:prstGeom prst="rect">
            <a:avLst/>
          </a:prstGeom>
          <a:noFill/>
        </p:spPr>
        <p:txBody>
          <a:bodyPr wrap="square" rtlCol="0">
            <a:spAutoFit/>
          </a:bodyPr>
          <a:lstStyle/>
          <a:p>
            <a:r>
              <a:rPr lang="it-IT" sz="1500" b="1" dirty="0"/>
              <a:t>Diagramma a barre (</a:t>
            </a:r>
            <a:r>
              <a:rPr lang="it-IT" sz="1500" b="1" dirty="0" err="1"/>
              <a:t>ortogramma</a:t>
            </a:r>
            <a:r>
              <a:rPr lang="it-IT" sz="1500" b="1" dirty="0"/>
              <a:t>) delle occorrenze dei dati</a:t>
            </a:r>
          </a:p>
        </p:txBody>
      </p:sp>
      <p:sp>
        <p:nvSpPr>
          <p:cNvPr id="10" name="CasellaDiTesto 9"/>
          <p:cNvSpPr txBox="1"/>
          <p:nvPr/>
        </p:nvSpPr>
        <p:spPr>
          <a:xfrm>
            <a:off x="4995644" y="1605968"/>
            <a:ext cx="3768754" cy="553998"/>
          </a:xfrm>
          <a:prstGeom prst="rect">
            <a:avLst/>
          </a:prstGeom>
          <a:noFill/>
        </p:spPr>
        <p:txBody>
          <a:bodyPr wrap="square" rtlCol="0">
            <a:spAutoFit/>
          </a:bodyPr>
          <a:lstStyle/>
          <a:p>
            <a:r>
              <a:rPr lang="it-IT" sz="1500" b="1" dirty="0"/>
              <a:t>Diagramma a torta delle percentuali dei dati</a:t>
            </a:r>
          </a:p>
        </p:txBody>
      </p:sp>
      <p:graphicFrame>
        <p:nvGraphicFramePr>
          <p:cNvPr id="9" name="Grafico 8">
            <a:extLst>
              <a:ext uri="{FF2B5EF4-FFF2-40B4-BE49-F238E27FC236}">
                <a16:creationId xmlns:a16="http://schemas.microsoft.com/office/drawing/2014/main" id="{00000000-0008-0000-0100-000077040000}"/>
              </a:ext>
            </a:extLst>
          </p:cNvPr>
          <p:cNvGraphicFramePr>
            <a:graphicFrameLocks/>
          </p:cNvGraphicFramePr>
          <p:nvPr>
            <p:extLst/>
          </p:nvPr>
        </p:nvGraphicFramePr>
        <p:xfrm>
          <a:off x="308296" y="2345806"/>
          <a:ext cx="4089632" cy="32931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fico 10">
            <a:extLst>
              <a:ext uri="{FF2B5EF4-FFF2-40B4-BE49-F238E27FC236}">
                <a16:creationId xmlns:a16="http://schemas.microsoft.com/office/drawing/2014/main" id="{00000000-0008-0000-0000-000007000000}"/>
              </a:ext>
            </a:extLst>
          </p:cNvPr>
          <p:cNvGraphicFramePr>
            <a:graphicFrameLocks/>
          </p:cNvGraphicFramePr>
          <p:nvPr>
            <p:extLst/>
          </p:nvPr>
        </p:nvGraphicFramePr>
        <p:xfrm>
          <a:off x="4657052" y="2345806"/>
          <a:ext cx="4107346" cy="33493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31683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87626" y="1192714"/>
            <a:ext cx="5021213" cy="52322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it-IT" b="1" dirty="0">
                <a:solidFill>
                  <a:schemeClr val="accent5">
                    <a:lumMod val="75000"/>
                  </a:schemeClr>
                </a:solidFill>
              </a:rPr>
              <a:t>Se consumate acqua in bottiglia, perché ?</a:t>
            </a:r>
          </a:p>
          <a:p>
            <a:pPr>
              <a:defRPr sz="1400" b="0" i="0" u="none" strike="noStrike" kern="1200" spc="0" baseline="0">
                <a:solidFill>
                  <a:prstClr val="black">
                    <a:lumMod val="65000"/>
                    <a:lumOff val="35000"/>
                  </a:prstClr>
                </a:solidFill>
                <a:latin typeface="+mn-lt"/>
                <a:ea typeface="+mn-ea"/>
                <a:cs typeface="+mn-cs"/>
              </a:defRPr>
            </a:pPr>
            <a:endParaRPr lang="it-IT" b="1" dirty="0">
              <a:solidFill>
                <a:srgbClr val="92D050"/>
              </a:solidFill>
              <a:latin typeface="+mj-lt"/>
              <a:cs typeface="Calibri" panose="020F0502020204030204" pitchFamily="34" charset="0"/>
            </a:endParaRPr>
          </a:p>
        </p:txBody>
      </p:sp>
      <p:sp>
        <p:nvSpPr>
          <p:cNvPr id="5" name="Rettangolo 4"/>
          <p:cNvSpPr/>
          <p:nvPr/>
        </p:nvSpPr>
        <p:spPr>
          <a:xfrm>
            <a:off x="415936" y="1700546"/>
            <a:ext cx="4375702" cy="553998"/>
          </a:xfrm>
          <a:prstGeom prst="rect">
            <a:avLst/>
          </a:prstGeom>
        </p:spPr>
        <p:txBody>
          <a:bodyPr wrap="square">
            <a:spAutoFit/>
          </a:bodyPr>
          <a:lstStyle/>
          <a:p>
            <a:r>
              <a:rPr lang="it-IT" sz="1500" b="1" dirty="0"/>
              <a:t>Diagramma a barre (</a:t>
            </a:r>
            <a:r>
              <a:rPr lang="it-IT" sz="1500" b="1" dirty="0" err="1"/>
              <a:t>ortogramma</a:t>
            </a:r>
            <a:r>
              <a:rPr lang="it-IT" sz="1500" b="1" dirty="0"/>
              <a:t>) delle occorrenze dei dati</a:t>
            </a:r>
          </a:p>
        </p:txBody>
      </p:sp>
      <p:sp>
        <p:nvSpPr>
          <p:cNvPr id="7" name="Rettangolo 6"/>
          <p:cNvSpPr/>
          <p:nvPr/>
        </p:nvSpPr>
        <p:spPr>
          <a:xfrm>
            <a:off x="4819948" y="1723629"/>
            <a:ext cx="3730190" cy="553998"/>
          </a:xfrm>
          <a:prstGeom prst="rect">
            <a:avLst/>
          </a:prstGeom>
        </p:spPr>
        <p:txBody>
          <a:bodyPr wrap="square">
            <a:spAutoFit/>
          </a:bodyPr>
          <a:lstStyle/>
          <a:p>
            <a:r>
              <a:rPr lang="it-IT" sz="1350" dirty="0"/>
              <a:t>  </a:t>
            </a:r>
            <a:r>
              <a:rPr lang="it-IT" sz="1500" b="1" dirty="0"/>
              <a:t>Diagramma a torta delle percentuali dei dati</a:t>
            </a:r>
          </a:p>
        </p:txBody>
      </p:sp>
      <p:graphicFrame>
        <p:nvGraphicFramePr>
          <p:cNvPr id="8" name="Grafico 7"/>
          <p:cNvGraphicFramePr>
            <a:graphicFrameLocks/>
          </p:cNvGraphicFramePr>
          <p:nvPr>
            <p:extLst/>
          </p:nvPr>
        </p:nvGraphicFramePr>
        <p:xfrm>
          <a:off x="238539" y="2323793"/>
          <a:ext cx="4084983" cy="32222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Grafico 9"/>
          <p:cNvGraphicFramePr>
            <a:graphicFrameLocks/>
          </p:cNvGraphicFramePr>
          <p:nvPr>
            <p:extLst/>
          </p:nvPr>
        </p:nvGraphicFramePr>
        <p:xfrm>
          <a:off x="4819947" y="2323794"/>
          <a:ext cx="3909095" cy="31253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0803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0088" y="1189050"/>
            <a:ext cx="8089813" cy="469911"/>
          </a:xfrm>
        </p:spPr>
        <p:txBody>
          <a:bodyPr>
            <a:noAutofit/>
          </a:bodyPr>
          <a:lstStyle/>
          <a:p>
            <a:pPr algn="ctr">
              <a:defRPr sz="1400" b="0" i="0" u="none" strike="noStrike" kern="1200" spc="0" baseline="0">
                <a:solidFill>
                  <a:sysClr val="windowText" lastClr="000000">
                    <a:lumMod val="65000"/>
                    <a:lumOff val="35000"/>
                  </a:sysClr>
                </a:solidFill>
                <a:latin typeface="+mn-lt"/>
                <a:ea typeface="+mn-ea"/>
                <a:cs typeface="+mn-cs"/>
              </a:defRPr>
            </a:pPr>
            <a:r>
              <a:rPr lang="it-IT" sz="1800" b="1" dirty="0">
                <a:solidFill>
                  <a:schemeClr val="accent1">
                    <a:lumMod val="75000"/>
                  </a:schemeClr>
                </a:solidFill>
              </a:rPr>
              <a:t>Se mentre ti lavi i denti chiudi il rubinetto, puoi risparmiare almeno 10 litri d'acqua.</a:t>
            </a:r>
            <a:br>
              <a:rPr lang="it-IT" sz="1800" dirty="0">
                <a:solidFill>
                  <a:schemeClr val="accent1">
                    <a:lumMod val="75000"/>
                  </a:schemeClr>
                </a:solidFill>
              </a:rPr>
            </a:br>
            <a:r>
              <a:rPr lang="it-IT" sz="1800" b="1" dirty="0">
                <a:solidFill>
                  <a:schemeClr val="accent1">
                    <a:lumMod val="75000"/>
                  </a:schemeClr>
                </a:solidFill>
              </a:rPr>
              <a:t>Reputi avere questa informazione:</a:t>
            </a:r>
          </a:p>
        </p:txBody>
      </p:sp>
      <p:sp>
        <p:nvSpPr>
          <p:cNvPr id="3" name="Segnaposto testo 2"/>
          <p:cNvSpPr>
            <a:spLocks noGrp="1"/>
          </p:cNvSpPr>
          <p:nvPr>
            <p:ph type="body" idx="1"/>
          </p:nvPr>
        </p:nvSpPr>
        <p:spPr>
          <a:xfrm>
            <a:off x="557129" y="1684945"/>
            <a:ext cx="3904981" cy="459161"/>
          </a:xfrm>
        </p:spPr>
        <p:txBody>
          <a:bodyPr>
            <a:normAutofit fontScale="92500"/>
          </a:bodyPr>
          <a:lstStyle/>
          <a:p>
            <a:r>
              <a:rPr lang="it-IT" sz="1500" dirty="0"/>
              <a:t>Diagramma a barre (</a:t>
            </a:r>
            <a:r>
              <a:rPr lang="it-IT" sz="1500" dirty="0" err="1"/>
              <a:t>ortogramma</a:t>
            </a:r>
            <a:r>
              <a:rPr lang="it-IT" sz="1500" dirty="0"/>
              <a:t>) delle occorrenze dei dati</a:t>
            </a:r>
          </a:p>
        </p:txBody>
      </p:sp>
      <p:sp>
        <p:nvSpPr>
          <p:cNvPr id="5" name="Segnaposto testo 4"/>
          <p:cNvSpPr>
            <a:spLocks noGrp="1"/>
          </p:cNvSpPr>
          <p:nvPr>
            <p:ph type="body" sz="quarter" idx="3"/>
          </p:nvPr>
        </p:nvSpPr>
        <p:spPr>
          <a:xfrm>
            <a:off x="4812995" y="1745700"/>
            <a:ext cx="3887391" cy="296432"/>
          </a:xfrm>
        </p:spPr>
        <p:txBody>
          <a:bodyPr>
            <a:normAutofit fontScale="92500"/>
          </a:bodyPr>
          <a:lstStyle/>
          <a:p>
            <a:r>
              <a:rPr lang="it-IT" sz="1500" dirty="0"/>
              <a:t>Diagramma a torta delle percentuali dei dati</a:t>
            </a:r>
            <a:endParaRPr lang="it-IT" dirty="0"/>
          </a:p>
        </p:txBody>
      </p:sp>
      <p:graphicFrame>
        <p:nvGraphicFramePr>
          <p:cNvPr id="11" name="Grafico 10">
            <a:extLst>
              <a:ext uri="{FF2B5EF4-FFF2-40B4-BE49-F238E27FC236}">
                <a16:creationId xmlns:a16="http://schemas.microsoft.com/office/drawing/2014/main" id="{00000000-0008-0000-0100-000081040000}"/>
              </a:ext>
            </a:extLst>
          </p:cNvPr>
          <p:cNvGraphicFramePr>
            <a:graphicFrameLocks/>
          </p:cNvGraphicFramePr>
          <p:nvPr>
            <p:extLst/>
          </p:nvPr>
        </p:nvGraphicFramePr>
        <p:xfrm>
          <a:off x="334726" y="2343510"/>
          <a:ext cx="4127384" cy="34106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afico 11">
            <a:extLst>
              <a:ext uri="{FF2B5EF4-FFF2-40B4-BE49-F238E27FC236}">
                <a16:creationId xmlns:a16="http://schemas.microsoft.com/office/drawing/2014/main" id="{00000000-0008-0000-0000-000008000000}"/>
              </a:ext>
            </a:extLst>
          </p:cNvPr>
          <p:cNvGraphicFramePr>
            <a:graphicFrameLocks/>
          </p:cNvGraphicFramePr>
          <p:nvPr>
            <p:extLst/>
          </p:nvPr>
        </p:nvGraphicFramePr>
        <p:xfrm>
          <a:off x="4812995" y="2343510"/>
          <a:ext cx="4048361" cy="34106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42347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9841" y="1134394"/>
            <a:ext cx="7886700" cy="382979"/>
          </a:xfrm>
        </p:spPr>
        <p:txBody>
          <a:bodyPr>
            <a:normAutofit/>
          </a:bodyPr>
          <a:lstStyle/>
          <a:p>
            <a:pPr>
              <a:defRPr sz="1400" b="0" i="0" u="none" strike="noStrike" kern="1200" spc="0" baseline="0">
                <a:solidFill>
                  <a:prstClr val="black">
                    <a:lumMod val="65000"/>
                    <a:lumOff val="35000"/>
                  </a:prstClr>
                </a:solidFill>
                <a:latin typeface="+mn-lt"/>
                <a:ea typeface="+mn-ea"/>
                <a:cs typeface="+mn-cs"/>
              </a:defRPr>
            </a:pPr>
            <a:r>
              <a:rPr lang="it-IT" sz="1800" b="1" dirty="0">
                <a:solidFill>
                  <a:schemeClr val="accent1">
                    <a:lumMod val="75000"/>
                  </a:schemeClr>
                </a:solidFill>
              </a:rPr>
              <a:t>In famiglia, per lavarvi usate più spesso:</a:t>
            </a:r>
            <a:endParaRPr lang="it-IT" sz="1800" dirty="0">
              <a:solidFill>
                <a:schemeClr val="accent1">
                  <a:lumMod val="75000"/>
                </a:schemeClr>
              </a:solidFill>
            </a:endParaRPr>
          </a:p>
        </p:txBody>
      </p:sp>
      <p:sp>
        <p:nvSpPr>
          <p:cNvPr id="3" name="Segnaposto testo 2"/>
          <p:cNvSpPr>
            <a:spLocks noGrp="1"/>
          </p:cNvSpPr>
          <p:nvPr>
            <p:ph type="body" idx="1"/>
          </p:nvPr>
        </p:nvSpPr>
        <p:spPr>
          <a:xfrm>
            <a:off x="693255" y="1514073"/>
            <a:ext cx="3848063" cy="573145"/>
          </a:xfrm>
        </p:spPr>
        <p:txBody>
          <a:bodyPr>
            <a:normAutofit lnSpcReduction="10000"/>
          </a:bodyPr>
          <a:lstStyle/>
          <a:p>
            <a:r>
              <a:rPr lang="it-IT" sz="1500" dirty="0"/>
              <a:t>Diagramma a barre (</a:t>
            </a:r>
            <a:r>
              <a:rPr lang="it-IT" sz="1500" dirty="0" err="1"/>
              <a:t>ortogramma</a:t>
            </a:r>
            <a:r>
              <a:rPr lang="it-IT" sz="1500" dirty="0"/>
              <a:t>) delle occorrenze dei dati</a:t>
            </a:r>
          </a:p>
        </p:txBody>
      </p:sp>
      <p:sp>
        <p:nvSpPr>
          <p:cNvPr id="5" name="Segnaposto testo 4"/>
          <p:cNvSpPr>
            <a:spLocks noGrp="1"/>
          </p:cNvSpPr>
          <p:nvPr>
            <p:ph type="body" sz="quarter" idx="3"/>
          </p:nvPr>
        </p:nvSpPr>
        <p:spPr>
          <a:xfrm>
            <a:off x="4733511" y="1514073"/>
            <a:ext cx="3727071" cy="453874"/>
          </a:xfrm>
        </p:spPr>
        <p:txBody>
          <a:bodyPr>
            <a:normAutofit lnSpcReduction="10000"/>
          </a:bodyPr>
          <a:lstStyle/>
          <a:p>
            <a:r>
              <a:rPr lang="it-IT" sz="1500" dirty="0"/>
              <a:t>  Diagramma a torta delle percentuali dei dati</a:t>
            </a:r>
          </a:p>
        </p:txBody>
      </p:sp>
      <p:graphicFrame>
        <p:nvGraphicFramePr>
          <p:cNvPr id="7" name="Grafico 6">
            <a:extLst>
              <a:ext uri="{FF2B5EF4-FFF2-40B4-BE49-F238E27FC236}">
                <a16:creationId xmlns:a16="http://schemas.microsoft.com/office/drawing/2014/main" id="{00000000-0008-0000-0000-000009000000}"/>
              </a:ext>
            </a:extLst>
          </p:cNvPr>
          <p:cNvGraphicFramePr>
            <a:graphicFrameLocks/>
          </p:cNvGraphicFramePr>
          <p:nvPr>
            <p:extLst/>
          </p:nvPr>
        </p:nvGraphicFramePr>
        <p:xfrm>
          <a:off x="693255" y="2188443"/>
          <a:ext cx="3727174" cy="327559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a:extLst>
              <a:ext uri="{FF2B5EF4-FFF2-40B4-BE49-F238E27FC236}">
                <a16:creationId xmlns:a16="http://schemas.microsoft.com/office/drawing/2014/main" id="{00000000-0008-0000-0000-00000A000000}"/>
              </a:ext>
            </a:extLst>
          </p:cNvPr>
          <p:cNvGraphicFramePr>
            <a:graphicFrameLocks/>
          </p:cNvGraphicFramePr>
          <p:nvPr>
            <p:extLst/>
          </p:nvPr>
        </p:nvGraphicFramePr>
        <p:xfrm>
          <a:off x="4785692" y="2087217"/>
          <a:ext cx="3906078" cy="35706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9442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21546" y="1131094"/>
            <a:ext cx="8094995" cy="38297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sz="1400" b="0" i="0" u="none" strike="noStrike" kern="1200" spc="0" baseline="0">
                <a:solidFill>
                  <a:prstClr val="black">
                    <a:lumMod val="65000"/>
                    <a:lumOff val="35000"/>
                  </a:prstClr>
                </a:solidFill>
                <a:latin typeface="+mn-lt"/>
                <a:ea typeface="+mn-ea"/>
                <a:cs typeface="+mn-cs"/>
              </a:defRPr>
            </a:pPr>
            <a:r>
              <a:rPr lang="it-IT" sz="1800" b="1" dirty="0">
                <a:solidFill>
                  <a:srgbClr val="CC3300"/>
                </a:solidFill>
              </a:rPr>
              <a:t>In famiglia... quante volte usate la lavatrice:</a:t>
            </a:r>
            <a:endParaRPr lang="it-IT" sz="1800" dirty="0">
              <a:solidFill>
                <a:srgbClr val="CC3300"/>
              </a:solidFill>
            </a:endParaRPr>
          </a:p>
        </p:txBody>
      </p:sp>
      <p:sp>
        <p:nvSpPr>
          <p:cNvPr id="3" name="Segnaposto testo 2"/>
          <p:cNvSpPr txBox="1">
            <a:spLocks/>
          </p:cNvSpPr>
          <p:nvPr/>
        </p:nvSpPr>
        <p:spPr>
          <a:xfrm>
            <a:off x="437483" y="1560995"/>
            <a:ext cx="4119771" cy="492617"/>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1500" b="1" dirty="0"/>
              <a:t>Diagramma a barre (</a:t>
            </a:r>
            <a:r>
              <a:rPr lang="it-IT" sz="1500" b="1" dirty="0" err="1"/>
              <a:t>ortogramma</a:t>
            </a:r>
            <a:r>
              <a:rPr lang="it-IT" sz="1500" b="1" dirty="0"/>
              <a:t>) delle occorrenze dei dati </a:t>
            </a:r>
          </a:p>
        </p:txBody>
      </p:sp>
      <p:sp>
        <p:nvSpPr>
          <p:cNvPr id="4" name="Segnaposto testo 4"/>
          <p:cNvSpPr txBox="1">
            <a:spLocks/>
          </p:cNvSpPr>
          <p:nvPr/>
        </p:nvSpPr>
        <p:spPr>
          <a:xfrm>
            <a:off x="4712515" y="1560995"/>
            <a:ext cx="3748067" cy="389550"/>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1500" dirty="0"/>
              <a:t>   </a:t>
            </a:r>
            <a:r>
              <a:rPr lang="it-IT" sz="1500" b="1" dirty="0"/>
              <a:t>Diagramma a torta delle percentuali dei dati</a:t>
            </a:r>
          </a:p>
        </p:txBody>
      </p:sp>
      <p:graphicFrame>
        <p:nvGraphicFramePr>
          <p:cNvPr id="7" name="Grafico 6">
            <a:extLst>
              <a:ext uri="{FF2B5EF4-FFF2-40B4-BE49-F238E27FC236}">
                <a16:creationId xmlns:a16="http://schemas.microsoft.com/office/drawing/2014/main" id="{00000000-0008-0000-0000-00000B000000}"/>
              </a:ext>
            </a:extLst>
          </p:cNvPr>
          <p:cNvGraphicFramePr>
            <a:graphicFrameLocks/>
          </p:cNvGraphicFramePr>
          <p:nvPr>
            <p:extLst/>
          </p:nvPr>
        </p:nvGraphicFramePr>
        <p:xfrm>
          <a:off x="437484" y="2316396"/>
          <a:ext cx="3938219" cy="31849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a:extLst>
              <a:ext uri="{FF2B5EF4-FFF2-40B4-BE49-F238E27FC236}">
                <a16:creationId xmlns:a16="http://schemas.microsoft.com/office/drawing/2014/main" id="{00000000-0008-0000-0000-00000C000000}"/>
              </a:ext>
            </a:extLst>
          </p:cNvPr>
          <p:cNvGraphicFramePr>
            <a:graphicFrameLocks/>
          </p:cNvGraphicFramePr>
          <p:nvPr>
            <p:extLst/>
          </p:nvPr>
        </p:nvGraphicFramePr>
        <p:xfrm>
          <a:off x="4713882" y="2053612"/>
          <a:ext cx="4187977" cy="35147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1706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3082" y="1061519"/>
            <a:ext cx="8445776" cy="404259"/>
          </a:xfrm>
        </p:spPr>
        <p:txBody>
          <a:bodyPr>
            <a:noAutofit/>
          </a:bodyPr>
          <a:lstStyle/>
          <a:p>
            <a:pPr algn="ctr">
              <a:defRPr sz="1400" b="0" i="0" u="none" strike="noStrike" kern="1200" spc="0" baseline="0">
                <a:solidFill>
                  <a:prstClr val="black">
                    <a:lumMod val="65000"/>
                    <a:lumOff val="35000"/>
                  </a:prstClr>
                </a:solidFill>
                <a:latin typeface="+mn-lt"/>
                <a:ea typeface="+mn-ea"/>
                <a:cs typeface="+mn-cs"/>
              </a:defRPr>
            </a:pPr>
            <a:r>
              <a:rPr lang="it-IT" sz="1800" b="1" dirty="0">
                <a:solidFill>
                  <a:schemeClr val="accent6"/>
                </a:solidFill>
              </a:rPr>
              <a:t>Quale motivazione tra le seguenti vi spingerebbe più di altre a consumare meno acqua di quella che usate attualmente ? </a:t>
            </a:r>
            <a:endParaRPr lang="it-IT" sz="1800" dirty="0">
              <a:solidFill>
                <a:schemeClr val="accent6"/>
              </a:solidFill>
            </a:endParaRPr>
          </a:p>
        </p:txBody>
      </p:sp>
      <p:sp>
        <p:nvSpPr>
          <p:cNvPr id="3" name="Segnaposto testo 2"/>
          <p:cNvSpPr>
            <a:spLocks noGrp="1"/>
          </p:cNvSpPr>
          <p:nvPr>
            <p:ph type="body" idx="1"/>
          </p:nvPr>
        </p:nvSpPr>
        <p:spPr>
          <a:xfrm>
            <a:off x="494613" y="1716915"/>
            <a:ext cx="3868340" cy="502276"/>
          </a:xfrm>
        </p:spPr>
        <p:txBody>
          <a:bodyPr>
            <a:normAutofit fontScale="85000" lnSpcReduction="20000"/>
          </a:bodyPr>
          <a:lstStyle/>
          <a:p>
            <a:r>
              <a:rPr lang="it-IT" dirty="0"/>
              <a:t>Diagramma a barre (</a:t>
            </a:r>
            <a:r>
              <a:rPr lang="it-IT" sz="1650" dirty="0" err="1"/>
              <a:t>ortogramma</a:t>
            </a:r>
            <a:r>
              <a:rPr lang="it-IT" dirty="0"/>
              <a:t>) delle occorrenze dei dati</a:t>
            </a:r>
          </a:p>
        </p:txBody>
      </p:sp>
      <p:sp>
        <p:nvSpPr>
          <p:cNvPr id="5" name="Segnaposto testo 4"/>
          <p:cNvSpPr>
            <a:spLocks noGrp="1"/>
          </p:cNvSpPr>
          <p:nvPr>
            <p:ph type="body" sz="quarter" idx="3"/>
          </p:nvPr>
        </p:nvSpPr>
        <p:spPr>
          <a:xfrm>
            <a:off x="4750266" y="1582477"/>
            <a:ext cx="3887391" cy="440966"/>
          </a:xfrm>
        </p:spPr>
        <p:txBody>
          <a:bodyPr>
            <a:normAutofit fontScale="85000" lnSpcReduction="20000"/>
          </a:bodyPr>
          <a:lstStyle/>
          <a:p>
            <a:r>
              <a:rPr lang="it-IT" sz="1500" dirty="0"/>
              <a:t>Diagramma a torta delle percentuali dei dati</a:t>
            </a:r>
          </a:p>
        </p:txBody>
      </p:sp>
      <p:graphicFrame>
        <p:nvGraphicFramePr>
          <p:cNvPr id="11" name="Grafico 10">
            <a:extLst>
              <a:ext uri="{FF2B5EF4-FFF2-40B4-BE49-F238E27FC236}">
                <a16:creationId xmlns:a16="http://schemas.microsoft.com/office/drawing/2014/main" id="{00000000-0008-0000-0000-00000F000000}"/>
              </a:ext>
            </a:extLst>
          </p:cNvPr>
          <p:cNvGraphicFramePr>
            <a:graphicFrameLocks/>
          </p:cNvGraphicFramePr>
          <p:nvPr>
            <p:extLst/>
          </p:nvPr>
        </p:nvGraphicFramePr>
        <p:xfrm>
          <a:off x="551622" y="2303393"/>
          <a:ext cx="3997840" cy="33324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afico 11">
            <a:extLst>
              <a:ext uri="{FF2B5EF4-FFF2-40B4-BE49-F238E27FC236}">
                <a16:creationId xmlns:a16="http://schemas.microsoft.com/office/drawing/2014/main" id="{00000000-0008-0000-0000-000010000000}"/>
              </a:ext>
            </a:extLst>
          </p:cNvPr>
          <p:cNvGraphicFramePr>
            <a:graphicFrameLocks/>
          </p:cNvGraphicFramePr>
          <p:nvPr>
            <p:extLst/>
          </p:nvPr>
        </p:nvGraphicFramePr>
        <p:xfrm>
          <a:off x="4681330" y="2111599"/>
          <a:ext cx="4360793" cy="3650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0223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cqua">
            <a:extLst>
              <a:ext uri="{FF2B5EF4-FFF2-40B4-BE49-F238E27FC236}">
                <a16:creationId xmlns:a16="http://schemas.microsoft.com/office/drawing/2014/main" id="{7D7B71E2-F0DB-40DA-895D-5E10EED31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69B7F450-27FA-485E-B381-BC6CA76B9233}"/>
              </a:ext>
            </a:extLst>
          </p:cNvPr>
          <p:cNvSpPr txBox="1"/>
          <p:nvPr/>
        </p:nvSpPr>
        <p:spPr>
          <a:xfrm>
            <a:off x="-16440" y="1124744"/>
            <a:ext cx="9143999" cy="4401205"/>
          </a:xfrm>
          <a:prstGeom prst="rect">
            <a:avLst/>
          </a:prstGeom>
          <a:noFill/>
        </p:spPr>
        <p:txBody>
          <a:bodyPr wrap="square" rtlCol="0">
            <a:spAutoFit/>
          </a:bodyPr>
          <a:lstStyle/>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La classe IC</a:t>
            </a:r>
          </a:p>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 ringrazia </a:t>
            </a:r>
          </a:p>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il Dirigente Scolastico </a:t>
            </a:r>
          </a:p>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Prof.ssa Rosalba Matrone</a:t>
            </a:r>
          </a:p>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e </a:t>
            </a:r>
          </a:p>
          <a:p>
            <a:pPr lvl="0" algn="ctr"/>
            <a:r>
              <a:rPr lang="it-IT" sz="4000" b="1" i="1" dirty="0">
                <a:ln w="12700">
                  <a:solidFill>
                    <a:srgbClr val="5B9BD5"/>
                  </a:solidFill>
                  <a:prstDash val="solid"/>
                </a:ln>
                <a:pattFill prst="ltDnDiag">
                  <a:fgClr>
                    <a:srgbClr val="5B9BD5">
                      <a:lumMod val="60000"/>
                      <a:lumOff val="40000"/>
                    </a:srgbClr>
                  </a:fgClr>
                  <a:bgClr>
                    <a:prstClr val="white"/>
                  </a:bgClr>
                </a:pattFill>
              </a:rPr>
              <a:t>tutti i partecipanti per essere intervenuti </a:t>
            </a:r>
            <a:r>
              <a:rPr lang="it-IT" sz="4000" b="1" i="1">
                <a:ln w="12700">
                  <a:solidFill>
                    <a:srgbClr val="5B9BD5"/>
                  </a:solidFill>
                  <a:prstDash val="solid"/>
                </a:ln>
                <a:pattFill prst="ltDnDiag">
                  <a:fgClr>
                    <a:srgbClr val="5B9BD5">
                      <a:lumMod val="60000"/>
                      <a:lumOff val="40000"/>
                    </a:srgbClr>
                  </a:fgClr>
                  <a:bgClr>
                    <a:prstClr val="white"/>
                  </a:bgClr>
                </a:pattFill>
              </a:rPr>
              <a:t>alla sua </a:t>
            </a:r>
            <a:r>
              <a:rPr lang="it-IT" sz="4000" b="1" i="1" dirty="0">
                <a:ln w="12700">
                  <a:solidFill>
                    <a:srgbClr val="5B9BD5"/>
                  </a:solidFill>
                  <a:prstDash val="solid"/>
                </a:ln>
                <a:pattFill prst="ltDnDiag">
                  <a:fgClr>
                    <a:srgbClr val="5B9BD5">
                      <a:lumMod val="60000"/>
                      <a:lumOff val="40000"/>
                    </a:srgbClr>
                  </a:fgClr>
                  <a:bgClr>
                    <a:prstClr val="white"/>
                  </a:bgClr>
                </a:pattFill>
              </a:rPr>
              <a:t>festa</a:t>
            </a:r>
          </a:p>
        </p:txBody>
      </p:sp>
    </p:spTree>
    <p:extLst>
      <p:ext uri="{BB962C8B-B14F-4D97-AF65-F5344CB8AC3E}">
        <p14:creationId xmlns:p14="http://schemas.microsoft.com/office/powerpoint/2010/main" val="1245132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Prospettiva">
  <a:themeElements>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spettiva">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lica">
  <a:themeElements>
    <a:clrScheme name="Personalizzato 8">
      <a:dk1>
        <a:sysClr val="windowText" lastClr="000000"/>
      </a:dk1>
      <a:lt1>
        <a:sysClr val="window" lastClr="FFFFFF"/>
      </a:lt1>
      <a:dk2>
        <a:srgbClr val="073E87"/>
      </a:dk2>
      <a:lt2>
        <a:srgbClr val="5BBAF6"/>
      </a:lt2>
      <a:accent1>
        <a:srgbClr val="0293E0"/>
      </a:accent1>
      <a:accent2>
        <a:srgbClr val="4584D3"/>
      </a:accent2>
      <a:accent3>
        <a:srgbClr val="5BD078"/>
      </a:accent3>
      <a:accent4>
        <a:srgbClr val="A5D028"/>
      </a:accent4>
      <a:accent5>
        <a:srgbClr val="5AFBF7"/>
      </a:accent5>
      <a:accent6>
        <a:srgbClr val="C6E7FC"/>
      </a:accent6>
      <a:hlink>
        <a:srgbClr val="073E87"/>
      </a:hlink>
      <a:folHlink>
        <a:srgbClr val="03A7A4"/>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4.xml><?xml version="1.0" encoding="utf-8"?>
<a:theme xmlns:a="http://schemas.openxmlformats.org/drawingml/2006/main" name="NewsPrint">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5.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1_Elica">
  <a:themeElements>
    <a:clrScheme name="Elementare">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7.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2.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3.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4.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5.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6.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7.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8.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9.xml><?xml version="1.0" encoding="utf-8"?>
<a:themeOverride xmlns:a="http://schemas.openxmlformats.org/drawingml/2006/main">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themeOverride>
</file>

<file path=ppt/theme/themeOverride10.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Perspective</Template>
  <TotalTime>661</TotalTime>
  <Words>4899</Words>
  <Application>Microsoft Office PowerPoint</Application>
  <PresentationFormat>Presentazione su schermo (4:3)</PresentationFormat>
  <Paragraphs>409</Paragraphs>
  <Slides>90</Slides>
  <Notes>29</Notes>
  <HiddenSlides>0</HiddenSlides>
  <MMClips>0</MMClips>
  <ScaleCrop>false</ScaleCrop>
  <HeadingPairs>
    <vt:vector size="6" baseType="variant">
      <vt:variant>
        <vt:lpstr>Caratteri utilizzati</vt:lpstr>
      </vt:variant>
      <vt:variant>
        <vt:i4>24</vt:i4>
      </vt:variant>
      <vt:variant>
        <vt:lpstr>Tema</vt:lpstr>
      </vt:variant>
      <vt:variant>
        <vt:i4>7</vt:i4>
      </vt:variant>
      <vt:variant>
        <vt:lpstr>Titoli diapositive</vt:lpstr>
      </vt:variant>
      <vt:variant>
        <vt:i4>90</vt:i4>
      </vt:variant>
    </vt:vector>
  </HeadingPairs>
  <TitlesOfParts>
    <vt:vector size="121" baseType="lpstr">
      <vt:lpstr>Agency FB</vt:lpstr>
      <vt:lpstr>Aharoni</vt:lpstr>
      <vt:lpstr>Arial</vt:lpstr>
      <vt:lpstr>Baskerville Old Face</vt:lpstr>
      <vt:lpstr>Britannic Bold</vt:lpstr>
      <vt:lpstr>Calibri</vt:lpstr>
      <vt:lpstr>Calibri Light</vt:lpstr>
      <vt:lpstr>Calisto MT</vt:lpstr>
      <vt:lpstr>Castellar</vt:lpstr>
      <vt:lpstr>Century Schoolbook L</vt:lpstr>
      <vt:lpstr>Comic Sans MS</vt:lpstr>
      <vt:lpstr>Constantia</vt:lpstr>
      <vt:lpstr>Corbel</vt:lpstr>
      <vt:lpstr>Engravers MT</vt:lpstr>
      <vt:lpstr>Georgia</vt:lpstr>
      <vt:lpstr>Impact</vt:lpstr>
      <vt:lpstr>Mongolian Baiti</vt:lpstr>
      <vt:lpstr>Open Sans</vt:lpstr>
      <vt:lpstr>Times New Roman</vt:lpstr>
      <vt:lpstr>Trebuchet MS</vt:lpstr>
      <vt:lpstr>Tw Cen MT Condensed</vt:lpstr>
      <vt:lpstr>Verdana</vt:lpstr>
      <vt:lpstr>Wingdings</vt:lpstr>
      <vt:lpstr>Wingdings 2</vt:lpstr>
      <vt:lpstr>Prospettiva</vt:lpstr>
      <vt:lpstr>Tema di Office</vt:lpstr>
      <vt:lpstr>Elica</vt:lpstr>
      <vt:lpstr>NewsPrint</vt:lpstr>
      <vt:lpstr>Equinozio</vt:lpstr>
      <vt:lpstr>1_Elica</vt:lpstr>
      <vt:lpstr>Struttura predefinita</vt:lpstr>
      <vt:lpstr>Presentazione standard di PowerPoint</vt:lpstr>
      <vt:lpstr>Presentazione standard di PowerPoint</vt:lpstr>
      <vt:lpstr>Presentazione standard di PowerPoint</vt:lpstr>
      <vt:lpstr>Presentazione standard di PowerPoint</vt:lpstr>
      <vt:lpstr>Breve storia dell’acqua potabile</vt:lpstr>
      <vt:lpstr>L'acqua potabile è una risorsa naturale primaria, che  permette la sopravvivenza degli esseri viventi e  lo svolgimento delle più fondamentali attività umane.</vt:lpstr>
      <vt:lpstr> L’acqua nella preistoria</vt:lpstr>
      <vt:lpstr>I primi impianti di approvvigionamento delle acque</vt:lpstr>
      <vt:lpstr>Età Romana</vt:lpstr>
      <vt:lpstr>TECNOLOGIA E TECNICHE DI RAPPRESENTAZIONE GRAFICA: Quando le forme e la geometria definiscono la progettazione delle grandi opere</vt:lpstr>
      <vt:lpstr>Acquedotto romano realizzato con il software CAD</vt:lpstr>
      <vt:lpstr>  Gli acquedotti romani</vt:lpstr>
      <vt:lpstr>Dal Medioevo al XX secolo</vt:lpstr>
      <vt:lpstr>La conquista dell’acqua potabile</vt:lpstr>
      <vt:lpstr>Acquedotto moderno realizzato con il software CAD.</vt:lpstr>
      <vt:lpstr>Campagna contro lo spreco dell’acqua potabile</vt:lpstr>
      <vt:lpstr>PER UNA GESTIONE RESPONSABILE DELL’ACQUA </vt:lpstr>
      <vt:lpstr>L’oro blu</vt:lpstr>
      <vt:lpstr>Cosa  può fare il singolo cittadino?</vt:lpstr>
      <vt:lpstr>Presentazione standard di PowerPoint</vt:lpstr>
      <vt:lpstr>Presentazione standard di PowerPoint</vt:lpstr>
      <vt:lpstr>Presentazione standard di PowerPoint</vt:lpstr>
      <vt:lpstr>Presentazione standard di PowerPoint</vt:lpstr>
      <vt:lpstr>Presentazione standard di PowerPoint</vt:lpstr>
      <vt:lpstr>Ecco un decalogo per un USO saggio dell’acqua</vt:lpstr>
      <vt:lpstr>Presentazione standard di PowerPoint</vt:lpstr>
      <vt:lpstr>L’acqua di Napoli tra benessere e storia</vt:lpstr>
      <vt:lpstr>Affreschi e stampe d’epoca riportano donne e scugnizzi che circondano delle «bancarelle» adibite a vendita d’acqua….</vt:lpstr>
      <vt:lpstr>COS’ERA? E DA DOVE PROVENIVA?</vt:lpstr>
      <vt:lpstr>Presentazione standard di PowerPoint</vt:lpstr>
      <vt:lpstr>Le origini</vt:lpstr>
      <vt:lpstr>Presentazione standard di PowerPoint</vt:lpstr>
      <vt:lpstr>Il monte Echia</vt:lpstr>
      <vt:lpstr>Perché l’acqua delle «mummare»…. </vt:lpstr>
      <vt:lpstr>Perché quest’acqua «zurfegna» era così speciale?</vt:lpstr>
      <vt:lpstr>Le banche d’acqua</vt:lpstr>
      <vt:lpstr>«ACQUAIOLO»</vt:lpstr>
      <vt:lpstr>I RICORDI DI FRANCESCHIELLO…</vt:lpstr>
      <vt:lpstr>Presentazione standard di PowerPoint</vt:lpstr>
      <vt:lpstr>Presentazione standard di PowerPoint</vt:lpstr>
      <vt:lpstr>Presentazione standard di PowerPoint</vt:lpstr>
      <vt:lpstr>Il ciclo dell’acqua</vt:lpstr>
      <vt:lpstr>      Il ciclo dell’acqua</vt:lpstr>
      <vt:lpstr>evaporazione</vt:lpstr>
      <vt:lpstr>condensazione</vt:lpstr>
      <vt:lpstr>precipitazione</vt:lpstr>
      <vt:lpstr>scorrimento</vt:lpstr>
      <vt:lpstr>infiltrazione</vt:lpstr>
      <vt:lpstr>ACQUA MINERALE</vt:lpstr>
      <vt:lpstr>L ‘ACQUA MINERALE</vt:lpstr>
      <vt:lpstr>LE ACQUE MINERALI COME SI DIFFERENZIANO DALLE ALTRE ACQUE?</vt:lpstr>
      <vt:lpstr> COME SI FORMANO LE ACQUE MINERALI?</vt:lpstr>
      <vt:lpstr> COME SI FORMANO LE ACQUE MINERALI?</vt:lpstr>
      <vt:lpstr>L’ ACQUA NEL SOTTOSUOLO</vt:lpstr>
      <vt:lpstr>Composizione chimica </vt:lpstr>
      <vt:lpstr>Acqua potabile</vt:lpstr>
      <vt:lpstr>Decreto legislativo sulla qualità dell’acqua</vt:lpstr>
      <vt:lpstr>La qualità dell’acqua </vt:lpstr>
      <vt:lpstr>La qualità dell’acqua </vt:lpstr>
      <vt:lpstr>Idoneità dell’acqua</vt:lpstr>
      <vt:lpstr>Idoneità dell’acqua</vt:lpstr>
      <vt:lpstr>Ulteriori regolamentazioni</vt:lpstr>
      <vt:lpstr>Le acque di scarico</vt:lpstr>
      <vt:lpstr>Legislazione</vt:lpstr>
      <vt:lpstr>D. Lgs 11 maggio 1999 n 152</vt:lpstr>
      <vt:lpstr>…ancora Legislazioni</vt:lpstr>
      <vt:lpstr>Energie Rinnovabili</vt:lpstr>
      <vt:lpstr>FONTI DI ENERGIA RINNOVABILE</vt:lpstr>
      <vt:lpstr>Energia idroelettrica</vt:lpstr>
      <vt:lpstr>COME VIENE PRODOTTA L’ENERGIA IDROELETTRICA?</vt:lpstr>
      <vt:lpstr>Centrale Idroelettrica</vt:lpstr>
      <vt:lpstr>Centrale di Pompaggio</vt:lpstr>
      <vt:lpstr>Centrale idroelettrica fluviale</vt:lpstr>
      <vt:lpstr>Vantaggi e svantaggi dell’ energia idroelettrica</vt:lpstr>
      <vt:lpstr>Energia dell’Oceano</vt:lpstr>
      <vt:lpstr>Energia dell’Oceano</vt:lpstr>
      <vt:lpstr>POTABLE WATER</vt:lpstr>
      <vt:lpstr>Presentazione standard di PowerPoint</vt:lpstr>
      <vt:lpstr>Presentazione standard di PowerPoint</vt:lpstr>
      <vt:lpstr>PURIFICATION PROCESS</vt:lpstr>
      <vt:lpstr>Elaborazione questionario    «Come usi l’acqua ?»</vt:lpstr>
      <vt:lpstr>Presentazione standard di PowerPoint</vt:lpstr>
      <vt:lpstr>Presentazione standard di PowerPoint</vt:lpstr>
      <vt:lpstr>Presentazione standard di PowerPoint</vt:lpstr>
      <vt:lpstr>Presentazione standard di PowerPoint</vt:lpstr>
      <vt:lpstr>Se mentre ti lavi i denti chiudi il rubinetto, puoi risparmiare almeno 10 litri d'acqua. Reputi avere questa informazione:</vt:lpstr>
      <vt:lpstr>In famiglia, per lavarvi usate più spesso:</vt:lpstr>
      <vt:lpstr>Presentazione standard di PowerPoint</vt:lpstr>
      <vt:lpstr>Quale motivazione tra le seguenti vi spingerebbe più di altre a consumare meno acqua di quella che usate attualmente ?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Acqua     I C 2018/2019</dc:title>
  <dc:creator>antonia gifuni</dc:creator>
  <cp:lastModifiedBy>Gelsomina Ferrazzano</cp:lastModifiedBy>
  <cp:revision>104</cp:revision>
  <dcterms:created xsi:type="dcterms:W3CDTF">2019-02-10T20:55:25Z</dcterms:created>
  <dcterms:modified xsi:type="dcterms:W3CDTF">2019-02-19T11:02:38Z</dcterms:modified>
</cp:coreProperties>
</file>