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heme/themeOverride1.xml" ContentType="application/vnd.openxmlformats-officedocument.themeOverr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theme/themeOverride2.xml" ContentType="application/vnd.openxmlformats-officedocument.themeOverride+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62"/>
  </p:notesMasterIdLst>
  <p:sldIdLst>
    <p:sldId id="263" r:id="rId2"/>
    <p:sldId id="264" r:id="rId3"/>
    <p:sldId id="331" r:id="rId4"/>
    <p:sldId id="332" r:id="rId5"/>
    <p:sldId id="333" r:id="rId6"/>
    <p:sldId id="347" r:id="rId7"/>
    <p:sldId id="257" r:id="rId8"/>
    <p:sldId id="258" r:id="rId9"/>
    <p:sldId id="289" r:id="rId10"/>
    <p:sldId id="284" r:id="rId11"/>
    <p:sldId id="266" r:id="rId12"/>
    <p:sldId id="267" r:id="rId13"/>
    <p:sldId id="268" r:id="rId14"/>
    <p:sldId id="269" r:id="rId15"/>
    <p:sldId id="324" r:id="rId16"/>
    <p:sldId id="278" r:id="rId17"/>
    <p:sldId id="279" r:id="rId18"/>
    <p:sldId id="280" r:id="rId19"/>
    <p:sldId id="281" r:id="rId20"/>
    <p:sldId id="282" r:id="rId21"/>
    <p:sldId id="283" r:id="rId22"/>
    <p:sldId id="292" r:id="rId23"/>
    <p:sldId id="293" r:id="rId24"/>
    <p:sldId id="294" r:id="rId25"/>
    <p:sldId id="295" r:id="rId26"/>
    <p:sldId id="296" r:id="rId27"/>
    <p:sldId id="297" r:id="rId28"/>
    <p:sldId id="298" r:id="rId29"/>
    <p:sldId id="299" r:id="rId30"/>
    <p:sldId id="300" r:id="rId31"/>
    <p:sldId id="302" r:id="rId32"/>
    <p:sldId id="304" r:id="rId33"/>
    <p:sldId id="313" r:id="rId34"/>
    <p:sldId id="305" r:id="rId35"/>
    <p:sldId id="306" r:id="rId36"/>
    <p:sldId id="307" r:id="rId37"/>
    <p:sldId id="325" r:id="rId38"/>
    <p:sldId id="309" r:id="rId39"/>
    <p:sldId id="326" r:id="rId40"/>
    <p:sldId id="314" r:id="rId41"/>
    <p:sldId id="315" r:id="rId42"/>
    <p:sldId id="316" r:id="rId43"/>
    <p:sldId id="317" r:id="rId44"/>
    <p:sldId id="318" r:id="rId45"/>
    <p:sldId id="334" r:id="rId46"/>
    <p:sldId id="335" r:id="rId47"/>
    <p:sldId id="336" r:id="rId48"/>
    <p:sldId id="337" r:id="rId49"/>
    <p:sldId id="338" r:id="rId50"/>
    <p:sldId id="339" r:id="rId51"/>
    <p:sldId id="343" r:id="rId52"/>
    <p:sldId id="323" r:id="rId53"/>
    <p:sldId id="320" r:id="rId54"/>
    <p:sldId id="321" r:id="rId55"/>
    <p:sldId id="348" r:id="rId56"/>
    <p:sldId id="327" r:id="rId57"/>
    <p:sldId id="328" r:id="rId58"/>
    <p:sldId id="329" r:id="rId59"/>
    <p:sldId id="330" r:id="rId60"/>
    <p:sldId id="349" r:id="rId6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36" autoAdjust="0"/>
  </p:normalViewPr>
  <p:slideViewPr>
    <p:cSldViewPr>
      <p:cViewPr varScale="1">
        <p:scale>
          <a:sx n="81" d="100"/>
          <a:sy n="81" d="100"/>
        </p:scale>
        <p:origin x="-186" y="-96"/>
      </p:cViewPr>
      <p:guideLst>
        <p:guide orient="horz" pos="2160"/>
        <p:guide pos="2880"/>
      </p:guideLst>
    </p:cSldViewPr>
  </p:slideViewPr>
  <p:outlineViewPr>
    <p:cViewPr>
      <p:scale>
        <a:sx n="33" d="100"/>
        <a:sy n="33" d="100"/>
      </p:scale>
      <p:origin x="0" y="120"/>
    </p:cViewPr>
  </p:outlineViewPr>
  <p:notesTextViewPr>
    <p:cViewPr>
      <p:scale>
        <a:sx n="1" d="1"/>
        <a:sy n="1" d="1"/>
      </p:scale>
      <p:origin x="0" y="0"/>
    </p:cViewPr>
  </p:notesTextViewPr>
  <p:sorterViewPr>
    <p:cViewPr>
      <p:scale>
        <a:sx n="66" d="100"/>
        <a:sy n="66" d="100"/>
      </p:scale>
      <p:origin x="0" y="61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file:///H:\SCUOLA\Didattica\A.S.%202016-2017\2%20B\Area%20di%20progetto\area%20di%20progetto%202B.xlsx" TargetMode="External"/><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11.xml.rels><?xml version="1.0" encoding="UTF-8" standalone="yes"?>
<Relationships xmlns="http://schemas.openxmlformats.org/package/2006/relationships"><Relationship Id="rId1" Type="http://schemas.openxmlformats.org/officeDocument/2006/relationships/oleObject" Target="file:///H:\SCUOLA\Didattica\A.S.%202018-2019\1B%20-%20A.S.%202018-2019\area%20di%20progetto%201B.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Femmine</c:v>
          </c:tx>
          <c:spPr>
            <a:gradFill flip="none" rotWithShape="1">
              <a:gsLst>
                <a:gs pos="0">
                  <a:srgbClr val="FF99FF">
                    <a:shade val="30000"/>
                    <a:satMod val="115000"/>
                  </a:srgbClr>
                </a:gs>
                <a:gs pos="50000">
                  <a:srgbClr val="FF99FF">
                    <a:shade val="67500"/>
                    <a:satMod val="115000"/>
                  </a:srgbClr>
                </a:gs>
                <a:gs pos="100000">
                  <a:srgbClr val="FF99FF">
                    <a:shade val="100000"/>
                    <a:satMod val="115000"/>
                  </a:srgbClr>
                </a:gs>
              </a:gsLst>
              <a:lin ang="2700000" scaled="1"/>
              <a:tileRect/>
            </a:gradFill>
            <a:ln>
              <a:noFill/>
            </a:ln>
            <a:effectLst/>
            <a:sp3d/>
          </c:spPr>
          <c:invertIfNegative val="0"/>
          <c:dLbls>
            <c:dLbl>
              <c:idx val="0"/>
              <c:layout>
                <c:manualLayout>
                  <c:x val="0"/>
                  <c:y val="-1.08522498230635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0541230697915E-3"/>
                  <c:y val="-8.1391873672975994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2164922791659999E-3"/>
                  <c:y val="-8.1391873672975994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Foglio2!$A$3:$A$6</c:f>
              <c:strCache>
                <c:ptCount val="4"/>
                <c:pt idx="0">
                  <c:v>mai o quasi mai</c:v>
                </c:pt>
                <c:pt idx="1">
                  <c:v>tutte le mattine</c:v>
                </c:pt>
                <c:pt idx="2">
                  <c:v>abbastanza spesso</c:v>
                </c:pt>
                <c:pt idx="3">
                  <c:v>a volte</c:v>
                </c:pt>
              </c:strCache>
            </c:strRef>
          </c:cat>
          <c:val>
            <c:numRef>
              <c:f>Foglio2!$B$3:$B$6</c:f>
              <c:numCache>
                <c:formatCode>General</c:formatCode>
                <c:ptCount val="4"/>
                <c:pt idx="0">
                  <c:v>5</c:v>
                </c:pt>
                <c:pt idx="1">
                  <c:v>14</c:v>
                </c:pt>
                <c:pt idx="2">
                  <c:v>4</c:v>
                </c:pt>
                <c:pt idx="3">
                  <c:v>3</c:v>
                </c:pt>
              </c:numCache>
            </c:numRef>
          </c:val>
          <c:extLst xmlns:c16r2="http://schemas.microsoft.com/office/drawing/2015/06/chart">
            <c:ext xmlns:c16="http://schemas.microsoft.com/office/drawing/2014/chart" uri="{C3380CC4-5D6E-409C-BE32-E72D297353CC}">
              <c16:uniqueId val="{00000000-9A1E-457D-BAD4-F55A8AFE8274}"/>
            </c:ext>
          </c:extLst>
        </c:ser>
        <c:ser>
          <c:idx val="1"/>
          <c:order val="1"/>
          <c:sp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a:effectLst/>
            <a:sp3d/>
          </c:spPr>
          <c:invertIfNegative val="0"/>
          <c:dLbls>
            <c:dLbl>
              <c:idx val="0"/>
              <c:layout>
                <c:manualLayout>
                  <c:x val="-2.0541230697915E-3"/>
                  <c:y val="-8.1391873672976203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dLbl>
            <c:dLbl>
              <c:idx val="2"/>
              <c:layout>
                <c:manualLayout>
                  <c:x val="4.1082461395829297E-3"/>
                  <c:y val="1.06813482410989E-7"/>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extLst>
                <c:ext xmlns:c15="http://schemas.microsoft.com/office/drawing/2012/chart" uri="{CE6537A1-D6FC-4f65-9D91-7224C49458BB}">
                  <c15:layout>
                    <c:manualLayout>
                      <c:w val="4.2232770314913244E-2"/>
                      <c:h val="4.6081472624665748E-2"/>
                    </c:manualLayout>
                  </c15:layout>
                </c:ext>
              </c:extLst>
            </c:dLbl>
            <c:dLbl>
              <c:idx val="3"/>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Foglio2!$A$3:$A$6</c:f>
              <c:strCache>
                <c:ptCount val="4"/>
                <c:pt idx="0">
                  <c:v>mai o quasi mai</c:v>
                </c:pt>
                <c:pt idx="1">
                  <c:v>tutte le mattine</c:v>
                </c:pt>
                <c:pt idx="2">
                  <c:v>abbastanza spesso</c:v>
                </c:pt>
                <c:pt idx="3">
                  <c:v>a volte</c:v>
                </c:pt>
              </c:strCache>
            </c:strRef>
          </c:cat>
          <c:val>
            <c:numRef>
              <c:f>Foglio2!$C$3:$C$6</c:f>
              <c:numCache>
                <c:formatCode>General</c:formatCode>
                <c:ptCount val="4"/>
                <c:pt idx="0">
                  <c:v>13</c:v>
                </c:pt>
                <c:pt idx="1">
                  <c:v>16</c:v>
                </c:pt>
                <c:pt idx="2">
                  <c:v>3</c:v>
                </c:pt>
                <c:pt idx="3">
                  <c:v>5</c:v>
                </c:pt>
              </c:numCache>
            </c:numRef>
          </c:val>
          <c:extLst xmlns:c16r2="http://schemas.microsoft.com/office/drawing/2015/06/chart">
            <c:ext xmlns:c16="http://schemas.microsoft.com/office/drawing/2014/chart" uri="{C3380CC4-5D6E-409C-BE32-E72D297353CC}">
              <c16:uniqueId val="{00000001-9A1E-457D-BAD4-F55A8AFE8274}"/>
            </c:ext>
          </c:extLst>
        </c:ser>
        <c:dLbls>
          <c:showLegendKey val="0"/>
          <c:showVal val="0"/>
          <c:showCatName val="0"/>
          <c:showSerName val="0"/>
          <c:showPercent val="0"/>
          <c:showBubbleSize val="0"/>
        </c:dLbls>
        <c:gapWidth val="150"/>
        <c:shape val="box"/>
        <c:axId val="80024320"/>
        <c:axId val="80025856"/>
        <c:axId val="0"/>
      </c:bar3DChart>
      <c:catAx>
        <c:axId val="800243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0025856"/>
        <c:crosses val="autoZero"/>
        <c:auto val="1"/>
        <c:lblAlgn val="ctr"/>
        <c:lblOffset val="100"/>
        <c:noMultiLvlLbl val="0"/>
      </c:catAx>
      <c:valAx>
        <c:axId val="8002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0024320"/>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Entry>
      <c:layout>
        <c:manualLayout>
          <c:xMode val="edge"/>
          <c:yMode val="edge"/>
          <c:x val="0.86440450454715201"/>
          <c:y val="0.47371364293749002"/>
          <c:w val="0.13401900914690301"/>
          <c:h val="0.183674754941347"/>
        </c:manualLayout>
      </c:layout>
      <c:overlay val="0"/>
      <c:spPr>
        <a:noFill/>
        <a:ln>
          <a:noFill/>
        </a:ln>
        <a:effectLst/>
      </c:spPr>
      <c:txPr>
        <a:bodyPr rot="0" spcFirstLastPara="1" vertOverflow="ellipsis" vert="horz" wrap="square" anchor="ctr" anchorCtr="0"/>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F151-40AD-8795-35F9467D02D8}"/>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F151-40AD-8795-35F9467D02D8}"/>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5-F151-40AD-8795-35F9467D02D8}"/>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7-F151-40AD-8795-35F9467D02D8}"/>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it-IT"/>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Foglio1!$A$2:$A$5</c:f>
              <c:strCache>
                <c:ptCount val="4"/>
                <c:pt idx="0">
                  <c:v>mai o quasi mai</c:v>
                </c:pt>
                <c:pt idx="1">
                  <c:v>tutte le mattine</c:v>
                </c:pt>
                <c:pt idx="2">
                  <c:v>abbastanza spesso</c:v>
                </c:pt>
                <c:pt idx="3">
                  <c:v>a volte</c:v>
                </c:pt>
              </c:strCache>
            </c:strRef>
          </c:cat>
          <c:val>
            <c:numRef>
              <c:f>Foglio1!$B$2:$B$5</c:f>
              <c:numCache>
                <c:formatCode>General</c:formatCode>
                <c:ptCount val="4"/>
                <c:pt idx="0">
                  <c:v>18</c:v>
                </c:pt>
                <c:pt idx="1">
                  <c:v>30</c:v>
                </c:pt>
                <c:pt idx="2">
                  <c:v>7</c:v>
                </c:pt>
                <c:pt idx="3">
                  <c:v>8</c:v>
                </c:pt>
              </c:numCache>
            </c:numRef>
          </c:val>
          <c:extLst xmlns:c16r2="http://schemas.microsoft.com/office/drawing/2015/06/chart">
            <c:ext xmlns:c16="http://schemas.microsoft.com/office/drawing/2014/chart" uri="{C3380CC4-5D6E-409C-BE32-E72D297353CC}">
              <c16:uniqueId val="{00000008-F151-40AD-8795-35F9467D02D8}"/>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Femmine</c:v>
          </c:tx>
          <c:spPr>
            <a:gradFill flip="none" rotWithShape="1">
              <a:gsLst>
                <a:gs pos="0">
                  <a:srgbClr val="FF99FF">
                    <a:shade val="30000"/>
                    <a:satMod val="115000"/>
                  </a:srgbClr>
                </a:gs>
                <a:gs pos="50000">
                  <a:srgbClr val="FF99FF">
                    <a:shade val="67500"/>
                    <a:satMod val="115000"/>
                  </a:srgbClr>
                </a:gs>
                <a:gs pos="100000">
                  <a:srgbClr val="FF99FF">
                    <a:shade val="100000"/>
                    <a:satMod val="115000"/>
                  </a:srgbClr>
                </a:gs>
              </a:gsLst>
              <a:lin ang="2700000" scaled="1"/>
              <a:tileRect/>
            </a:gradFill>
            <a:ln>
              <a:noFill/>
            </a:ln>
            <a:effectLst/>
            <a:sp3d/>
          </c:spPr>
          <c:invertIfNegative val="0"/>
          <c:dLbls>
            <c:dLbl>
              <c:idx val="1"/>
              <c:layout>
                <c:manualLayout>
                  <c:x val="6.42316737003998E-3"/>
                  <c:y val="-8.1504596238851194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Foglio2!$A$16:$A$19</c:f>
              <c:strCache>
                <c:ptCount val="4"/>
                <c:pt idx="0">
                  <c:v>il pranzo, un contorno di verdura, frutta/verdura</c:v>
                </c:pt>
                <c:pt idx="1">
                  <c:v>un secondo, un contorno di verdure, frutta/dolce</c:v>
                </c:pt>
                <c:pt idx="2">
                  <c:v>un primo, un secondo, un contorno e frutta/ dolce</c:v>
                </c:pt>
                <c:pt idx="3">
                  <c:v>nessuna di queste opzioni, salto o mangio altro</c:v>
                </c:pt>
              </c:strCache>
            </c:strRef>
          </c:cat>
          <c:val>
            <c:numRef>
              <c:f>Foglio2!$B$16:$B$19</c:f>
              <c:numCache>
                <c:formatCode>General</c:formatCode>
                <c:ptCount val="4"/>
                <c:pt idx="0">
                  <c:v>10</c:v>
                </c:pt>
                <c:pt idx="1">
                  <c:v>9</c:v>
                </c:pt>
                <c:pt idx="2">
                  <c:v>6</c:v>
                </c:pt>
                <c:pt idx="3">
                  <c:v>1</c:v>
                </c:pt>
              </c:numCache>
            </c:numRef>
          </c:val>
          <c:extLst xmlns:c16r2="http://schemas.microsoft.com/office/drawing/2015/06/chart">
            <c:ext xmlns:c16="http://schemas.microsoft.com/office/drawing/2014/chart" uri="{C3380CC4-5D6E-409C-BE32-E72D297353CC}">
              <c16:uniqueId val="{00000000-37A8-4017-B7E2-6142E6A63EF9}"/>
            </c:ext>
          </c:extLst>
        </c:ser>
        <c:ser>
          <c:idx val="1"/>
          <c:order val="1"/>
          <c:tx>
            <c:v>Maschi</c:v>
          </c:tx>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ffectLst/>
            <a:sp3d/>
          </c:spPr>
          <c:invertIfNegative val="0"/>
          <c:dLbls>
            <c:dLbl>
              <c:idx val="2"/>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Foglio2!$A$16:$A$19</c:f>
              <c:strCache>
                <c:ptCount val="4"/>
                <c:pt idx="0">
                  <c:v>il pranzo, un contorno di verdura, frutta/verdura</c:v>
                </c:pt>
                <c:pt idx="1">
                  <c:v>un secondo, un contorno di verdure, frutta/dolce</c:v>
                </c:pt>
                <c:pt idx="2">
                  <c:v>un primo, un secondo, un contorno e frutta/ dolce</c:v>
                </c:pt>
                <c:pt idx="3">
                  <c:v>nessuna di queste opzioni, salto o mangio altro</c:v>
                </c:pt>
              </c:strCache>
            </c:strRef>
          </c:cat>
          <c:val>
            <c:numRef>
              <c:f>Foglio2!$C$16:$C$19</c:f>
              <c:numCache>
                <c:formatCode>General</c:formatCode>
                <c:ptCount val="4"/>
                <c:pt idx="0">
                  <c:v>11</c:v>
                </c:pt>
                <c:pt idx="1">
                  <c:v>6</c:v>
                </c:pt>
                <c:pt idx="2">
                  <c:v>18</c:v>
                </c:pt>
                <c:pt idx="3">
                  <c:v>2</c:v>
                </c:pt>
              </c:numCache>
            </c:numRef>
          </c:val>
          <c:extLst xmlns:c16r2="http://schemas.microsoft.com/office/drawing/2015/06/chart">
            <c:ext xmlns:c16="http://schemas.microsoft.com/office/drawing/2014/chart" uri="{C3380CC4-5D6E-409C-BE32-E72D297353CC}">
              <c16:uniqueId val="{00000001-37A8-4017-B7E2-6142E6A63EF9}"/>
            </c:ext>
          </c:extLst>
        </c:ser>
        <c:dLbls>
          <c:showLegendKey val="0"/>
          <c:showVal val="0"/>
          <c:showCatName val="0"/>
          <c:showSerName val="0"/>
          <c:showPercent val="0"/>
          <c:showBubbleSize val="0"/>
        </c:dLbls>
        <c:gapWidth val="150"/>
        <c:shape val="box"/>
        <c:axId val="81929344"/>
        <c:axId val="81930880"/>
        <c:axId val="0"/>
      </c:bar3DChart>
      <c:catAx>
        <c:axId val="819293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1930880"/>
        <c:crosses val="autoZero"/>
        <c:auto val="1"/>
        <c:lblAlgn val="ctr"/>
        <c:lblOffset val="100"/>
        <c:noMultiLvlLbl val="0"/>
      </c:catAx>
      <c:valAx>
        <c:axId val="8193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1929344"/>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0075350492046299E-2"/>
          <c:y val="1.70678903521412E-2"/>
          <c:w val="0.92349256059941298"/>
          <c:h val="0.91759261764218603"/>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987B-417E-96AB-AE1171DC018A}"/>
              </c:ext>
            </c:extLst>
          </c:dPt>
          <c:dPt>
            <c:idx val="1"/>
            <c:bubble3D val="0"/>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987B-417E-96AB-AE1171DC018A}"/>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987B-417E-96AB-AE1171DC018A}"/>
              </c:ext>
            </c:extLst>
          </c:dPt>
          <c:dPt>
            <c:idx val="3"/>
            <c:bubble3D val="0"/>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987B-417E-96AB-AE1171DC018A}"/>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it-IT"/>
              </a:p>
            </c:txPr>
            <c:dLblPos val="bestFit"/>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Foglio1!$A$15:$A$18</c:f>
              <c:strCache>
                <c:ptCount val="4"/>
                <c:pt idx="0">
                  <c:v>il pranzo, un contorno di verdura, frutta\verdura</c:v>
                </c:pt>
                <c:pt idx="1">
                  <c:v>un secondo, un contorno di verdure, frutta\dolce</c:v>
                </c:pt>
                <c:pt idx="2">
                  <c:v>un primo, un secondo, un contorno e frutta\dolce</c:v>
                </c:pt>
                <c:pt idx="3">
                  <c:v>nessuna di queste opzioni, salto o mangio altro</c:v>
                </c:pt>
              </c:strCache>
            </c:strRef>
          </c:cat>
          <c:val>
            <c:numRef>
              <c:f>Foglio1!$B$15:$B$18</c:f>
              <c:numCache>
                <c:formatCode>General</c:formatCode>
                <c:ptCount val="4"/>
                <c:pt idx="0">
                  <c:v>21</c:v>
                </c:pt>
                <c:pt idx="1">
                  <c:v>15</c:v>
                </c:pt>
                <c:pt idx="2">
                  <c:v>24</c:v>
                </c:pt>
                <c:pt idx="3">
                  <c:v>3</c:v>
                </c:pt>
              </c:numCache>
            </c:numRef>
          </c:val>
          <c:extLst xmlns:c16r2="http://schemas.microsoft.com/office/drawing/2015/06/chart">
            <c:ext xmlns:c16="http://schemas.microsoft.com/office/drawing/2014/chart" uri="{C3380CC4-5D6E-409C-BE32-E72D297353CC}">
              <c16:uniqueId val="{00000008-987B-417E-96AB-AE1171DC018A}"/>
            </c:ext>
          </c:extLst>
        </c:ser>
        <c:dLbls>
          <c:dLblPos val="bestFit"/>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0789570046340901E-2"/>
          <c:y val="4.2480054448683302E-2"/>
          <c:w val="0.95263556145886397"/>
          <c:h val="0.94304020272691103"/>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rgbClr val="FFFF00"/>
              </a:solidFill>
              <a:ln w="25400">
                <a:solidFill>
                  <a:schemeClr val="lt1"/>
                </a:solidFill>
              </a:ln>
              <a:effectLst/>
              <a:sp3d contourW="25400">
                <a:contourClr>
                  <a:schemeClr val="lt1"/>
                </a:contourClr>
              </a:sp3d>
            </c:spPr>
          </c:dPt>
          <c:dLbls>
            <c:dLbl>
              <c:idx val="1"/>
              <c:layout>
                <c:manualLayout>
                  <c:x val="-2.4134459170438001E-2"/>
                  <c:y val="-4.1212945667708202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9450512834831812"/>
                      <c:h val="0.16700509550702758"/>
                    </c:manualLayout>
                  </c15:layout>
                </c:ext>
              </c:extLst>
            </c:dLbl>
            <c:dLbl>
              <c:idx val="3"/>
              <c:layout>
                <c:manualLayout>
                  <c:x val="8.7761669710683596E-3"/>
                  <c:y val="2.7475297111805401E-3"/>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it-IT"/>
              </a:p>
            </c:txPr>
            <c:dLblPos val="outEnd"/>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Foglio1!$A$28:$A$31</c:f>
              <c:strCache>
                <c:ptCount val="4"/>
                <c:pt idx="0">
                  <c:v>ogni giorno un primo, un secondo con contorno e frutta\dolce</c:v>
                </c:pt>
                <c:pt idx="1">
                  <c:v>un primo o un secondo con o senza contorno</c:v>
                </c:pt>
                <c:pt idx="2">
                  <c:v>un primo, un contorno di verdura di verdura, frutta\dolce</c:v>
                </c:pt>
                <c:pt idx="3">
                  <c:v>un secondo, un contorno di verdura, frutta\dolce</c:v>
                </c:pt>
              </c:strCache>
            </c:strRef>
          </c:cat>
          <c:val>
            <c:numRef>
              <c:f>Foglio1!$B$28:$B$31</c:f>
              <c:numCache>
                <c:formatCode>General</c:formatCode>
                <c:ptCount val="4"/>
                <c:pt idx="0">
                  <c:v>9</c:v>
                </c:pt>
                <c:pt idx="1">
                  <c:v>16</c:v>
                </c:pt>
                <c:pt idx="2">
                  <c:v>7</c:v>
                </c:pt>
                <c:pt idx="3">
                  <c:v>31</c:v>
                </c:pt>
              </c:numCache>
            </c:numRef>
          </c:val>
          <c:extLst xmlns:c16r2="http://schemas.microsoft.com/office/drawing/2015/06/chart">
            <c:ext xmlns:c16="http://schemas.microsoft.com/office/drawing/2014/chart" uri="{C3380CC4-5D6E-409C-BE32-E72D297353CC}">
              <c16:uniqueId val="{00000000-6C92-41A3-A9B7-BAD1F699FB8B}"/>
            </c:ext>
          </c:extLst>
        </c:ser>
        <c:dLbls>
          <c:dLblPos val="outEnd"/>
          <c:showLegendKey val="0"/>
          <c:showVal val="1"/>
          <c:showCatName val="0"/>
          <c:showSerName val="0"/>
          <c:showPercent val="0"/>
          <c:showBubbleSize val="0"/>
          <c:showLeaderLines val="0"/>
        </c:dLbls>
      </c:pie3D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Femmine</c:v>
          </c:tx>
          <c:spPr>
            <a:gradFill flip="none" rotWithShape="1">
              <a:gsLst>
                <a:gs pos="0">
                  <a:srgbClr val="FF99FF">
                    <a:shade val="30000"/>
                    <a:satMod val="115000"/>
                  </a:srgbClr>
                </a:gs>
                <a:gs pos="50000">
                  <a:srgbClr val="FF99FF">
                    <a:shade val="67500"/>
                    <a:satMod val="115000"/>
                  </a:srgbClr>
                </a:gs>
                <a:gs pos="100000">
                  <a:srgbClr val="FF99FF">
                    <a:shade val="100000"/>
                    <a:satMod val="115000"/>
                  </a:srgbClr>
                </a:gs>
              </a:gsLst>
              <a:lin ang="2700000" scaled="1"/>
              <a:tileRect/>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Foglio2!$A$29:$A$32</c:f>
              <c:strCache>
                <c:ptCount val="4"/>
                <c:pt idx="0">
                  <c:v>ogni giorno un primo, un secondo con contorno e frutta/dolce</c:v>
                </c:pt>
                <c:pt idx="1">
                  <c:v>un primo o un secondo con o senza contorno</c:v>
                </c:pt>
                <c:pt idx="2">
                  <c:v>un primo, un contorno di verdura di verdura, frutta/dolce</c:v>
                </c:pt>
                <c:pt idx="3">
                  <c:v>un secondo, un contorno di verdura, frutta/dolce</c:v>
                </c:pt>
              </c:strCache>
            </c:strRef>
          </c:cat>
          <c:val>
            <c:numRef>
              <c:f>Foglio2!$B$29:$B$32</c:f>
              <c:numCache>
                <c:formatCode>General</c:formatCode>
                <c:ptCount val="4"/>
                <c:pt idx="0">
                  <c:v>4</c:v>
                </c:pt>
                <c:pt idx="1">
                  <c:v>9</c:v>
                </c:pt>
                <c:pt idx="2">
                  <c:v>3</c:v>
                </c:pt>
                <c:pt idx="3">
                  <c:v>10</c:v>
                </c:pt>
              </c:numCache>
            </c:numRef>
          </c:val>
          <c:extLst xmlns:c16r2="http://schemas.microsoft.com/office/drawing/2015/06/chart">
            <c:ext xmlns:c16="http://schemas.microsoft.com/office/drawing/2014/chart" uri="{C3380CC4-5D6E-409C-BE32-E72D297353CC}">
              <c16:uniqueId val="{00000000-FF34-45C7-9B17-4CA3F05BC91C}"/>
            </c:ext>
          </c:extLst>
        </c:ser>
        <c:ser>
          <c:idx val="1"/>
          <c:order val="1"/>
          <c:tx>
            <c:v>Maschi</c:v>
          </c:tx>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Foglio2!$A$29:$A$32</c:f>
              <c:strCache>
                <c:ptCount val="4"/>
                <c:pt idx="0">
                  <c:v>ogni giorno un primo, un secondo con contorno e frutta/dolce</c:v>
                </c:pt>
                <c:pt idx="1">
                  <c:v>un primo o un secondo con o senza contorno</c:v>
                </c:pt>
                <c:pt idx="2">
                  <c:v>un primo, un contorno di verdura di verdura, frutta/dolce</c:v>
                </c:pt>
                <c:pt idx="3">
                  <c:v>un secondo, un contorno di verdura, frutta/dolce</c:v>
                </c:pt>
              </c:strCache>
            </c:strRef>
          </c:cat>
          <c:val>
            <c:numRef>
              <c:f>Foglio2!$C$29:$C$32</c:f>
              <c:numCache>
                <c:formatCode>General</c:formatCode>
                <c:ptCount val="4"/>
                <c:pt idx="0">
                  <c:v>5</c:v>
                </c:pt>
                <c:pt idx="1">
                  <c:v>7</c:v>
                </c:pt>
                <c:pt idx="2">
                  <c:v>4</c:v>
                </c:pt>
                <c:pt idx="3">
                  <c:v>21</c:v>
                </c:pt>
              </c:numCache>
            </c:numRef>
          </c:val>
          <c:extLst xmlns:c16r2="http://schemas.microsoft.com/office/drawing/2015/06/chart">
            <c:ext xmlns:c16="http://schemas.microsoft.com/office/drawing/2014/chart" uri="{C3380CC4-5D6E-409C-BE32-E72D297353CC}">
              <c16:uniqueId val="{00000001-FF34-45C7-9B17-4CA3F05BC91C}"/>
            </c:ext>
          </c:extLst>
        </c:ser>
        <c:dLbls>
          <c:showLegendKey val="0"/>
          <c:showVal val="0"/>
          <c:showCatName val="0"/>
          <c:showSerName val="0"/>
          <c:showPercent val="0"/>
          <c:showBubbleSize val="0"/>
        </c:dLbls>
        <c:gapWidth val="150"/>
        <c:shape val="box"/>
        <c:axId val="82329600"/>
        <c:axId val="82331136"/>
        <c:axId val="0"/>
      </c:bar3DChart>
      <c:catAx>
        <c:axId val="823296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2331136"/>
        <c:crosses val="autoZero"/>
        <c:auto val="1"/>
        <c:lblAlgn val="ctr"/>
        <c:lblOffset val="100"/>
        <c:noMultiLvlLbl val="0"/>
      </c:catAx>
      <c:valAx>
        <c:axId val="8233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2329600"/>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7797582955862596E-2"/>
          <c:w val="1"/>
          <c:h val="0.73440573080617599"/>
        </c:manualLayout>
      </c:layout>
      <c:pie3DChart>
        <c:varyColors val="1"/>
        <c:dLbls>
          <c:showLegendKey val="0"/>
          <c:showVal val="0"/>
          <c:showCatName val="0"/>
          <c:showSerName val="0"/>
          <c:showPercent val="0"/>
          <c:showBubbleSize val="0"/>
          <c:showLeaderLines val="0"/>
        </c:dLbls>
      </c:pie3DChart>
      <c:spPr>
        <a:noFill/>
        <a:ln>
          <a:noFill/>
        </a:ln>
        <a:effectLst/>
      </c:spPr>
    </c:plotArea>
    <c:legend>
      <c:legendPos val="b"/>
      <c:layout>
        <c:manualLayout>
          <c:xMode val="edge"/>
          <c:yMode val="edge"/>
          <c:x val="0.117297244094488"/>
          <c:y val="0.88773038786818403"/>
          <c:w val="0.88270275590551195"/>
          <c:h val="8.0071734805391301E-2"/>
        </c:manualLayout>
      </c:layout>
      <c:overlay val="0"/>
      <c:spPr>
        <a:noFill/>
        <a:ln>
          <a:noFill/>
        </a:ln>
        <a:effectLst/>
      </c:spPr>
      <c:txPr>
        <a:bodyPr rot="0" spcFirstLastPara="1" vertOverflow="ellipsis" vert="horz" wrap="square" anchor="ctr" anchorCtr="1"/>
        <a:lstStyle/>
        <a:p>
          <a:pPr>
            <a:defRPr sz="108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2691274262653904E-3"/>
          <c:y val="0.116963226571768"/>
          <c:w val="0.98055555555555496"/>
          <c:h val="0.70332091050896195"/>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074C-4E8F-8DD8-13C22A7C3F45}"/>
              </c:ext>
            </c:extLst>
          </c:dPt>
          <c:dPt>
            <c:idx val="1"/>
            <c:bubble3D val="0"/>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074C-4E8F-8DD8-13C22A7C3F45}"/>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074C-4E8F-8DD8-13C22A7C3F45}"/>
              </c:ext>
            </c:extLst>
          </c:dPt>
          <c:dPt>
            <c:idx val="3"/>
            <c:bubble3D val="0"/>
            <c:spPr>
              <a:solidFill>
                <a:srgbClr val="FF00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074C-4E8F-8DD8-13C22A7C3F45}"/>
              </c:ext>
            </c:extLst>
          </c:dPt>
          <c:dPt>
            <c:idx val="4"/>
            <c:bubble3D val="0"/>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074C-4E8F-8DD8-13C22A7C3F45}"/>
              </c:ext>
            </c:extLst>
          </c:dPt>
          <c:dLbls>
            <c:dLbl>
              <c:idx val="1"/>
              <c:delete val="1"/>
              <c:extLst xmlns:c16r2="http://schemas.microsoft.com/office/drawing/2015/06/chart">
                <c:ext xmlns:c16="http://schemas.microsoft.com/office/drawing/2014/chart" uri="{C3380CC4-5D6E-409C-BE32-E72D297353CC}">
                  <c16:uniqueId val="{00000003-074C-4E8F-8DD8-13C22A7C3F45}"/>
                </c:ext>
                <c:ext xmlns:c15="http://schemas.microsoft.com/office/drawing/2012/chart" uri="{CE6537A1-D6FC-4f65-9D91-7224C49458BB}"/>
              </c:extLst>
            </c:dLbl>
            <c:dLbl>
              <c:idx val="3"/>
              <c:layout/>
              <c:tx>
                <c:rich>
                  <a:bodyPr/>
                  <a:lstStyle/>
                  <a:p>
                    <a:fld id="{42883002-8690-436F-AC4A-F43ED3784875}" type="PERCENTAGE">
                      <a:rPr lang="en-US" baseline="0"/>
                      <a:pPr/>
                      <a:t>[PERCENTUALE]</a:t>
                    </a:fld>
                    <a:endParaRPr lang="it-IT"/>
                  </a:p>
                </c:rich>
              </c:tx>
              <c:dLblPos val="inEnd"/>
              <c:showLegendKey val="0"/>
              <c:showVal val="1"/>
              <c:showCatName val="0"/>
              <c:showSerName val="0"/>
              <c:showPercent val="1"/>
              <c:showBubbleSize val="0"/>
              <c:extLst xmlns:c16r2="http://schemas.microsoft.com/office/drawing/2015/06/chart">
                <c:ext xmlns:c16="http://schemas.microsoft.com/office/drawing/2014/chart" uri="{C3380CC4-5D6E-409C-BE32-E72D297353CC}">
                  <c16:uniqueId val="{00000007-074C-4E8F-8DD8-13C22A7C3F45}"/>
                </c:ext>
                <c:ext xmlns:c15="http://schemas.microsoft.com/office/drawing/2012/chart" uri="{CE6537A1-D6FC-4f65-9D91-7224C49458BB}">
                  <c15:layout/>
                  <c15:dlblFieldTable/>
                  <c15:showDataLabelsRange val="0"/>
                </c:ext>
              </c:extLst>
            </c:dLbl>
            <c:dLbl>
              <c:idx val="4"/>
              <c:spPr>
                <a:noFill/>
                <a:ln>
                  <a:noFill/>
                </a:ln>
                <a:effectLst/>
              </c:spPr>
              <c:txPr>
                <a:bodyPr rot="0" spcFirstLastPara="1" vertOverflow="ellipsis" horzOverflow="clip"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it-IT"/>
                </a:p>
              </c:txPr>
              <c:dLblPos val="inEnd"/>
              <c:showLegendKey val="0"/>
              <c:showVal val="0"/>
              <c:showCatName val="0"/>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Foglio1!$A$52:$A$56</c:f>
              <c:strCache>
                <c:ptCount val="5"/>
                <c:pt idx="0">
                  <c:v>CONSUMI CARNE:</c:v>
                </c:pt>
                <c:pt idx="1">
                  <c:v>mai o quasi mai</c:v>
                </c:pt>
                <c:pt idx="2">
                  <c:v>1-2 volte al mese</c:v>
                </c:pt>
                <c:pt idx="3">
                  <c:v>2-3 volte a settimana</c:v>
                </c:pt>
                <c:pt idx="4">
                  <c:v>1 volta al giorno</c:v>
                </c:pt>
              </c:strCache>
            </c:strRef>
          </c:cat>
          <c:val>
            <c:numRef>
              <c:f>Foglio1!$B$52:$B$56</c:f>
              <c:numCache>
                <c:formatCode>General</c:formatCode>
                <c:ptCount val="5"/>
                <c:pt idx="1">
                  <c:v>2</c:v>
                </c:pt>
                <c:pt idx="2">
                  <c:v>6</c:v>
                </c:pt>
                <c:pt idx="3">
                  <c:v>47</c:v>
                </c:pt>
                <c:pt idx="4">
                  <c:v>6</c:v>
                </c:pt>
              </c:numCache>
            </c:numRef>
          </c:val>
          <c:extLst xmlns:c16r2="http://schemas.microsoft.com/office/drawing/2015/06/chart">
            <c:ext xmlns:c16="http://schemas.microsoft.com/office/drawing/2014/chart" uri="{C3380CC4-5D6E-409C-BE32-E72D297353CC}">
              <c16:uniqueId val="{0000000A-074C-4E8F-8DD8-13C22A7C3F45}"/>
            </c:ext>
          </c:extLst>
        </c:ser>
        <c:dLbls>
          <c:showLegendKey val="0"/>
          <c:showVal val="0"/>
          <c:showCatName val="0"/>
          <c:showSerName val="0"/>
          <c:showPercent val="0"/>
          <c:showBubbleSize val="0"/>
          <c:showLeaderLines val="1"/>
        </c:dLbls>
      </c:pie3DChart>
      <c:spPr>
        <a:noFill/>
        <a:ln>
          <a:noFill/>
        </a:ln>
        <a:effectLst/>
      </c:spPr>
    </c:plotArea>
    <c:legend>
      <c:legendPos val="b"/>
      <c:legendEntry>
        <c:idx val="0"/>
        <c:delete val="1"/>
      </c:legendEntry>
      <c:layout>
        <c:manualLayout>
          <c:xMode val="edge"/>
          <c:yMode val="edge"/>
          <c:x val="0.117297244094488"/>
          <c:y val="0.88773038786818403"/>
          <c:w val="0.88270275590551195"/>
          <c:h val="8.007173480539130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Femmine</c:v>
          </c:tx>
          <c:spPr>
            <a:gradFill flip="none" rotWithShape="1">
              <a:gsLst>
                <a:gs pos="0">
                  <a:srgbClr val="FF99FF">
                    <a:shade val="30000"/>
                    <a:satMod val="115000"/>
                  </a:srgbClr>
                </a:gs>
                <a:gs pos="50000">
                  <a:srgbClr val="FF99FF">
                    <a:shade val="67500"/>
                    <a:satMod val="115000"/>
                  </a:srgbClr>
                </a:gs>
                <a:gs pos="100000">
                  <a:srgbClr val="FF99FF">
                    <a:shade val="100000"/>
                    <a:satMod val="115000"/>
                  </a:srgbClr>
                </a:gs>
              </a:gsLst>
              <a:lin ang="8100000" scaled="1"/>
              <a:tileRect/>
            </a:gradFill>
            <a:ln>
              <a:noFill/>
            </a:ln>
            <a:effectLst/>
            <a:sp3d/>
          </c:spPr>
          <c:invertIfNegative val="0"/>
          <c:dLbls>
            <c:dLbl>
              <c:idx val="2"/>
              <c:layout>
                <c:manualLayout>
                  <c:x val="0"/>
                  <c:y val="-1.7031190770793202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Foglio2!$A$71:$A$74</c:f>
              <c:strCache>
                <c:ptCount val="4"/>
                <c:pt idx="0">
                  <c:v>mai o quasi mai</c:v>
                </c:pt>
                <c:pt idx="1">
                  <c:v>1-2 volte al mese</c:v>
                </c:pt>
                <c:pt idx="2">
                  <c:v>2-3 volte a settimana</c:v>
                </c:pt>
                <c:pt idx="3">
                  <c:v>1 volta al giorno</c:v>
                </c:pt>
              </c:strCache>
            </c:strRef>
          </c:cat>
          <c:val>
            <c:numRef>
              <c:f>Foglio2!$B$71:$B$74</c:f>
              <c:numCache>
                <c:formatCode>General</c:formatCode>
                <c:ptCount val="4"/>
                <c:pt idx="0">
                  <c:v>1</c:v>
                </c:pt>
                <c:pt idx="1">
                  <c:v>1</c:v>
                </c:pt>
                <c:pt idx="2">
                  <c:v>22</c:v>
                </c:pt>
                <c:pt idx="3">
                  <c:v>2</c:v>
                </c:pt>
              </c:numCache>
            </c:numRef>
          </c:val>
          <c:extLst xmlns:c16r2="http://schemas.microsoft.com/office/drawing/2015/06/chart">
            <c:ext xmlns:c16="http://schemas.microsoft.com/office/drawing/2014/chart" uri="{C3380CC4-5D6E-409C-BE32-E72D297353CC}">
              <c16:uniqueId val="{00000000-09A8-425F-B024-AF1323D47235}"/>
            </c:ext>
          </c:extLst>
        </c:ser>
        <c:ser>
          <c:idx val="1"/>
          <c:order val="1"/>
          <c:tx>
            <c:v>Maschi</c:v>
          </c:tx>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l="100000" t="100000"/>
              </a:path>
              <a:tileRect r="-100000" b="-100000"/>
            </a:gradFill>
            <a:ln>
              <a:noFill/>
            </a:ln>
            <a:effectLst/>
            <a:sp3d/>
          </c:spPr>
          <c:invertIfNegative val="0"/>
          <c:dLbls>
            <c:dLbl>
              <c:idx val="2"/>
              <c:layout>
                <c:manualLayout>
                  <c:x val="7.0632427180469396E-3"/>
                  <c:y val="-2.8385317951322101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Foglio2!$A$71:$A$74</c:f>
              <c:strCache>
                <c:ptCount val="4"/>
                <c:pt idx="0">
                  <c:v>mai o quasi mai</c:v>
                </c:pt>
                <c:pt idx="1">
                  <c:v>1-2 volte al mese</c:v>
                </c:pt>
                <c:pt idx="2">
                  <c:v>2-3 volte a settimana</c:v>
                </c:pt>
                <c:pt idx="3">
                  <c:v>1 volta al giorno</c:v>
                </c:pt>
              </c:strCache>
            </c:strRef>
          </c:cat>
          <c:val>
            <c:numRef>
              <c:f>Foglio2!$C$71:$C$74</c:f>
              <c:numCache>
                <c:formatCode>General</c:formatCode>
                <c:ptCount val="4"/>
                <c:pt idx="0">
                  <c:v>1</c:v>
                </c:pt>
                <c:pt idx="1">
                  <c:v>5</c:v>
                </c:pt>
                <c:pt idx="2">
                  <c:v>25</c:v>
                </c:pt>
                <c:pt idx="3">
                  <c:v>4</c:v>
                </c:pt>
              </c:numCache>
            </c:numRef>
          </c:val>
          <c:extLst xmlns:c16r2="http://schemas.microsoft.com/office/drawing/2015/06/chart">
            <c:ext xmlns:c16="http://schemas.microsoft.com/office/drawing/2014/chart" uri="{C3380CC4-5D6E-409C-BE32-E72D297353CC}">
              <c16:uniqueId val="{00000001-09A8-425F-B024-AF1323D47235}"/>
            </c:ext>
          </c:extLst>
        </c:ser>
        <c:dLbls>
          <c:showLegendKey val="0"/>
          <c:showVal val="0"/>
          <c:showCatName val="0"/>
          <c:showSerName val="0"/>
          <c:showPercent val="0"/>
          <c:showBubbleSize val="0"/>
        </c:dLbls>
        <c:gapWidth val="150"/>
        <c:shape val="box"/>
        <c:axId val="89127936"/>
        <c:axId val="89154304"/>
        <c:axId val="0"/>
      </c:bar3DChart>
      <c:catAx>
        <c:axId val="891279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9154304"/>
        <c:crosses val="autoZero"/>
        <c:auto val="1"/>
        <c:lblAlgn val="ctr"/>
        <c:lblOffset val="100"/>
        <c:noMultiLvlLbl val="0"/>
      </c:catAx>
      <c:valAx>
        <c:axId val="8915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9127936"/>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Femmine</c:v>
          </c:tx>
          <c:spPr>
            <a:gradFill flip="none" rotWithShape="1">
              <a:gsLst>
                <a:gs pos="0">
                  <a:srgbClr val="FF99FF">
                    <a:shade val="30000"/>
                    <a:satMod val="115000"/>
                  </a:srgbClr>
                </a:gs>
                <a:gs pos="50000">
                  <a:srgbClr val="FF99FF">
                    <a:shade val="67500"/>
                    <a:satMod val="115000"/>
                  </a:srgbClr>
                </a:gs>
                <a:gs pos="100000">
                  <a:srgbClr val="FF99FF">
                    <a:shade val="100000"/>
                    <a:satMod val="115000"/>
                  </a:srgbClr>
                </a:gs>
              </a:gsLst>
              <a:lin ang="18900000" scaled="1"/>
              <a:tileRect/>
            </a:gradFill>
            <a:ln>
              <a:noFill/>
            </a:ln>
            <a:effectLst/>
            <a:sp3d/>
          </c:spPr>
          <c:invertIfNegative val="0"/>
          <c:dLbls>
            <c:dLbl>
              <c:idx val="3"/>
              <c:layout>
                <c:manualLayout>
                  <c:x val="6.8709025931435602E-3"/>
                  <c:y val="-1.095037153662179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Foglio2!$A$123:$A$126</c:f>
              <c:strCache>
                <c:ptCount val="4"/>
                <c:pt idx="0">
                  <c:v>3-4 volte a settimana</c:v>
                </c:pt>
                <c:pt idx="1">
                  <c:v>mai o quasi mai</c:v>
                </c:pt>
                <c:pt idx="2">
                  <c:v>1-2 frutti al giorno</c:v>
                </c:pt>
                <c:pt idx="3">
                  <c:v>3-4 frutti al giorno</c:v>
                </c:pt>
              </c:strCache>
            </c:strRef>
          </c:cat>
          <c:val>
            <c:numRef>
              <c:f>Foglio2!$B$123:$B$126</c:f>
              <c:numCache>
                <c:formatCode>General</c:formatCode>
                <c:ptCount val="4"/>
                <c:pt idx="0">
                  <c:v>5</c:v>
                </c:pt>
                <c:pt idx="1">
                  <c:v>9</c:v>
                </c:pt>
                <c:pt idx="2">
                  <c:v>10</c:v>
                </c:pt>
                <c:pt idx="3">
                  <c:v>1</c:v>
                </c:pt>
              </c:numCache>
            </c:numRef>
          </c:val>
          <c:extLst xmlns:c16r2="http://schemas.microsoft.com/office/drawing/2015/06/chart">
            <c:ext xmlns:c16="http://schemas.microsoft.com/office/drawing/2014/chart" uri="{C3380CC4-5D6E-409C-BE32-E72D297353CC}">
              <c16:uniqueId val="{00000000-297A-4458-BEB5-063BAFAFDBCC}"/>
            </c:ext>
          </c:extLst>
        </c:ser>
        <c:ser>
          <c:idx val="1"/>
          <c:order val="1"/>
          <c:tx>
            <c:v>Maschi</c:v>
          </c:tx>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8900000" scaled="1"/>
              <a:tileRect/>
            </a:gradFill>
            <a:ln>
              <a:noFill/>
            </a:ln>
            <a:effectLst/>
            <a:sp3d/>
          </c:spPr>
          <c:invertIfNegative val="0"/>
          <c:dLbls>
            <c:dLbl>
              <c:idx val="2"/>
              <c:layout>
                <c:manualLayout>
                  <c:x val="9.1612034575247504E-3"/>
                  <c:y val="-2.7375928841554199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Foglio2!$A$123:$A$126</c:f>
              <c:strCache>
                <c:ptCount val="4"/>
                <c:pt idx="0">
                  <c:v>3-4 volte a settimana</c:v>
                </c:pt>
                <c:pt idx="1">
                  <c:v>mai o quasi mai</c:v>
                </c:pt>
                <c:pt idx="2">
                  <c:v>1-2 frutti al giorno</c:v>
                </c:pt>
                <c:pt idx="3">
                  <c:v>3-4 frutti al giorno</c:v>
                </c:pt>
              </c:strCache>
            </c:strRef>
          </c:cat>
          <c:val>
            <c:numRef>
              <c:f>Foglio2!$C$123:$C$126</c:f>
              <c:numCache>
                <c:formatCode>General</c:formatCode>
                <c:ptCount val="4"/>
                <c:pt idx="0">
                  <c:v>9</c:v>
                </c:pt>
                <c:pt idx="1">
                  <c:v>13</c:v>
                </c:pt>
                <c:pt idx="2">
                  <c:v>10</c:v>
                </c:pt>
                <c:pt idx="3">
                  <c:v>3</c:v>
                </c:pt>
              </c:numCache>
            </c:numRef>
          </c:val>
          <c:extLst xmlns:c16r2="http://schemas.microsoft.com/office/drawing/2015/06/chart">
            <c:ext xmlns:c16="http://schemas.microsoft.com/office/drawing/2014/chart" uri="{C3380CC4-5D6E-409C-BE32-E72D297353CC}">
              <c16:uniqueId val="{00000001-297A-4458-BEB5-063BAFAFDBCC}"/>
            </c:ext>
          </c:extLst>
        </c:ser>
        <c:dLbls>
          <c:showLegendKey val="0"/>
          <c:showVal val="0"/>
          <c:showCatName val="0"/>
          <c:showSerName val="0"/>
          <c:showPercent val="0"/>
          <c:showBubbleSize val="0"/>
        </c:dLbls>
        <c:gapWidth val="150"/>
        <c:shape val="box"/>
        <c:axId val="88556672"/>
        <c:axId val="88558208"/>
        <c:axId val="0"/>
      </c:bar3DChart>
      <c:catAx>
        <c:axId val="885566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8558208"/>
        <c:crosses val="autoZero"/>
        <c:auto val="1"/>
        <c:lblAlgn val="ctr"/>
        <c:lblOffset val="100"/>
        <c:noMultiLvlLbl val="0"/>
      </c:catAx>
      <c:valAx>
        <c:axId val="8855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8556672"/>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4350032375546498E-3"/>
          <c:y val="0.114173702026133"/>
          <c:w val="0.99464657653822497"/>
          <c:h val="0.71545715736049198"/>
        </c:manualLayout>
      </c:layout>
      <c:pie3DChart>
        <c:varyColors val="1"/>
        <c:ser>
          <c:idx val="0"/>
          <c:order val="0"/>
          <c:dPt>
            <c:idx val="0"/>
            <c:bubble3D val="0"/>
            <c:spPr>
              <a:solidFill>
                <a:srgbClr val="FF33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8D97-472C-BDCB-52386F85657D}"/>
              </c:ext>
            </c:extLst>
          </c:dPt>
          <c:dPt>
            <c:idx val="1"/>
            <c:bubble3D val="0"/>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8D97-472C-BDCB-52386F85657D}"/>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8D97-472C-BDCB-52386F85657D}"/>
              </c:ext>
            </c:extLst>
          </c:dPt>
          <c:dPt>
            <c:idx val="3"/>
            <c:bubble3D val="0"/>
            <c:spPr>
              <a:solidFill>
                <a:srgbClr val="FFC0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8D97-472C-BDCB-52386F85657D}"/>
              </c:ext>
            </c:extLst>
          </c:dPt>
          <c:dLbls>
            <c:dLbl>
              <c:idx val="0"/>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8D97-472C-BDCB-52386F85657D}"/>
                </c:ext>
                <c:ext xmlns:c15="http://schemas.microsoft.com/office/drawing/2012/chart" uri="{CE6537A1-D6FC-4f65-9D91-7224C49458BB}">
                  <c15:layout/>
                </c:ext>
              </c:extLst>
            </c:dLbl>
            <c:dLbl>
              <c:idx val="1"/>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8D97-472C-BDCB-52386F85657D}"/>
                </c:ext>
                <c:ext xmlns:c15="http://schemas.microsoft.com/office/drawing/2012/chart" uri="{CE6537A1-D6FC-4f65-9D91-7224C49458BB}">
                  <c15:layout/>
                </c:ext>
              </c:extLst>
            </c:dLbl>
            <c:dLbl>
              <c:idx val="2"/>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5-8D97-472C-BDCB-52386F85657D}"/>
                </c:ext>
                <c:ext xmlns:c15="http://schemas.microsoft.com/office/drawing/2012/chart" uri="{CE6537A1-D6FC-4f65-9D91-7224C49458BB}">
                  <c15:layout/>
                </c:ext>
              </c:extLst>
            </c:dLbl>
            <c:dLbl>
              <c:idx val="3"/>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7-8D97-472C-BDCB-52386F85657D}"/>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Foglio1!$A$98:$A$101</c:f>
              <c:strCache>
                <c:ptCount val="4"/>
                <c:pt idx="0">
                  <c:v>3-4 volte a settimana</c:v>
                </c:pt>
                <c:pt idx="1">
                  <c:v>mai o quasi mai</c:v>
                </c:pt>
                <c:pt idx="2">
                  <c:v>1-2 frutti al giorno</c:v>
                </c:pt>
                <c:pt idx="3">
                  <c:v>3-4 frutti al giorno</c:v>
                </c:pt>
              </c:strCache>
            </c:strRef>
          </c:cat>
          <c:val>
            <c:numRef>
              <c:f>Foglio1!$B$98:$B$101</c:f>
              <c:numCache>
                <c:formatCode>General</c:formatCode>
                <c:ptCount val="4"/>
                <c:pt idx="0">
                  <c:v>14</c:v>
                </c:pt>
                <c:pt idx="1">
                  <c:v>22</c:v>
                </c:pt>
                <c:pt idx="2">
                  <c:v>20</c:v>
                </c:pt>
                <c:pt idx="3">
                  <c:v>4</c:v>
                </c:pt>
              </c:numCache>
            </c:numRef>
          </c:val>
          <c:extLst xmlns:c16r2="http://schemas.microsoft.com/office/drawing/2015/06/chart">
            <c:ext xmlns:c16="http://schemas.microsoft.com/office/drawing/2014/chart" uri="{C3380CC4-5D6E-409C-BE32-E72D297353CC}">
              <c16:uniqueId val="{00000008-8D97-472C-BDCB-52386F85657D}"/>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5.7865937511139998E-2"/>
          <c:y val="0.90584975720251104"/>
          <c:w val="0.88426793636399104"/>
          <c:h val="6.445420943929980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B443B8-4374-2144-8DA9-31A5D13FAD6F}" type="datetimeFigureOut">
              <a:rPr lang="it-IT" smtClean="0"/>
              <a:t>19/02/2019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A1D9F6-9163-044E-8C26-0CD091825E7B}" type="slidenum">
              <a:rPr lang="it-IT" smtClean="0"/>
              <a:t>‹N›</a:t>
            </a:fld>
            <a:endParaRPr lang="it-IT"/>
          </a:p>
        </p:txBody>
      </p:sp>
    </p:spTree>
    <p:extLst>
      <p:ext uri="{BB962C8B-B14F-4D97-AF65-F5344CB8AC3E}">
        <p14:creationId xmlns:p14="http://schemas.microsoft.com/office/powerpoint/2010/main" val="24599457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it.wikipedia.org/wiki/Strumento_di_misura"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it.wikipedia.org/wiki/Equilibrio_meccanico" TargetMode="External"/><Relationship Id="rId5" Type="http://schemas.openxmlformats.org/officeDocument/2006/relationships/hyperlink" Target="https://it.wikipedia.org/wiki/Grave_(fisica)" TargetMode="External"/><Relationship Id="rId4" Type="http://schemas.openxmlformats.org/officeDocument/2006/relationships/hyperlink" Target="https://it.wikipedia.org/wiki/Leva_(meccanica)"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1</a:t>
            </a:fld>
            <a:endParaRPr lang="it-IT"/>
          </a:p>
        </p:txBody>
      </p:sp>
    </p:spTree>
    <p:extLst>
      <p:ext uri="{BB962C8B-B14F-4D97-AF65-F5344CB8AC3E}">
        <p14:creationId xmlns:p14="http://schemas.microsoft.com/office/powerpoint/2010/main" val="1069024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2</a:t>
            </a:fld>
            <a:endParaRPr lang="it-IT"/>
          </a:p>
        </p:txBody>
      </p:sp>
    </p:spTree>
    <p:extLst>
      <p:ext uri="{BB962C8B-B14F-4D97-AF65-F5344CB8AC3E}">
        <p14:creationId xmlns:p14="http://schemas.microsoft.com/office/powerpoint/2010/main" val="3820951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7</a:t>
            </a:fld>
            <a:endParaRPr lang="it-IT"/>
          </a:p>
        </p:txBody>
      </p:sp>
    </p:spTree>
    <p:extLst>
      <p:ext uri="{BB962C8B-B14F-4D97-AF65-F5344CB8AC3E}">
        <p14:creationId xmlns:p14="http://schemas.microsoft.com/office/powerpoint/2010/main" val="3820157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8</a:t>
            </a:fld>
            <a:endParaRPr lang="it-IT"/>
          </a:p>
        </p:txBody>
      </p:sp>
    </p:spTree>
    <p:extLst>
      <p:ext uri="{BB962C8B-B14F-4D97-AF65-F5344CB8AC3E}">
        <p14:creationId xmlns:p14="http://schemas.microsoft.com/office/powerpoint/2010/main" val="1079539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9</a:t>
            </a:fld>
            <a:endParaRPr lang="it-IT"/>
          </a:p>
        </p:txBody>
      </p:sp>
    </p:spTree>
    <p:extLst>
      <p:ext uri="{BB962C8B-B14F-4D97-AF65-F5344CB8AC3E}">
        <p14:creationId xmlns:p14="http://schemas.microsoft.com/office/powerpoint/2010/main" val="1603045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10</a:t>
            </a:fld>
            <a:endParaRPr lang="it-IT"/>
          </a:p>
        </p:txBody>
      </p:sp>
    </p:spTree>
    <p:extLst>
      <p:ext uri="{BB962C8B-B14F-4D97-AF65-F5344CB8AC3E}">
        <p14:creationId xmlns:p14="http://schemas.microsoft.com/office/powerpoint/2010/main" val="1633715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11</a:t>
            </a:fld>
            <a:endParaRPr lang="it-IT"/>
          </a:p>
        </p:txBody>
      </p:sp>
    </p:spTree>
    <p:extLst>
      <p:ext uri="{BB962C8B-B14F-4D97-AF65-F5344CB8AC3E}">
        <p14:creationId xmlns:p14="http://schemas.microsoft.com/office/powerpoint/2010/main" val="237411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12</a:t>
            </a:fld>
            <a:endParaRPr lang="it-IT"/>
          </a:p>
        </p:txBody>
      </p:sp>
    </p:spTree>
    <p:extLst>
      <p:ext uri="{BB962C8B-B14F-4D97-AF65-F5344CB8AC3E}">
        <p14:creationId xmlns:p14="http://schemas.microsoft.com/office/powerpoint/2010/main" val="2914586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13</a:t>
            </a:fld>
            <a:endParaRPr lang="it-IT"/>
          </a:p>
        </p:txBody>
      </p:sp>
    </p:spTree>
    <p:extLst>
      <p:ext uri="{BB962C8B-B14F-4D97-AF65-F5344CB8AC3E}">
        <p14:creationId xmlns:p14="http://schemas.microsoft.com/office/powerpoint/2010/main" val="3209194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14</a:t>
            </a:fld>
            <a:endParaRPr lang="it-IT"/>
          </a:p>
        </p:txBody>
      </p:sp>
    </p:spTree>
    <p:extLst>
      <p:ext uri="{BB962C8B-B14F-4D97-AF65-F5344CB8AC3E}">
        <p14:creationId xmlns:p14="http://schemas.microsoft.com/office/powerpoint/2010/main" val="1259925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6A1D9F6-9163-044E-8C26-0CD091825E7B}" type="slidenum">
              <a:rPr lang="it-IT" smtClean="0"/>
              <a:t>15</a:t>
            </a:fld>
            <a:endParaRPr lang="it-IT"/>
          </a:p>
        </p:txBody>
      </p:sp>
    </p:spTree>
    <p:extLst>
      <p:ext uri="{BB962C8B-B14F-4D97-AF65-F5344CB8AC3E}">
        <p14:creationId xmlns:p14="http://schemas.microsoft.com/office/powerpoint/2010/main" val="1319190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lnSpc>
                <a:spcPct val="120000"/>
              </a:lnSpc>
              <a:spcAft>
                <a:spcPts val="420"/>
              </a:spcAft>
            </a:pPr>
            <a:r>
              <a:rPr lang="it-IT" dirty="0">
                <a:solidFill>
                  <a:srgbClr val="000000"/>
                </a:solidFill>
                <a:effectLst/>
                <a:latin typeface="Times New Roman"/>
                <a:ea typeface="Arial Unicode MS"/>
                <a:cs typeface="Arial Unicode MS"/>
              </a:rPr>
              <a:t>Gli uomini del Paleolitico o dell’età della pietra antica, erano raccoglitori e cacciatori e si cibavano solo con quello che la terra dava spontaneamente o di quello che riuscivano a procurarsi. Ecco dunque nel pasto degli uomini primitivi, semi, tuberi e radici di piante varie, termiti, cavallette, formiche, piccoli topini di campagna, uova di uccelli. Con la successiva scoperta del fuoco che rivoluziona il mondo dell'uomo, si inizia a cuocere i vegetali e la carne.</a:t>
            </a:r>
            <a:endParaRPr lang="it-IT" sz="1050" dirty="0">
              <a:solidFill>
                <a:srgbClr val="00000A"/>
              </a:solidFill>
              <a:effectLst/>
              <a:latin typeface="Liberation Serif"/>
              <a:ea typeface="Arial Unicode MS"/>
              <a:cs typeface="Arial Unicode MS"/>
            </a:endParaRPr>
          </a:p>
        </p:txBody>
      </p:sp>
      <p:sp>
        <p:nvSpPr>
          <p:cNvPr id="4" name="Segnaposto numero diapositiva 3"/>
          <p:cNvSpPr>
            <a:spLocks noGrp="1"/>
          </p:cNvSpPr>
          <p:nvPr>
            <p:ph type="sldNum" sz="quarter" idx="10"/>
          </p:nvPr>
        </p:nvSpPr>
        <p:spPr/>
        <p:txBody>
          <a:bodyPr/>
          <a:lstStyle/>
          <a:p>
            <a:fld id="{9F570E65-FAA7-45E9-B91B-1A78FA980F58}" type="slidenum">
              <a:rPr lang="it-IT" smtClean="0"/>
              <a:t>16</a:t>
            </a:fld>
            <a:endParaRPr lang="it-IT"/>
          </a:p>
        </p:txBody>
      </p:sp>
    </p:spTree>
    <p:extLst>
      <p:ext uri="{BB962C8B-B14F-4D97-AF65-F5344CB8AC3E}">
        <p14:creationId xmlns:p14="http://schemas.microsoft.com/office/powerpoint/2010/main" val="907746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Gli uomini del Neolitico o dell’età della pietra </a:t>
            </a:r>
            <a:r>
              <a:rPr lang="it-IT" sz="1200" kern="1200" dirty="0" err="1">
                <a:solidFill>
                  <a:schemeClr val="tx1"/>
                </a:solidFill>
                <a:effectLst/>
                <a:latin typeface="+mn-lt"/>
                <a:ea typeface="+mn-ea"/>
                <a:cs typeface="+mn-cs"/>
              </a:rPr>
              <a:t>nuova,con</a:t>
            </a:r>
            <a:r>
              <a:rPr lang="it-IT" sz="1200" kern="1200" dirty="0">
                <a:solidFill>
                  <a:schemeClr val="tx1"/>
                </a:solidFill>
                <a:effectLst/>
                <a:latin typeface="+mn-lt"/>
                <a:ea typeface="+mn-ea"/>
                <a:cs typeface="+mn-cs"/>
              </a:rPr>
              <a:t> la scoperta dell’agricoltura e dell’allevamento</a:t>
            </a:r>
          </a:p>
          <a:p>
            <a:r>
              <a:rPr lang="it-IT" sz="1200" kern="1200" dirty="0">
                <a:solidFill>
                  <a:schemeClr val="tx1"/>
                </a:solidFill>
                <a:effectLst/>
                <a:latin typeface="+mn-lt"/>
                <a:ea typeface="+mn-ea"/>
                <a:cs typeface="+mn-cs"/>
              </a:rPr>
              <a:t>incominciarono a mangiare cereali e carni che coltivavano o</a:t>
            </a:r>
          </a:p>
          <a:p>
            <a:r>
              <a:rPr lang="it-IT" sz="1200" kern="1200" dirty="0">
                <a:solidFill>
                  <a:schemeClr val="tx1"/>
                </a:solidFill>
                <a:effectLst/>
                <a:latin typeface="+mn-lt"/>
                <a:ea typeface="+mn-ea"/>
                <a:cs typeface="+mn-cs"/>
              </a:rPr>
              <a:t>allevavano. Per cuocere i cibi, si usa la terraglia, che da' inizio all'arte ceramica e questo permise inoltre di cucinare brodi e minestre. La cottura degli alimenti, in particolar modo della carne, la rese più digeribile e igienica, attuando un miglioramento dell'alimentazione rispetto al Paleolitico.</a:t>
            </a:r>
          </a:p>
          <a:p>
            <a:endParaRPr lang="it-IT" dirty="0"/>
          </a:p>
        </p:txBody>
      </p:sp>
      <p:sp>
        <p:nvSpPr>
          <p:cNvPr id="4" name="Segnaposto numero diapositiva 3"/>
          <p:cNvSpPr>
            <a:spLocks noGrp="1"/>
          </p:cNvSpPr>
          <p:nvPr>
            <p:ph type="sldNum" sz="quarter" idx="10"/>
          </p:nvPr>
        </p:nvSpPr>
        <p:spPr/>
        <p:txBody>
          <a:bodyPr/>
          <a:lstStyle/>
          <a:p>
            <a:fld id="{9F570E65-FAA7-45E9-B91B-1A78FA980F58}" type="slidenum">
              <a:rPr lang="it-IT" smtClean="0"/>
              <a:t>17</a:t>
            </a:fld>
            <a:endParaRPr lang="it-IT"/>
          </a:p>
        </p:txBody>
      </p:sp>
    </p:spTree>
    <p:extLst>
      <p:ext uri="{BB962C8B-B14F-4D97-AF65-F5344CB8AC3E}">
        <p14:creationId xmlns:p14="http://schemas.microsoft.com/office/powerpoint/2010/main" val="474058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lnSpc>
                <a:spcPct val="120000"/>
              </a:lnSpc>
              <a:spcAft>
                <a:spcPts val="420"/>
              </a:spcAft>
            </a:pPr>
            <a:r>
              <a:rPr lang="it-IT" sz="1200" dirty="0">
                <a:solidFill>
                  <a:srgbClr val="000000"/>
                </a:solidFill>
                <a:effectLst/>
                <a:latin typeface="Times New Roman"/>
                <a:ea typeface="Arial Unicode MS"/>
                <a:cs typeface="Arial Unicode MS"/>
              </a:rPr>
              <a:t>Alla base dell'alimentazione egizia c'era il pane, fatto con farina di frumento o, più spesso, di orzo.</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Non mangiavano molta carne ma</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pesce sotto sale, affumicato o seccato al sole,</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formaggio, legumi e frutta. Come dolce una</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focaccia con frutta e miele. Da bere c'era già il</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vino e la birra.</a:t>
            </a:r>
            <a:endParaRPr lang="it-IT" sz="1050" dirty="0">
              <a:solidFill>
                <a:srgbClr val="00000A"/>
              </a:solidFill>
              <a:effectLst/>
              <a:latin typeface="Liberation Serif"/>
              <a:ea typeface="Arial Unicode MS"/>
              <a:cs typeface="Arial Unicode MS"/>
            </a:endParaRPr>
          </a:p>
          <a:p>
            <a:endParaRPr lang="it-IT" dirty="0"/>
          </a:p>
        </p:txBody>
      </p:sp>
      <p:sp>
        <p:nvSpPr>
          <p:cNvPr id="4" name="Segnaposto numero diapositiva 3"/>
          <p:cNvSpPr>
            <a:spLocks noGrp="1"/>
          </p:cNvSpPr>
          <p:nvPr>
            <p:ph type="sldNum" sz="quarter" idx="10"/>
          </p:nvPr>
        </p:nvSpPr>
        <p:spPr/>
        <p:txBody>
          <a:bodyPr/>
          <a:lstStyle/>
          <a:p>
            <a:fld id="{9F570E65-FAA7-45E9-B91B-1A78FA980F58}" type="slidenum">
              <a:rPr lang="it-IT" smtClean="0"/>
              <a:t>18</a:t>
            </a:fld>
            <a:endParaRPr lang="it-IT"/>
          </a:p>
        </p:txBody>
      </p:sp>
    </p:spTree>
    <p:extLst>
      <p:ext uri="{BB962C8B-B14F-4D97-AF65-F5344CB8AC3E}">
        <p14:creationId xmlns:p14="http://schemas.microsoft.com/office/powerpoint/2010/main" val="2420836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nSpc>
                <a:spcPct val="120000"/>
              </a:lnSpc>
              <a:spcAft>
                <a:spcPts val="420"/>
              </a:spcAft>
            </a:pPr>
            <a:r>
              <a:rPr lang="it-IT" sz="1200" dirty="0">
                <a:solidFill>
                  <a:srgbClr val="000000"/>
                </a:solidFill>
                <a:effectLst/>
                <a:latin typeface="Times New Roman"/>
                <a:ea typeface="Arial Unicode MS"/>
                <a:cs typeface="Arial Unicode MS"/>
              </a:rPr>
              <a:t>In Mesopotamia, si mangiava lesso di carne preparato</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con cipolla, porri, aglio, sangue, formaggio fresco e magari anche</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err="1">
                <a:solidFill>
                  <a:srgbClr val="000000"/>
                </a:solidFill>
                <a:effectLst/>
                <a:latin typeface="Times New Roman"/>
                <a:ea typeface="Arial Unicode MS"/>
                <a:cs typeface="Arial Unicode MS"/>
              </a:rPr>
              <a:t>samidu</a:t>
            </a:r>
            <a:r>
              <a:rPr lang="it-IT" sz="1200" dirty="0">
                <a:solidFill>
                  <a:srgbClr val="000000"/>
                </a:solidFill>
                <a:effectLst/>
                <a:latin typeface="Times New Roman"/>
                <a:ea typeface="Arial Unicode MS"/>
                <a:cs typeface="Arial Unicode MS"/>
              </a:rPr>
              <a:t> e </a:t>
            </a:r>
            <a:r>
              <a:rPr lang="it-IT" sz="1200" dirty="0" err="1">
                <a:solidFill>
                  <a:srgbClr val="000000"/>
                </a:solidFill>
                <a:effectLst/>
                <a:latin typeface="Times New Roman"/>
                <a:ea typeface="Arial Unicode MS"/>
                <a:cs typeface="Arial Unicode MS"/>
              </a:rPr>
              <a:t>shuhutinnu</a:t>
            </a:r>
            <a:r>
              <a:rPr lang="it-IT" sz="1200" dirty="0">
                <a:solidFill>
                  <a:srgbClr val="000000"/>
                </a:solidFill>
                <a:effectLst/>
                <a:latin typeface="Times New Roman"/>
                <a:ea typeface="Arial Unicode MS"/>
                <a:cs typeface="Arial Unicode MS"/>
              </a:rPr>
              <a:t>, delle piante aromatiche.</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Come</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condimento si usava olio di sesamo o di oliva, come dolcificante il</a:t>
            </a:r>
            <a:endParaRPr lang="it-IT" sz="1050" dirty="0">
              <a:solidFill>
                <a:srgbClr val="00000A"/>
              </a:solidFill>
              <a:effectLst/>
              <a:latin typeface="Liberation Serif"/>
              <a:ea typeface="Arial Unicode MS"/>
              <a:cs typeface="Arial Unicode MS"/>
            </a:endParaRPr>
          </a:p>
          <a:p>
            <a:pPr>
              <a:lnSpc>
                <a:spcPct val="120000"/>
              </a:lnSpc>
              <a:spcAft>
                <a:spcPts val="420"/>
              </a:spcAft>
            </a:pPr>
            <a:r>
              <a:rPr lang="it-IT" sz="1200" dirty="0">
                <a:solidFill>
                  <a:srgbClr val="000000"/>
                </a:solidFill>
                <a:effectLst/>
                <a:latin typeface="Times New Roman"/>
                <a:ea typeface="Arial Unicode MS"/>
                <a:cs typeface="Arial Unicode MS"/>
              </a:rPr>
              <a:t>miele e infine la frutta, mangiata anche cruda.</a:t>
            </a:r>
            <a:endParaRPr lang="it-IT" sz="1050" dirty="0">
              <a:solidFill>
                <a:srgbClr val="00000A"/>
              </a:solidFill>
              <a:effectLst/>
              <a:latin typeface="Liberation Serif"/>
              <a:ea typeface="Arial Unicode MS"/>
              <a:cs typeface="Arial Unicode MS"/>
            </a:endParaRPr>
          </a:p>
          <a:p>
            <a:endParaRPr lang="it-IT" dirty="0"/>
          </a:p>
        </p:txBody>
      </p:sp>
      <p:sp>
        <p:nvSpPr>
          <p:cNvPr id="4" name="Segnaposto numero diapositiva 3"/>
          <p:cNvSpPr>
            <a:spLocks noGrp="1"/>
          </p:cNvSpPr>
          <p:nvPr>
            <p:ph type="sldNum" sz="quarter" idx="10"/>
          </p:nvPr>
        </p:nvSpPr>
        <p:spPr/>
        <p:txBody>
          <a:bodyPr/>
          <a:lstStyle/>
          <a:p>
            <a:fld id="{9F570E65-FAA7-45E9-B91B-1A78FA980F58}" type="slidenum">
              <a:rPr lang="it-IT" smtClean="0"/>
              <a:t>19</a:t>
            </a:fld>
            <a:endParaRPr lang="it-IT"/>
          </a:p>
        </p:txBody>
      </p:sp>
    </p:spTree>
    <p:extLst>
      <p:ext uri="{BB962C8B-B14F-4D97-AF65-F5344CB8AC3E}">
        <p14:creationId xmlns:p14="http://schemas.microsoft.com/office/powerpoint/2010/main" val="2620353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Di solito mangiavano zuppe di farro o legumi come lenticchie, fave o ceci. Al pane, fatto con farina di orzo, abbinavano cipolle, radici, cetrioli o lattuga. Le famiglie più ricche gustavano la selvaggina, in quelle povere il pesce. Conservavano i cibi facendoli essiccare o mettendoli sotto sale.</a:t>
            </a:r>
          </a:p>
          <a:p>
            <a:r>
              <a:rPr lang="it-IT" sz="1200" kern="1200" dirty="0">
                <a:solidFill>
                  <a:schemeClr val="tx1"/>
                </a:solidFill>
                <a:effectLst/>
                <a:latin typeface="+mn-lt"/>
                <a:ea typeface="+mn-ea"/>
                <a:cs typeface="+mn-cs"/>
              </a:rPr>
              <a:t> </a:t>
            </a:r>
          </a:p>
          <a:p>
            <a:endParaRPr lang="it-IT" dirty="0"/>
          </a:p>
        </p:txBody>
      </p:sp>
      <p:sp>
        <p:nvSpPr>
          <p:cNvPr id="4" name="Segnaposto numero diapositiva 3"/>
          <p:cNvSpPr>
            <a:spLocks noGrp="1"/>
          </p:cNvSpPr>
          <p:nvPr>
            <p:ph type="sldNum" sz="quarter" idx="10"/>
          </p:nvPr>
        </p:nvSpPr>
        <p:spPr/>
        <p:txBody>
          <a:bodyPr/>
          <a:lstStyle/>
          <a:p>
            <a:fld id="{9F570E65-FAA7-45E9-B91B-1A78FA980F58}" type="slidenum">
              <a:rPr lang="it-IT" smtClean="0"/>
              <a:t>20</a:t>
            </a:fld>
            <a:endParaRPr lang="it-IT"/>
          </a:p>
        </p:txBody>
      </p:sp>
    </p:spTree>
    <p:extLst>
      <p:ext uri="{BB962C8B-B14F-4D97-AF65-F5344CB8AC3E}">
        <p14:creationId xmlns:p14="http://schemas.microsoft.com/office/powerpoint/2010/main" val="1539254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In Grecia, alle mense dei ricchi, veniva fatto grande uso di selvaggina e</a:t>
            </a:r>
          </a:p>
          <a:p>
            <a:r>
              <a:rPr lang="it-IT" sz="1200" kern="1200" dirty="0">
                <a:solidFill>
                  <a:schemeClr val="tx1"/>
                </a:solidFill>
                <a:effectLst/>
                <a:latin typeface="+mn-lt"/>
                <a:ea typeface="+mn-ea"/>
                <a:cs typeface="+mn-cs"/>
              </a:rPr>
              <a:t>volatili serviti con salse agrodolci.</a:t>
            </a:r>
          </a:p>
          <a:p>
            <a:r>
              <a:rPr lang="it-IT" sz="1200" kern="1200" dirty="0">
                <a:solidFill>
                  <a:schemeClr val="tx1"/>
                </a:solidFill>
                <a:effectLst/>
                <a:latin typeface="+mn-lt"/>
                <a:ea typeface="+mn-ea"/>
                <a:cs typeface="+mn-cs"/>
              </a:rPr>
              <a:t>Il nutrimento base della gran parte della</a:t>
            </a:r>
          </a:p>
          <a:p>
            <a:r>
              <a:rPr lang="it-IT" sz="1200" kern="1200" dirty="0">
                <a:solidFill>
                  <a:schemeClr val="tx1"/>
                </a:solidFill>
                <a:effectLst/>
                <a:latin typeface="+mn-lt"/>
                <a:ea typeface="+mn-ea"/>
                <a:cs typeface="+mn-cs"/>
              </a:rPr>
              <a:t>popolazione greca era costituito da cereali impastati con acqua e</a:t>
            </a:r>
          </a:p>
          <a:p>
            <a:r>
              <a:rPr lang="it-IT" sz="1200" kern="1200" dirty="0">
                <a:solidFill>
                  <a:schemeClr val="tx1"/>
                </a:solidFill>
                <a:effectLst/>
                <a:latin typeface="+mn-lt"/>
                <a:ea typeface="+mn-ea"/>
                <a:cs typeface="+mn-cs"/>
              </a:rPr>
              <a:t>cotti per fare “polente” e minestre, oppure cotti direttamente sul</a:t>
            </a:r>
          </a:p>
          <a:p>
            <a:r>
              <a:rPr lang="it-IT" sz="1200" kern="1200" dirty="0">
                <a:solidFill>
                  <a:schemeClr val="tx1"/>
                </a:solidFill>
                <a:effectLst/>
                <a:latin typeface="+mn-lt"/>
                <a:ea typeface="+mn-ea"/>
                <a:cs typeface="+mn-cs"/>
              </a:rPr>
              <a:t>fuoco in forme di pani e focacce. Verso il VII secolo a. C, i Greci divennero famosi per il consumo di</a:t>
            </a:r>
          </a:p>
          <a:p>
            <a:r>
              <a:rPr lang="it-IT" sz="1200" kern="1200" dirty="0">
                <a:solidFill>
                  <a:schemeClr val="tx1"/>
                </a:solidFill>
                <a:effectLst/>
                <a:latin typeface="+mn-lt"/>
                <a:ea typeface="+mn-ea"/>
                <a:cs typeface="+mn-cs"/>
              </a:rPr>
              <a:t>vino e di </a:t>
            </a:r>
            <a:r>
              <a:rPr lang="it-IT" sz="1200" kern="1200" dirty="0" err="1">
                <a:solidFill>
                  <a:schemeClr val="tx1"/>
                </a:solidFill>
                <a:effectLst/>
                <a:latin typeface="+mn-lt"/>
                <a:ea typeface="+mn-ea"/>
                <a:cs typeface="+mn-cs"/>
              </a:rPr>
              <a:t>olio,ciliegie</a:t>
            </a:r>
            <a:r>
              <a:rPr lang="it-IT" sz="1200" kern="1200" dirty="0">
                <a:solidFill>
                  <a:schemeClr val="tx1"/>
                </a:solidFill>
                <a:effectLst/>
                <a:latin typeface="+mn-lt"/>
                <a:ea typeface="+mn-ea"/>
                <a:cs typeface="+mn-cs"/>
              </a:rPr>
              <a:t>, fragole, uva e fichi (freschi e secchi).</a:t>
            </a:r>
          </a:p>
          <a:p>
            <a:r>
              <a:rPr lang="it-IT" sz="1200" kern="1200" dirty="0">
                <a:solidFill>
                  <a:schemeClr val="tx1"/>
                </a:solidFill>
                <a:effectLst/>
                <a:latin typeface="+mn-lt"/>
                <a:ea typeface="+mn-ea"/>
                <a:cs typeface="+mn-cs"/>
              </a:rPr>
              <a:t> </a:t>
            </a:r>
          </a:p>
          <a:p>
            <a:endParaRPr lang="it-IT" dirty="0"/>
          </a:p>
        </p:txBody>
      </p:sp>
      <p:sp>
        <p:nvSpPr>
          <p:cNvPr id="4" name="Segnaposto numero diapositiva 3"/>
          <p:cNvSpPr>
            <a:spLocks noGrp="1"/>
          </p:cNvSpPr>
          <p:nvPr>
            <p:ph type="sldNum" sz="quarter" idx="10"/>
          </p:nvPr>
        </p:nvSpPr>
        <p:spPr/>
        <p:txBody>
          <a:bodyPr/>
          <a:lstStyle/>
          <a:p>
            <a:fld id="{9F570E65-FAA7-45E9-B91B-1A78FA980F58}" type="slidenum">
              <a:rPr lang="it-IT" smtClean="0"/>
              <a:t>21</a:t>
            </a:fld>
            <a:endParaRPr lang="it-IT"/>
          </a:p>
        </p:txBody>
      </p:sp>
    </p:spTree>
    <p:extLst>
      <p:ext uri="{BB962C8B-B14F-4D97-AF65-F5344CB8AC3E}">
        <p14:creationId xmlns:p14="http://schemas.microsoft.com/office/powerpoint/2010/main" val="1439328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dirty="0"/>
              <a:t>Realizzare un piatto seguendo una ricetta presa da un libro di cucina oppure da un sito internet spesso può celare delle insidie, e non sempre la parte più complessa è costituita dal procedimento di preparazione. Infatti già la </a:t>
            </a:r>
            <a:r>
              <a:rPr lang="it-IT" sz="1200" b="1" dirty="0"/>
              <a:t>lista degli ingredienti</a:t>
            </a:r>
            <a:r>
              <a:rPr lang="it-IT" sz="1200" dirty="0"/>
              <a:t> può creare confusione poiché deve specificare bene il tipo di prodotto che dobbiamo selezionare, ad esempio di un formaggio dobbiamo sapere con precisione se parliamo di un formaggio di pecora, di mucca, stagionato, morbido o spalmabile. </a:t>
            </a:r>
            <a:r>
              <a:rPr lang="it-IT" sz="1200"/>
              <a:t>Inoltre molto spesso nell’elenco vengono indicate le </a:t>
            </a:r>
            <a:r>
              <a:rPr lang="it-IT" sz="1200" b="1"/>
              <a:t>quantità degli ingredienti </a:t>
            </a:r>
            <a:r>
              <a:rPr lang="it-IT" sz="1200"/>
              <a:t>espresse in grammi, milligrammi, millilitri o ancora più difficile in </a:t>
            </a:r>
            <a:r>
              <a:rPr lang="it-IT" sz="1200" b="1"/>
              <a:t>cucchiai, cucchiaini o bicchierini,</a:t>
            </a:r>
            <a:r>
              <a:rPr lang="it-IT" sz="1200"/>
              <a:t> tazza da latte o tazzina da caffè, pertanto se avete a cuore la buona riuscita del piatto è bene premunirsi di apposite </a:t>
            </a:r>
            <a:r>
              <a:rPr lang="it-IT" sz="1200" b="1"/>
              <a:t>tabelle di conversione</a:t>
            </a:r>
            <a:r>
              <a:rPr lang="it-IT" sz="1200"/>
              <a:t> e calcolare esattamente la quantità di prodotto richiesta per non rischiare di sbilanciare completamente la ricetta compiendo un disastro.</a:t>
            </a:r>
          </a:p>
          <a:p>
            <a:endParaRPr lang="it-IT"/>
          </a:p>
        </p:txBody>
      </p:sp>
      <p:sp>
        <p:nvSpPr>
          <p:cNvPr id="4" name="Segnaposto numero diapositiva 3"/>
          <p:cNvSpPr>
            <a:spLocks noGrp="1"/>
          </p:cNvSpPr>
          <p:nvPr>
            <p:ph type="sldNum" sz="quarter" idx="10"/>
          </p:nvPr>
        </p:nvSpPr>
        <p:spPr/>
        <p:txBody>
          <a:bodyPr/>
          <a:lstStyle/>
          <a:p>
            <a:fld id="{B0C924AC-6894-4B44-B302-D2AECF9E7DDE}" type="slidenum">
              <a:rPr lang="it-IT" smtClean="0"/>
              <a:t>28</a:t>
            </a:fld>
            <a:endParaRPr lang="it-IT"/>
          </a:p>
        </p:txBody>
      </p:sp>
    </p:spTree>
    <p:extLst>
      <p:ext uri="{BB962C8B-B14F-4D97-AF65-F5344CB8AC3E}">
        <p14:creationId xmlns:p14="http://schemas.microsoft.com/office/powerpoint/2010/main" val="1973474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cucina, d’altronde, bisogna fare attenzione a rispettare le </a:t>
            </a:r>
            <a:r>
              <a:rPr lang="it-IT" b="1" dirty="0"/>
              <a:t>proporzioni degli ingredienti </a:t>
            </a:r>
            <a:r>
              <a:rPr lang="it-IT" dirty="0"/>
              <a:t>coinvolti nella ricetta e ciò è ancora più vero nel campo della </a:t>
            </a:r>
            <a:r>
              <a:rPr lang="it-IT" b="1" dirty="0"/>
              <a:t>pasticceria</a:t>
            </a:r>
            <a:r>
              <a:rPr lang="it-IT" dirty="0"/>
              <a:t>, in quel caso la precisione deve essere altissima perché le reazioni chimiche e fisiche che intervengono nella realizzazione di un dolce, possono non attivarsi completamente con una diversa quantità di elementi, costringendoci a buttare il tutto. Se non fosse già abbastanza, a complicare il tutto interviene anche il fatto che a seconda della </a:t>
            </a:r>
            <a:r>
              <a:rPr lang="it-IT" b="1" dirty="0"/>
              <a:t>composizione dell’ingrediente</a:t>
            </a:r>
            <a:r>
              <a:rPr lang="it-IT" dirty="0"/>
              <a:t>, può variare la quantità di prodotto, anche utilizzando la stessa unità di misura.</a:t>
            </a:r>
          </a:p>
          <a:p>
            <a:r>
              <a:rPr lang="it-IT" dirty="0"/>
              <a:t>Per capirci, un cucchiaino di farina è diverso da un cucchiaino di zucchero,  la prima avendo una consistenza impalpabile ha un peso specifico minore, quindi un cucchiaino di farina corrisponderà a 3 grammi, diversamente lo zucchero ha un peso specifico maggiore e una grana più corposa, pertanto un cucchiaino peserà 5 grammi. In sostanza anche se non siamo dei matematici o dei fisici, dobbiamo tenere conto che </a:t>
            </a:r>
            <a:r>
              <a:rPr lang="it-IT" b="1" dirty="0"/>
              <a:t>il volume occupato da una sostanza non ha un rapporto diretto con il suo peso,</a:t>
            </a:r>
            <a:r>
              <a:rPr lang="it-IT" dirty="0"/>
              <a:t> ma quest’ultimo dipende dal tipo di sostanza in questione.</a:t>
            </a:r>
          </a:p>
        </p:txBody>
      </p:sp>
      <p:sp>
        <p:nvSpPr>
          <p:cNvPr id="4" name="Segnaposto numero diapositiva 3"/>
          <p:cNvSpPr>
            <a:spLocks noGrp="1"/>
          </p:cNvSpPr>
          <p:nvPr>
            <p:ph type="sldNum" sz="quarter" idx="10"/>
          </p:nvPr>
        </p:nvSpPr>
        <p:spPr/>
        <p:txBody>
          <a:bodyPr/>
          <a:lstStyle/>
          <a:p>
            <a:fld id="{B0C924AC-6894-4B44-B302-D2AECF9E7DDE}" type="slidenum">
              <a:rPr lang="it-IT" smtClean="0"/>
              <a:t>29</a:t>
            </a:fld>
            <a:endParaRPr lang="it-IT"/>
          </a:p>
        </p:txBody>
      </p:sp>
    </p:spTree>
    <p:extLst>
      <p:ext uri="{BB962C8B-B14F-4D97-AF65-F5344CB8AC3E}">
        <p14:creationId xmlns:p14="http://schemas.microsoft.com/office/powerpoint/2010/main" val="1232107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dirty="0"/>
              <a:t>Una bilancia è utilizzata per la misura della massa di un oggetto. Nella sua accezione standard, questo tipo di </a:t>
            </a:r>
            <a:r>
              <a:rPr lang="it-IT" sz="1200" dirty="0">
                <a:hlinkClick r:id="rId3" tooltip="Strumento di misura"/>
              </a:rPr>
              <a:t>strumento di misura</a:t>
            </a:r>
            <a:r>
              <a:rPr lang="it-IT" sz="1200" dirty="0"/>
              <a:t> confronta l'oggetto, posizionato in uno dei piatti di misura, e sospeso tramite una </a:t>
            </a:r>
            <a:r>
              <a:rPr lang="it-IT" sz="1200" dirty="0">
                <a:hlinkClick r:id="rId4" tooltip="Leva (meccanica)"/>
              </a:rPr>
              <a:t>leva</a:t>
            </a:r>
            <a:r>
              <a:rPr lang="it-IT" sz="1200" dirty="0"/>
              <a:t>, con una massa di riferimento o combinazione di masse nel piatto opposto (</a:t>
            </a:r>
            <a:r>
              <a:rPr lang="it-IT" sz="1200" dirty="0">
                <a:hlinkClick r:id="rId5" tooltip="Grave (fisica)"/>
              </a:rPr>
              <a:t>peso</a:t>
            </a:r>
            <a:r>
              <a:rPr lang="it-IT" sz="1200" dirty="0"/>
              <a:t> di riferimento). Per pesare un oggetto nel piatto di misura, una serie di pesi standard viene aggiunta al piatto di riferimento finché il braccio si trova il più possibile vicino alla sua posizione di </a:t>
            </a:r>
            <a:r>
              <a:rPr lang="it-IT" sz="1200" dirty="0">
                <a:hlinkClick r:id="rId6" tooltip="Equilibrio meccanico"/>
              </a:rPr>
              <a:t>equilibrio meccanico</a:t>
            </a:r>
            <a:r>
              <a:rPr lang="it-IT" sz="1200" dirty="0"/>
              <a:t>. A questo punto un cursore (normalmente presente) viene mosso lungo il braccio o parallelamente a questo, fino al raggiungimento di un equilibrio ancora più preciso. Tale cursore consente la correzione della massa di riferimento in modo molto più preciso.</a:t>
            </a:r>
          </a:p>
          <a:p>
            <a:endParaRPr lang="it-IT" dirty="0"/>
          </a:p>
        </p:txBody>
      </p:sp>
      <p:sp>
        <p:nvSpPr>
          <p:cNvPr id="4" name="Segnaposto numero diapositiva 3"/>
          <p:cNvSpPr>
            <a:spLocks noGrp="1"/>
          </p:cNvSpPr>
          <p:nvPr>
            <p:ph type="sldNum" sz="quarter" idx="10"/>
          </p:nvPr>
        </p:nvSpPr>
        <p:spPr/>
        <p:txBody>
          <a:bodyPr/>
          <a:lstStyle/>
          <a:p>
            <a:fld id="{B0C924AC-6894-4B44-B302-D2AECF9E7DDE}" type="slidenum">
              <a:rPr lang="it-IT" smtClean="0"/>
              <a:t>30</a:t>
            </a:fld>
            <a:endParaRPr lang="it-IT"/>
          </a:p>
        </p:txBody>
      </p:sp>
    </p:spTree>
    <p:extLst>
      <p:ext uri="{BB962C8B-B14F-4D97-AF65-F5344CB8AC3E}">
        <p14:creationId xmlns:p14="http://schemas.microsoft.com/office/powerpoint/2010/main" val="2708735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it-IT" sz="1200" dirty="0">
                <a:latin typeface="+mn-lt"/>
              </a:rPr>
              <a:t>I nostri progenitori erano nomadi e la loro alimentazione era a base di carne, frutta selvatica, radici. Cioè carboidrati, grassi e proteine. Il bisogno primario era quello di sopravvivere, svolgere le funzioni fisiologiche e conservare la specie. Ai giorni nostri i bisogni primari non sono cambiati: svolgiamo le funzioni fisiologiche, dobbiamo riprodurci; mangiamo carboidrati, grassi e proteine. Il nostro corpo non è cambiato; il nostro modo di vivere sì. Il corpo è un sistema con entrate e uscite, lo si può immaginare come un contenitore che si riempie dall'alto e ha un rubinetto di uscita in basso: se entra tanto liquido quanto ne esce, il sistema è in equilibrio. Se le uscite sono superiori alle entrate, siamo in una condizione di denutrizione. Se le entrate sono superiori alle uscite siamo in una condizione di ipernutrizione. Il corpo è un contenitore elastico, se le entrate sono tante e le uscite poche, modifica il suo volume: ingrassa! </a:t>
            </a:r>
            <a:endParaRPr lang="it-IT" sz="1200" dirty="0">
              <a:solidFill>
                <a:srgbClr val="FFFF00"/>
              </a:solidFill>
              <a:latin typeface="+mn-lt"/>
            </a:endParaRPr>
          </a:p>
          <a:p>
            <a:endParaRPr lang="it-IT" dirty="0"/>
          </a:p>
        </p:txBody>
      </p:sp>
      <p:sp>
        <p:nvSpPr>
          <p:cNvPr id="4" name="Segnaposto numero diapositiva 3"/>
          <p:cNvSpPr>
            <a:spLocks noGrp="1"/>
          </p:cNvSpPr>
          <p:nvPr>
            <p:ph type="sldNum" sz="quarter" idx="10"/>
          </p:nvPr>
        </p:nvSpPr>
        <p:spPr/>
        <p:txBody>
          <a:bodyPr/>
          <a:lstStyle/>
          <a:p>
            <a:pPr>
              <a:defRPr/>
            </a:pPr>
            <a:fld id="{9C396521-53C1-430A-AE13-F02C4299AA35}" type="slidenum">
              <a:rPr lang="it-IT" altLang="it-IT" smtClean="0"/>
              <a:pPr>
                <a:defRPr/>
              </a:pPr>
              <a:t>35</a:t>
            </a:fld>
            <a:endParaRPr lang="it-IT" altLang="it-IT"/>
          </a:p>
        </p:txBody>
      </p:sp>
    </p:spTree>
    <p:extLst>
      <p:ext uri="{BB962C8B-B14F-4D97-AF65-F5344CB8AC3E}">
        <p14:creationId xmlns:p14="http://schemas.microsoft.com/office/powerpoint/2010/main" val="2273387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nSpc>
                <a:spcPct val="107000"/>
              </a:lnSpc>
              <a:spcAft>
                <a:spcPts val="0"/>
              </a:spcAft>
            </a:pPr>
            <a:r>
              <a:rPr lang="it-IT" sz="1200" dirty="0">
                <a:latin typeface="+mn-lt"/>
                <a:ea typeface="Times New Roman" panose="02020603050405020304" pitchFamily="18" charset="0"/>
                <a:cs typeface="Times New Roman" panose="02020603050405020304" pitchFamily="18" charset="0"/>
              </a:rPr>
              <a:t>Obesità significa accumulo eccessivo di grasso nel nostro corpo. Il sistema più utilizzato che consentono di distinguere un aumento eccessivo del peso dalla condizione di obesità si chiama IMC o Indice di Massa Corporea il cui valore si calcola con un rapporto tra il peso (in kg) e l’altezza (in m) al quadrato (kg/m </a:t>
            </a:r>
            <a:r>
              <a:rPr lang="it-IT" sz="1200" baseline="30000" dirty="0">
                <a:latin typeface="+mn-lt"/>
                <a:ea typeface="Times New Roman" panose="02020603050405020304" pitchFamily="18" charset="0"/>
                <a:cs typeface="Times New Roman" panose="02020603050405020304" pitchFamily="18" charset="0"/>
              </a:rPr>
              <a:t>2</a:t>
            </a:r>
            <a:r>
              <a:rPr lang="it-IT" sz="1200" dirty="0">
                <a:latin typeface="+mn-lt"/>
                <a:ea typeface="Times New Roman" panose="02020603050405020304" pitchFamily="18" charset="0"/>
                <a:cs typeface="Times New Roman" panose="02020603050405020304" pitchFamily="18" charset="0"/>
              </a:rPr>
              <a:t>). La condizione di normalità si identifica negli adulti nei valori tra 18,5 e 24,9; si parla di sovrappeso fra 25 e 29,9; di obesità oltre 30. </a:t>
            </a:r>
            <a:endParaRPr lang="it-IT" sz="1200" dirty="0">
              <a:latin typeface="+mn-lt"/>
              <a:ea typeface="Calibri" panose="020F0502020204030204" pitchFamily="34" charset="0"/>
              <a:cs typeface="Times New Roman" panose="02020603050405020304" pitchFamily="18" charset="0"/>
            </a:endParaRPr>
          </a:p>
          <a:p>
            <a:pPr>
              <a:lnSpc>
                <a:spcPct val="107000"/>
              </a:lnSpc>
              <a:spcAft>
                <a:spcPts val="0"/>
              </a:spcAft>
            </a:pPr>
            <a:r>
              <a:rPr lang="it-IT" sz="1200" dirty="0">
                <a:latin typeface="+mn-lt"/>
                <a:ea typeface="Times New Roman" panose="02020603050405020304" pitchFamily="18" charset="0"/>
                <a:cs typeface="Times New Roman" panose="02020603050405020304" pitchFamily="18" charset="0"/>
              </a:rPr>
              <a:t> </a:t>
            </a:r>
            <a:endParaRPr lang="it-IT" sz="1200" dirty="0">
              <a:solidFill>
                <a:srgbClr val="FF0000"/>
              </a:solidFill>
              <a:latin typeface="+mn-lt"/>
              <a:ea typeface="Times New Roman" panose="02020603050405020304" pitchFamily="18" charset="0"/>
              <a:cs typeface="Times New Roman" panose="02020603050405020304" pitchFamily="18" charset="0"/>
            </a:endParaRPr>
          </a:p>
          <a:p>
            <a:endParaRPr lang="it-IT" dirty="0"/>
          </a:p>
        </p:txBody>
      </p:sp>
      <p:sp>
        <p:nvSpPr>
          <p:cNvPr id="4" name="Segnaposto numero diapositiva 3"/>
          <p:cNvSpPr>
            <a:spLocks noGrp="1"/>
          </p:cNvSpPr>
          <p:nvPr>
            <p:ph type="sldNum" sz="quarter" idx="10"/>
          </p:nvPr>
        </p:nvSpPr>
        <p:spPr/>
        <p:txBody>
          <a:bodyPr/>
          <a:lstStyle/>
          <a:p>
            <a:pPr>
              <a:defRPr/>
            </a:pPr>
            <a:fld id="{9C396521-53C1-430A-AE13-F02C4299AA35}" type="slidenum">
              <a:rPr lang="it-IT" altLang="it-IT" smtClean="0"/>
              <a:pPr>
                <a:defRPr/>
              </a:pPr>
              <a:t>36</a:t>
            </a:fld>
            <a:endParaRPr lang="it-IT" altLang="it-IT"/>
          </a:p>
        </p:txBody>
      </p:sp>
    </p:spTree>
    <p:extLst>
      <p:ext uri="{BB962C8B-B14F-4D97-AF65-F5344CB8AC3E}">
        <p14:creationId xmlns:p14="http://schemas.microsoft.com/office/powerpoint/2010/main" val="1383075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dirty="0">
                <a:latin typeface="+mn-lt"/>
              </a:rPr>
              <a:t>Quante calorie si consumano in una giornata? È possibile fare delle buone approssimazioni, tenendo comunque conto che l’energia che consumiamo non dipende solo dal tipo di attività svolta, ma anche da colui che la compie, cioè dal peso del suo corpo. Conoscendo dunque il vostro peso, e considerando i dati presentati nelle tabelle che seguono, è possibile provare a costruire quella dei vostri consumi. </a:t>
            </a:r>
            <a:endParaRPr lang="it-IT" dirty="0"/>
          </a:p>
        </p:txBody>
      </p:sp>
      <p:sp>
        <p:nvSpPr>
          <p:cNvPr id="4" name="Segnaposto numero diapositiva 3"/>
          <p:cNvSpPr>
            <a:spLocks noGrp="1"/>
          </p:cNvSpPr>
          <p:nvPr>
            <p:ph type="sldNum" sz="quarter" idx="10"/>
          </p:nvPr>
        </p:nvSpPr>
        <p:spPr/>
        <p:txBody>
          <a:bodyPr/>
          <a:lstStyle/>
          <a:p>
            <a:pPr>
              <a:defRPr/>
            </a:pPr>
            <a:fld id="{9C396521-53C1-430A-AE13-F02C4299AA35}" type="slidenum">
              <a:rPr lang="it-IT" altLang="it-IT" smtClean="0"/>
              <a:pPr>
                <a:defRPr/>
              </a:pPr>
              <a:t>38</a:t>
            </a:fld>
            <a:endParaRPr lang="it-IT" altLang="it-IT"/>
          </a:p>
        </p:txBody>
      </p:sp>
    </p:spTree>
    <p:extLst>
      <p:ext uri="{BB962C8B-B14F-4D97-AF65-F5344CB8AC3E}">
        <p14:creationId xmlns:p14="http://schemas.microsoft.com/office/powerpoint/2010/main" val="2583935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30" name="Date Placeholder 29"/>
          <p:cNvSpPr>
            <a:spLocks noGrp="1"/>
          </p:cNvSpPr>
          <p:nvPr>
            <p:ph type="dt" sz="half" idx="10"/>
          </p:nvPr>
        </p:nvSpPr>
        <p:spPr/>
        <p:txBody>
          <a:bodyPr/>
          <a:lstStyle/>
          <a:p>
            <a:fld id="{93E6A900-4AC9-41D4-A202-BACDDE77B0A1}" type="datetime1">
              <a:rPr lang="it-IT" smtClean="0"/>
              <a:t>19/02/2019</a:t>
            </a:fld>
            <a:endParaRPr lang="it-IT"/>
          </a:p>
        </p:txBody>
      </p:sp>
      <p:sp>
        <p:nvSpPr>
          <p:cNvPr id="19" name="Footer Placeholder 18"/>
          <p:cNvSpPr>
            <a:spLocks noGrp="1"/>
          </p:cNvSpPr>
          <p:nvPr>
            <p:ph type="ftr" sz="quarter" idx="11"/>
          </p:nvPr>
        </p:nvSpPr>
        <p:spPr/>
        <p:txBody>
          <a:bodyPr/>
          <a:lstStyle/>
          <a:p>
            <a:endParaRPr lang="it-IT"/>
          </a:p>
        </p:txBody>
      </p:sp>
      <p:sp>
        <p:nvSpPr>
          <p:cNvPr id="27" name="Slide Number Placeholder 26"/>
          <p:cNvSpPr>
            <a:spLocks noGrp="1"/>
          </p:cNvSpPr>
          <p:nvPr>
            <p:ph type="sldNum" sz="quarter" idx="12"/>
          </p:nvPr>
        </p:nvSpPr>
        <p:spPr/>
        <p:txBody>
          <a:bodyPr/>
          <a:lstStyle/>
          <a:p>
            <a:fld id="{C7FCEC8F-0648-4F19-B81F-D9FA0B6B3252}"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it-IT"/>
              <a:t>Fare clic per modificare lo stile del titolo</a:t>
            </a:r>
            <a:endParaRPr kumimoji="0" lang="en-US"/>
          </a:p>
        </p:txBody>
      </p:sp>
      <p:sp>
        <p:nvSpPr>
          <p:cNvPr id="3" name="Content Placeholder 2"/>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Date Placeholder 3"/>
          <p:cNvSpPr>
            <a:spLocks noGrp="1"/>
          </p:cNvSpPr>
          <p:nvPr>
            <p:ph type="dt" sz="half" idx="10"/>
          </p:nvPr>
        </p:nvSpPr>
        <p:spPr/>
        <p:txBody>
          <a:bodyPr/>
          <a:lstStyle/>
          <a:p>
            <a:fld id="{3C0EE7C7-2089-4434-B6D3-935B5ED05407}" type="datetime1">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7FCEC8F-0648-4F19-B81F-D9FA0B6B3252}"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Date Placeholder 3"/>
          <p:cNvSpPr>
            <a:spLocks noGrp="1"/>
          </p:cNvSpPr>
          <p:nvPr>
            <p:ph type="dt" sz="half" idx="10"/>
          </p:nvPr>
        </p:nvSpPr>
        <p:spPr/>
        <p:txBody>
          <a:bodyPr/>
          <a:lstStyle/>
          <a:p>
            <a:fld id="{B00A9DCB-F484-41B8-8649-99128809CB5F}" type="datetime1">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7FCEC8F-0648-4F19-B81F-D9FA0B6B3252}"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it-IT"/>
              <a:t>Fare clic per modificare lo stile del titolo</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Date Placeholder 4"/>
          <p:cNvSpPr>
            <a:spLocks noGrp="1"/>
          </p:cNvSpPr>
          <p:nvPr>
            <p:ph type="dt" sz="half" idx="10"/>
          </p:nvPr>
        </p:nvSpPr>
        <p:spPr/>
        <p:txBody>
          <a:bodyPr/>
          <a:lstStyle/>
          <a:p>
            <a:fld id="{AD32DAC1-6BC8-4535-AB70-45DDB78F8F04}" type="datetime1">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7FCEC8F-0648-4F19-B81F-D9FA0B6B3252}"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it-IT"/>
              <a:t>Fare clic per modificare lo stile del titolo</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Date Placeholder 6"/>
          <p:cNvSpPr>
            <a:spLocks noGrp="1"/>
          </p:cNvSpPr>
          <p:nvPr>
            <p:ph type="dt" sz="half" idx="10"/>
          </p:nvPr>
        </p:nvSpPr>
        <p:spPr/>
        <p:txBody>
          <a:bodyPr/>
          <a:lstStyle/>
          <a:p>
            <a:fld id="{66DA1EA2-5B30-4D18-AAC0-4B4E3401FF5D}" type="datetime1">
              <a:rPr lang="it-IT" smtClean="0"/>
              <a:t>19/02/2019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C7FCEC8F-0648-4F19-B81F-D9FA0B6B3252}"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Date Placeholder 2"/>
          <p:cNvSpPr>
            <a:spLocks noGrp="1"/>
          </p:cNvSpPr>
          <p:nvPr>
            <p:ph type="dt" sz="half" idx="10"/>
          </p:nvPr>
        </p:nvSpPr>
        <p:spPr/>
        <p:txBody>
          <a:bodyPr/>
          <a:lstStyle/>
          <a:p>
            <a:fld id="{3158A183-36B6-4A4A-9A83-B562F11092AD}" type="datetime1">
              <a:rPr lang="it-IT" smtClean="0"/>
              <a:t>19/02/2019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C7FCEC8F-0648-4F19-B81F-D9FA0B6B3252}"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D0B78-8DCC-4EDA-8F37-32B63140E166}" type="datetime1">
              <a:rPr lang="it-IT" smtClean="0"/>
              <a:t>19/02/2019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C7FCEC8F-0648-4F19-B81F-D9FA0B6B3252}"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a:t>Fare clic per modificare stili del testo dello schema</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Date Placeholder 4"/>
          <p:cNvSpPr>
            <a:spLocks noGrp="1"/>
          </p:cNvSpPr>
          <p:nvPr>
            <p:ph type="dt" sz="half" idx="10"/>
          </p:nvPr>
        </p:nvSpPr>
        <p:spPr/>
        <p:txBody>
          <a:bodyPr/>
          <a:lstStyle/>
          <a:p>
            <a:fld id="{D4046A6C-09D9-46FC-8FF0-8CB6DDFC836F}" type="datetime1">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7FCEC8F-0648-4F19-B81F-D9FA0B6B3252}"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a:t>Fare clic per modificare lo stile del titolo</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5" name="Date Placeholder 4"/>
          <p:cNvSpPr>
            <a:spLocks noGrp="1"/>
          </p:cNvSpPr>
          <p:nvPr>
            <p:ph type="dt" sz="half" idx="10"/>
          </p:nvPr>
        </p:nvSpPr>
        <p:spPr/>
        <p:txBody>
          <a:bodyPr/>
          <a:lstStyle/>
          <a:p>
            <a:fld id="{CA181972-BADF-443C-86ED-3F6A98E2D58B}" type="datetime1">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a:xfrm>
            <a:off x="8077200" y="6356350"/>
            <a:ext cx="609600" cy="365125"/>
          </a:xfrm>
        </p:spPr>
        <p:txBody>
          <a:bodyPr/>
          <a:lstStyle/>
          <a:p>
            <a:fld id="{C7FCEC8F-0648-4F19-B81F-D9FA0B6B3252}" type="slidenum">
              <a:rPr lang="it-IT" smtClean="0"/>
              <a:t>‹N›</a:t>
            </a:fld>
            <a:endParaRPr lang="it-IT"/>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a:t>Fare clic sull'icona per inserire un'immagine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it-IT"/>
              <a:t>Fare clic per modificare lo stile del titolo</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Date Placeholder 3"/>
          <p:cNvSpPr>
            <a:spLocks noGrp="1"/>
          </p:cNvSpPr>
          <p:nvPr>
            <p:ph type="dt" sz="half" idx="10"/>
          </p:nvPr>
        </p:nvSpPr>
        <p:spPr/>
        <p:txBody>
          <a:bodyPr/>
          <a:lstStyle/>
          <a:p>
            <a:fld id="{461559B3-EBCD-484E-8D07-D35711A6180B}" type="datetime1">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7FCEC8F-0648-4F19-B81F-D9FA0B6B3252}"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it-IT"/>
              <a:t>Fare clic per modificare lo stile del titolo</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Date Placeholder 3"/>
          <p:cNvSpPr>
            <a:spLocks noGrp="1"/>
          </p:cNvSpPr>
          <p:nvPr>
            <p:ph type="dt" sz="half" idx="10"/>
          </p:nvPr>
        </p:nvSpPr>
        <p:spPr/>
        <p:txBody>
          <a:bodyPr/>
          <a:lstStyle/>
          <a:p>
            <a:fld id="{A157AF54-511C-4EDC-BAF3-1D20C8E94A26}" type="datetime1">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7FCEC8F-0648-4F19-B81F-D9FA0B6B3252}"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a:t>Fare clic per modificare lo stile del titolo</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EE80CE1-7B5C-4FC1-80C8-F4B1F7154C1B}" type="datetime1">
              <a:rPr lang="it-IT" smtClean="0"/>
              <a:t>19/02/2019</a:t>
            </a:fld>
            <a:endParaRPr lang="it-I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7FCEC8F-0648-4F19-B81F-D9FA0B6B3252}" type="slidenum">
              <a:rPr lang="it-IT" smtClean="0"/>
              <a:t>‹N›</a:t>
            </a:fld>
            <a:endParaRPr lang="it-IT"/>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9.xml"/><Relationship Id="rId4" Type="http://schemas.openxmlformats.org/officeDocument/2006/relationships/image" Target="../media/image44.jpg"/></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4.xml"/><Relationship Id="rId4" Type="http://schemas.openxmlformats.org/officeDocument/2006/relationships/image" Target="../media/image4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5.xml"/><Relationship Id="rId4" Type="http://schemas.openxmlformats.org/officeDocument/2006/relationships/chart" Target="../charts/chart9.xml"/></Relationships>
</file>

<file path=ppt/slides/_rels/slide5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 Id="rId5" Type="http://schemas.openxmlformats.org/officeDocument/2006/relationships/image" Target="../media/image60.jpeg"/><Relationship Id="rId4" Type="http://schemas.openxmlformats.org/officeDocument/2006/relationships/image" Target="../media/image59.jpeg"/></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6.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5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6.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2924944"/>
            <a:ext cx="7992888" cy="1224136"/>
          </a:xfrm>
        </p:spPr>
        <p:txBody>
          <a:bodyPr>
            <a:noAutofit/>
          </a:bodyPr>
          <a:lstStyle/>
          <a:p>
            <a:pPr algn="ctr"/>
            <a:r>
              <a:rPr lang="it-IT" sz="5400" dirty="0"/>
              <a:t>Progetto Quadrifoglio </a:t>
            </a:r>
            <a:br>
              <a:rPr lang="it-IT" sz="5400" dirty="0"/>
            </a:br>
            <a:r>
              <a:rPr lang="it-IT" sz="5400" dirty="0"/>
              <a:t>Educare alla salute</a:t>
            </a:r>
          </a:p>
        </p:txBody>
      </p:sp>
      <p:sp>
        <p:nvSpPr>
          <p:cNvPr id="3" name="Sottotitolo 2"/>
          <p:cNvSpPr>
            <a:spLocks noGrp="1"/>
          </p:cNvSpPr>
          <p:nvPr>
            <p:ph type="subTitle" idx="1"/>
          </p:nvPr>
        </p:nvSpPr>
        <p:spPr>
          <a:xfrm>
            <a:off x="1619672" y="4397144"/>
            <a:ext cx="6120680" cy="976072"/>
          </a:xfrm>
        </p:spPr>
        <p:txBody>
          <a:bodyPr>
            <a:noAutofit/>
          </a:bodyPr>
          <a:lstStyle/>
          <a:p>
            <a:pPr algn="ctr"/>
            <a:r>
              <a:rPr lang="it-IT" sz="4000" b="1" i="1" u="sng" dirty="0" smtClean="0">
                <a:effectLst>
                  <a:reflection stA="0" endPos="65000" dist="50800" dir="5400000" sy="-100000" algn="bl" rotWithShape="0"/>
                </a:effectLst>
              </a:rPr>
              <a:t>Classe IB</a:t>
            </a:r>
            <a:endParaRPr lang="it-IT" sz="4000" b="1" i="1" u="sng" dirty="0">
              <a:effectLst>
                <a:reflection stA="0" endPos="65000" dist="50800" dir="5400000" sy="-100000" algn="bl" rotWithShape="0"/>
              </a:effectLst>
            </a:endParaRPr>
          </a:p>
        </p:txBody>
      </p:sp>
      <p:sp>
        <p:nvSpPr>
          <p:cNvPr id="4" name="Segnaposto numero diapositiva 3">
            <a:extLst>
              <a:ext uri="{FF2B5EF4-FFF2-40B4-BE49-F238E27FC236}">
                <a16:creationId xmlns:a16="http://schemas.microsoft.com/office/drawing/2014/main" xmlns="" id="{7117E011-7E95-44BD-8822-3B7FA6C3A837}"/>
              </a:ext>
            </a:extLst>
          </p:cNvPr>
          <p:cNvSpPr>
            <a:spLocks noGrp="1"/>
          </p:cNvSpPr>
          <p:nvPr>
            <p:ph type="sldNum" sz="quarter" idx="12"/>
          </p:nvPr>
        </p:nvSpPr>
        <p:spPr/>
        <p:txBody>
          <a:bodyPr/>
          <a:lstStyle/>
          <a:p>
            <a:fld id="{C7FCEC8F-0648-4F19-B81F-D9FA0B6B3252}" type="slidenum">
              <a:rPr lang="it-IT" smtClean="0"/>
              <a:t>1</a:t>
            </a:fld>
            <a:endParaRPr lang="it-IT"/>
          </a:p>
        </p:txBody>
      </p:sp>
      <p:pic>
        <p:nvPicPr>
          <p:cNvPr id="5" name="Picture 10" descr="leonardo"/>
          <p:cNvPicPr>
            <a:picLocks noChangeAspect="1" noChangeArrowheads="1"/>
          </p:cNvPicPr>
          <p:nvPr/>
        </p:nvPicPr>
        <p:blipFill>
          <a:blip r:embed="rId3" cstate="print"/>
          <a:srcRect/>
          <a:stretch>
            <a:fillRect/>
          </a:stretch>
        </p:blipFill>
        <p:spPr bwMode="auto">
          <a:xfrm>
            <a:off x="217215" y="1084089"/>
            <a:ext cx="1114425" cy="1120775"/>
          </a:xfrm>
          <a:prstGeom prst="rect">
            <a:avLst/>
          </a:prstGeom>
          <a:noFill/>
          <a:ln w="9525">
            <a:noFill/>
            <a:miter lim="800000"/>
            <a:headEnd/>
            <a:tailEnd/>
          </a:ln>
        </p:spPr>
      </p:pic>
      <p:pic>
        <p:nvPicPr>
          <p:cNvPr id="6" name="Picture 11" descr="image34"/>
          <p:cNvPicPr>
            <a:picLocks noChangeAspect="1" noChangeArrowheads="1"/>
          </p:cNvPicPr>
          <p:nvPr/>
        </p:nvPicPr>
        <p:blipFill>
          <a:blip r:embed="rId4" cstate="print"/>
          <a:srcRect l="8365" r="15273" b="17358"/>
          <a:stretch>
            <a:fillRect/>
          </a:stretch>
        </p:blipFill>
        <p:spPr bwMode="auto">
          <a:xfrm>
            <a:off x="7740352" y="1052736"/>
            <a:ext cx="1196975" cy="1152525"/>
          </a:xfrm>
          <a:prstGeom prst="rect">
            <a:avLst/>
          </a:prstGeom>
          <a:noFill/>
          <a:ln w="9525">
            <a:noFill/>
            <a:miter lim="800000"/>
            <a:headEnd/>
            <a:tailEnd/>
          </a:ln>
        </p:spPr>
      </p:pic>
      <p:sp>
        <p:nvSpPr>
          <p:cNvPr id="7" name="CasellaDiTesto 6"/>
          <p:cNvSpPr txBox="1"/>
          <p:nvPr/>
        </p:nvSpPr>
        <p:spPr>
          <a:xfrm>
            <a:off x="1331640" y="1270501"/>
            <a:ext cx="6336704" cy="646331"/>
          </a:xfrm>
          <a:prstGeom prst="rect">
            <a:avLst/>
          </a:prstGeom>
          <a:noFill/>
        </p:spPr>
        <p:txBody>
          <a:bodyPr wrap="square" rtlCol="0">
            <a:spAutoFit/>
          </a:bodyPr>
          <a:lstStyle/>
          <a:p>
            <a:pPr algn="ctr">
              <a:defRPr/>
            </a:pPr>
            <a:r>
              <a:rPr lang="it-IT" b="1" dirty="0">
                <a:effectLst>
                  <a:outerShdw blurRad="38100" dist="38100" dir="2700000" algn="tl">
                    <a:srgbClr val="000000"/>
                  </a:outerShdw>
                </a:effectLst>
                <a:latin typeface="Lucida Calligraphy" pitchFamily="66" charset="0"/>
              </a:rPr>
              <a:t>Istituto Tecnico  Industriale Statale</a:t>
            </a:r>
          </a:p>
          <a:p>
            <a:pPr algn="ctr">
              <a:defRPr/>
            </a:pPr>
            <a:r>
              <a:rPr lang="it-IT" b="1" dirty="0">
                <a:effectLst>
                  <a:outerShdw blurRad="38100" dist="38100" dir="2700000" algn="tl">
                    <a:srgbClr val="000000"/>
                  </a:outerShdw>
                </a:effectLst>
                <a:latin typeface="Lucida Calligraphy" pitchFamily="66" charset="0"/>
              </a:rPr>
              <a:t>Leonardo da Vinci - Napoli </a:t>
            </a:r>
          </a:p>
        </p:txBody>
      </p:sp>
      <p:sp>
        <p:nvSpPr>
          <p:cNvPr id="8" name="CasellaDiTesto 7"/>
          <p:cNvSpPr txBox="1"/>
          <p:nvPr/>
        </p:nvSpPr>
        <p:spPr>
          <a:xfrm>
            <a:off x="0" y="5867980"/>
            <a:ext cx="9144000" cy="461665"/>
          </a:xfrm>
          <a:prstGeom prst="rect">
            <a:avLst/>
          </a:prstGeom>
          <a:noFill/>
        </p:spPr>
        <p:txBody>
          <a:bodyPr wrap="square" rtlCol="0">
            <a:spAutoFit/>
          </a:bodyPr>
          <a:lstStyle/>
          <a:p>
            <a:pPr algn="ctr"/>
            <a:r>
              <a:rPr lang="it-IT" dirty="0" smtClean="0"/>
              <a:t>Assessorato Ambiente	Comune di Napoli		Regione Campania ASL NA</a:t>
            </a:r>
            <a:r>
              <a:rPr lang="it-IT" sz="2400" dirty="0" smtClean="0"/>
              <a:t>1</a:t>
            </a:r>
            <a:endParaRPr lang="it-IT" sz="2400" dirty="0"/>
          </a:p>
        </p:txBody>
      </p:sp>
    </p:spTree>
    <p:extLst>
      <p:ext uri="{BB962C8B-B14F-4D97-AF65-F5344CB8AC3E}">
        <p14:creationId xmlns:p14="http://schemas.microsoft.com/office/powerpoint/2010/main" val="33788341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20688"/>
            <a:ext cx="8229600" cy="1313688"/>
          </a:xfrm>
        </p:spPr>
        <p:txBody>
          <a:bodyPr>
            <a:normAutofit fontScale="90000"/>
          </a:bodyPr>
          <a:lstStyle/>
          <a:p>
            <a:pPr algn="ctr"/>
            <a:r>
              <a:rPr lang="it-IT" dirty="0"/>
              <a:t>Progetto Quadrifoglio </a:t>
            </a:r>
            <a:br>
              <a:rPr lang="it-IT" dirty="0"/>
            </a:br>
            <a:r>
              <a:rPr lang="it-IT" sz="4900" i="1" dirty="0"/>
              <a:t>Educare alla salute</a:t>
            </a:r>
          </a:p>
        </p:txBody>
      </p:sp>
      <p:sp>
        <p:nvSpPr>
          <p:cNvPr id="3" name="Segnaposto contenuto 2"/>
          <p:cNvSpPr>
            <a:spLocks noGrp="1"/>
          </p:cNvSpPr>
          <p:nvPr>
            <p:ph idx="1"/>
          </p:nvPr>
        </p:nvSpPr>
        <p:spPr/>
        <p:txBody>
          <a:bodyPr>
            <a:normAutofit/>
          </a:bodyPr>
          <a:lstStyle/>
          <a:p>
            <a:pPr marL="393192" lvl="1" indent="0">
              <a:buNone/>
            </a:pPr>
            <a:r>
              <a:rPr lang="it-IT" sz="2800" dirty="0"/>
              <a:t>Costruire una vera e propria coscienza alimentare</a:t>
            </a:r>
          </a:p>
          <a:p>
            <a:r>
              <a:rPr lang="it-IT" dirty="0"/>
              <a:t>Progetto volto a contrastare le cattive abitudini alimentari e a promuovere corretti stili di vita</a:t>
            </a:r>
          </a:p>
          <a:p>
            <a:r>
              <a:rPr lang="it-IT" dirty="0"/>
              <a:t>Intervenire in maniera consapevole sulle proprie scelte alimentari e comportamentali</a:t>
            </a:r>
          </a:p>
          <a:p>
            <a:r>
              <a:rPr lang="it-IT" dirty="0"/>
              <a:t>Semplici indicazioni e regole di comportamento utili per proteggere la propria salute </a:t>
            </a:r>
          </a:p>
          <a:p>
            <a:r>
              <a:rPr lang="it-IT" dirty="0"/>
              <a:t>Assumere quotidianamente con gli alimenti tutti i principi nutritivi</a:t>
            </a:r>
          </a:p>
          <a:p>
            <a:endParaRPr lang="it-IT" dirty="0"/>
          </a:p>
        </p:txBody>
      </p:sp>
      <p:sp>
        <p:nvSpPr>
          <p:cNvPr id="4" name="Segnaposto numero diapositiva 3">
            <a:extLst>
              <a:ext uri="{FF2B5EF4-FFF2-40B4-BE49-F238E27FC236}">
                <a16:creationId xmlns:a16="http://schemas.microsoft.com/office/drawing/2014/main" xmlns="" id="{C77CAE96-BB22-4C99-846F-329B05F9A2CD}"/>
              </a:ext>
            </a:extLst>
          </p:cNvPr>
          <p:cNvSpPr>
            <a:spLocks noGrp="1"/>
          </p:cNvSpPr>
          <p:nvPr>
            <p:ph type="sldNum" sz="quarter" idx="12"/>
          </p:nvPr>
        </p:nvSpPr>
        <p:spPr/>
        <p:txBody>
          <a:bodyPr/>
          <a:lstStyle/>
          <a:p>
            <a:fld id="{C7FCEC8F-0648-4F19-B81F-D9FA0B6B3252}" type="slidenum">
              <a:rPr lang="it-IT" smtClean="0"/>
              <a:t>2</a:t>
            </a:fld>
            <a:endParaRPr lang="it-IT"/>
          </a:p>
        </p:txBody>
      </p:sp>
    </p:spTree>
    <p:extLst>
      <p:ext uri="{BB962C8B-B14F-4D97-AF65-F5344CB8AC3E}">
        <p14:creationId xmlns:p14="http://schemas.microsoft.com/office/powerpoint/2010/main" val="3552089514"/>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Diritto alla salute e il diritto all’ambiente</a:t>
            </a:r>
          </a:p>
        </p:txBody>
      </p:sp>
      <p:sp>
        <p:nvSpPr>
          <p:cNvPr id="3" name="Sottotitolo 2"/>
          <p:cNvSpPr>
            <a:spLocks noGrp="1"/>
          </p:cNvSpPr>
          <p:nvPr>
            <p:ph type="subTitle" idx="1"/>
          </p:nvPr>
        </p:nvSpPr>
        <p:spPr/>
        <p:txBody>
          <a:bodyPr/>
          <a:lstStyle/>
          <a:p>
            <a:r>
              <a:rPr lang="it-IT" dirty="0" err="1"/>
              <a:t>G.Improda</a:t>
            </a:r>
            <a:endParaRPr lang="it-IT" dirty="0"/>
          </a:p>
        </p:txBody>
      </p:sp>
    </p:spTree>
    <p:extLst>
      <p:ext uri="{BB962C8B-B14F-4D97-AF65-F5344CB8AC3E}">
        <p14:creationId xmlns:p14="http://schemas.microsoft.com/office/powerpoint/2010/main" val="20898090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pPr algn="ctr"/>
            <a:r>
              <a:rPr lang="it-IT" dirty="0"/>
              <a:t>Art. 32 della Costituzione</a:t>
            </a:r>
          </a:p>
        </p:txBody>
      </p:sp>
      <p:sp>
        <p:nvSpPr>
          <p:cNvPr id="6" name="Segnaposto contenuto 5"/>
          <p:cNvSpPr>
            <a:spLocks noGrp="1"/>
          </p:cNvSpPr>
          <p:nvPr>
            <p:ph idx="1"/>
          </p:nvPr>
        </p:nvSpPr>
        <p:spPr/>
        <p:txBody>
          <a:bodyPr/>
          <a:lstStyle/>
          <a:p>
            <a:pPr marL="0" indent="0" algn="ctr">
              <a:buNone/>
            </a:pPr>
            <a:r>
              <a:rPr lang="it-IT" dirty="0"/>
              <a:t>«</a:t>
            </a:r>
            <a:r>
              <a:rPr lang="it-IT" b="1" i="1" dirty="0"/>
              <a:t>La Repubblica tutela la salute come fondamentale diritto dell’individuo e interesse della collettività, e garantisce cure gratuite agli indigenti</a:t>
            </a:r>
            <a:r>
              <a:rPr lang="it-IT" dirty="0"/>
              <a:t>»</a:t>
            </a:r>
          </a:p>
          <a:p>
            <a:pPr marL="0" indent="0" algn="ctr">
              <a:buNone/>
            </a:pPr>
            <a:endParaRPr lang="it-IT" dirty="0"/>
          </a:p>
          <a:p>
            <a:pPr marL="0" indent="0" algn="just">
              <a:buNone/>
            </a:pPr>
            <a:r>
              <a:rPr lang="it-IT" dirty="0"/>
              <a:t>Tale diritto viene inteso non solo come diritto all’integrità fisica e psichica, assicurate con la prevenzione e cura delle malattie, ma anche come ricerca di una migliore qualità di vita per tutti, assicurando un ambiente più salubre.</a:t>
            </a:r>
          </a:p>
        </p:txBody>
      </p:sp>
    </p:spTree>
    <p:extLst>
      <p:ext uri="{BB962C8B-B14F-4D97-AF65-F5344CB8AC3E}">
        <p14:creationId xmlns:p14="http://schemas.microsoft.com/office/powerpoint/2010/main" val="2289928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endParaRPr lang="it-IT" dirty="0"/>
          </a:p>
        </p:txBody>
      </p:sp>
      <p:sp>
        <p:nvSpPr>
          <p:cNvPr id="3" name="Segnaposto contenuto 2"/>
          <p:cNvSpPr>
            <a:spLocks noGrp="1"/>
          </p:cNvSpPr>
          <p:nvPr>
            <p:ph idx="1"/>
          </p:nvPr>
        </p:nvSpPr>
        <p:spPr/>
        <p:txBody>
          <a:bodyPr>
            <a:normAutofit lnSpcReduction="10000"/>
          </a:bodyPr>
          <a:lstStyle/>
          <a:p>
            <a:pPr marL="0" indent="0" algn="just">
              <a:buNone/>
            </a:pPr>
            <a:r>
              <a:rPr lang="it-IT" dirty="0"/>
              <a:t>Il diritto ad un ambiente salubre non è espressamente disciplinato dalla Costituzione ma  è collegabile all’ </a:t>
            </a:r>
            <a:r>
              <a:rPr lang="it-IT" b="1" i="1" dirty="0"/>
              <a:t>Art.9 </a:t>
            </a:r>
            <a:r>
              <a:rPr lang="it-IT" dirty="0"/>
              <a:t>che riguarda la tutela del paesaggio ed insieme al </a:t>
            </a:r>
            <a:r>
              <a:rPr lang="it-IT" i="1" dirty="0"/>
              <a:t>Codice dell’Ambiente </a:t>
            </a:r>
            <a:r>
              <a:rPr lang="it-IT" dirty="0"/>
              <a:t>ne</a:t>
            </a:r>
            <a:r>
              <a:rPr lang="it-IT" i="1" dirty="0"/>
              <a:t> </a:t>
            </a:r>
            <a:r>
              <a:rPr lang="it-IT" dirty="0"/>
              <a:t>stabilisce i principi fondamentali quali:</a:t>
            </a:r>
          </a:p>
          <a:p>
            <a:pPr lvl="1"/>
            <a:r>
              <a:rPr lang="it-IT" dirty="0"/>
              <a:t>Prevenzione e precauzione, per evitare danni ambientali;</a:t>
            </a:r>
          </a:p>
          <a:p>
            <a:pPr lvl="1"/>
            <a:r>
              <a:rPr lang="it-IT" dirty="0"/>
              <a:t>Rimozione dei danni causati e risarcimento degli stessi da parte di </a:t>
            </a:r>
            <a:r>
              <a:rPr lang="it-IT"/>
              <a:t>chi inquina;</a:t>
            </a:r>
            <a:endParaRPr lang="it-IT" dirty="0"/>
          </a:p>
          <a:p>
            <a:pPr lvl="1"/>
            <a:r>
              <a:rPr lang="it-IT" dirty="0"/>
              <a:t>Conservazione delle risorse ambientali per le generazioni future.</a:t>
            </a:r>
          </a:p>
        </p:txBody>
      </p:sp>
    </p:spTree>
    <p:extLst>
      <p:ext uri="{BB962C8B-B14F-4D97-AF65-F5344CB8AC3E}">
        <p14:creationId xmlns:p14="http://schemas.microsoft.com/office/powerpoint/2010/main" val="4062618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3400" y="1628800"/>
            <a:ext cx="7851648" cy="779512"/>
          </a:xfrm>
        </p:spPr>
        <p:txBody>
          <a:bodyPr>
            <a:normAutofit/>
          </a:bodyPr>
          <a:lstStyle/>
          <a:p>
            <a:pPr algn="ctr"/>
            <a:r>
              <a:rPr lang="it-IT" sz="3600" b="1" cap="all" dirty="0" smtClean="0">
                <a:solidFill>
                  <a:schemeClr val="accent2"/>
                </a:solidFill>
              </a:rPr>
              <a:t>introduzione</a:t>
            </a:r>
            <a:endParaRPr lang="it-IT" dirty="0">
              <a:solidFill>
                <a:schemeClr val="accent2"/>
              </a:solidFill>
            </a:endParaRPr>
          </a:p>
        </p:txBody>
      </p:sp>
      <p:sp>
        <p:nvSpPr>
          <p:cNvPr id="3" name="Sottotitolo 2"/>
          <p:cNvSpPr>
            <a:spLocks noGrp="1"/>
          </p:cNvSpPr>
          <p:nvPr>
            <p:ph type="subTitle" idx="1"/>
          </p:nvPr>
        </p:nvSpPr>
        <p:spPr/>
        <p:txBody>
          <a:bodyPr>
            <a:normAutofit/>
          </a:bodyPr>
          <a:lstStyle/>
          <a:p>
            <a:r>
              <a:rPr lang="it-IT" sz="2800" dirty="0" err="1"/>
              <a:t>Caldore</a:t>
            </a:r>
            <a:r>
              <a:rPr lang="it-IT" sz="2800" dirty="0"/>
              <a:t>, D’amato e </a:t>
            </a:r>
            <a:r>
              <a:rPr lang="it-IT" sz="2800" dirty="0" smtClean="0"/>
              <a:t>D’</a:t>
            </a:r>
            <a:r>
              <a:rPr lang="it-IT" sz="2800" dirty="0" err="1" smtClean="0"/>
              <a:t>Aponte</a:t>
            </a:r>
            <a:endParaRPr lang="it-IT" sz="2800" dirty="0"/>
          </a:p>
        </p:txBody>
      </p:sp>
      <p:sp>
        <p:nvSpPr>
          <p:cNvPr id="4" name="Segnaposto numero diapositiva 3">
            <a:extLst>
              <a:ext uri="{FF2B5EF4-FFF2-40B4-BE49-F238E27FC236}">
                <a16:creationId xmlns:a16="http://schemas.microsoft.com/office/drawing/2014/main" xmlns="" id="{FA595F40-C93B-43A9-A07E-3D085A53F0D9}"/>
              </a:ext>
            </a:extLst>
          </p:cNvPr>
          <p:cNvSpPr>
            <a:spLocks noGrp="1"/>
          </p:cNvSpPr>
          <p:nvPr>
            <p:ph type="sldNum" sz="quarter" idx="12"/>
          </p:nvPr>
        </p:nvSpPr>
        <p:spPr/>
        <p:txBody>
          <a:bodyPr/>
          <a:lstStyle/>
          <a:p>
            <a:fld id="{C7FCEC8F-0648-4F19-B81F-D9FA0B6B3252}" type="slidenum">
              <a:rPr lang="it-IT" smtClean="0"/>
              <a:t>6</a:t>
            </a:fld>
            <a:endParaRPr lang="it-IT"/>
          </a:p>
        </p:txBody>
      </p:sp>
    </p:spTree>
    <p:extLst>
      <p:ext uri="{BB962C8B-B14F-4D97-AF65-F5344CB8AC3E}">
        <p14:creationId xmlns:p14="http://schemas.microsoft.com/office/powerpoint/2010/main" val="1913586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i="1" dirty="0"/>
              <a:t>PIRAMIDE ALIMENTARE</a:t>
            </a:r>
          </a:p>
        </p:txBody>
      </p:sp>
      <p:pic>
        <p:nvPicPr>
          <p:cNvPr id="4" name="Segnaposto contenuto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339035"/>
            <a:ext cx="4038600" cy="3597567"/>
          </a:xfrm>
        </p:spPr>
      </p:pic>
      <p:sp>
        <p:nvSpPr>
          <p:cNvPr id="3" name="Segnaposto contenuto 2"/>
          <p:cNvSpPr>
            <a:spLocks noGrp="1"/>
          </p:cNvSpPr>
          <p:nvPr>
            <p:ph sz="half" idx="2"/>
          </p:nvPr>
        </p:nvSpPr>
        <p:spPr>
          <a:xfrm>
            <a:off x="4644008" y="2276872"/>
            <a:ext cx="4038600" cy="3888432"/>
          </a:xfrm>
        </p:spPr>
        <p:txBody>
          <a:bodyPr/>
          <a:lstStyle/>
          <a:p>
            <a:pPr marL="0" indent="0">
              <a:buNone/>
            </a:pPr>
            <a:r>
              <a:rPr lang="it-IT" dirty="0"/>
              <a:t>La dieta mediterranea bilancia perfettamente i vari nutrienti.</a:t>
            </a:r>
          </a:p>
          <a:p>
            <a:pPr marL="0" indent="0">
              <a:buNone/>
            </a:pPr>
            <a:r>
              <a:rPr lang="it-IT" dirty="0"/>
              <a:t>Nella moderna piramide alimentare la base è costituita dall’attività fisica e da un adeguato apporto di acqua.</a:t>
            </a:r>
          </a:p>
          <a:p>
            <a:pPr marL="0" indent="0">
              <a:buNone/>
            </a:pPr>
            <a:endParaRPr lang="it-IT" dirty="0"/>
          </a:p>
        </p:txBody>
      </p:sp>
      <p:sp>
        <p:nvSpPr>
          <p:cNvPr id="5" name="Segnaposto numero diapositiva 4">
            <a:extLst>
              <a:ext uri="{FF2B5EF4-FFF2-40B4-BE49-F238E27FC236}">
                <a16:creationId xmlns:a16="http://schemas.microsoft.com/office/drawing/2014/main" xmlns="" id="{C7AFBC5B-001F-4DE2-BADF-4959CE947B4D}"/>
              </a:ext>
            </a:extLst>
          </p:cNvPr>
          <p:cNvSpPr>
            <a:spLocks noGrp="1"/>
          </p:cNvSpPr>
          <p:nvPr>
            <p:ph type="sldNum" sz="quarter" idx="12"/>
          </p:nvPr>
        </p:nvSpPr>
        <p:spPr/>
        <p:txBody>
          <a:bodyPr/>
          <a:lstStyle/>
          <a:p>
            <a:fld id="{C7FCEC8F-0648-4F19-B81F-D9FA0B6B3252}" type="slidenum">
              <a:rPr lang="it-IT" smtClean="0"/>
              <a:t>7</a:t>
            </a:fld>
            <a:endParaRPr lang="it-IT"/>
          </a:p>
        </p:txBody>
      </p:sp>
    </p:spTree>
    <p:extLst>
      <p:ext uri="{BB962C8B-B14F-4D97-AF65-F5344CB8AC3E}">
        <p14:creationId xmlns:p14="http://schemas.microsoft.com/office/powerpoint/2010/main" val="2019503892"/>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a:bodyPr>
          <a:lstStyle/>
          <a:p>
            <a:pPr algn="ctr"/>
            <a:r>
              <a:rPr lang="it-IT" b="1" i="1" dirty="0"/>
              <a:t>ALIMENTAZIONE CORRETTA</a:t>
            </a:r>
          </a:p>
        </p:txBody>
      </p:sp>
      <p:pic>
        <p:nvPicPr>
          <p:cNvPr id="4" name="Segnaposto contenuto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57200" y="2118519"/>
            <a:ext cx="4038600" cy="4038600"/>
          </a:xfrm>
        </p:spPr>
      </p:pic>
      <p:sp>
        <p:nvSpPr>
          <p:cNvPr id="6" name="Segnaposto testo 5"/>
          <p:cNvSpPr>
            <a:spLocks noGrp="1"/>
          </p:cNvSpPr>
          <p:nvPr>
            <p:ph sz="half" idx="2"/>
          </p:nvPr>
        </p:nvSpPr>
        <p:spPr>
          <a:xfrm>
            <a:off x="4716016" y="2852936"/>
            <a:ext cx="4038600" cy="2445019"/>
          </a:xfrm>
        </p:spPr>
        <p:txBody>
          <a:bodyPr>
            <a:normAutofit/>
          </a:bodyPr>
          <a:lstStyle/>
          <a:p>
            <a:pPr marL="0" indent="0">
              <a:buNone/>
            </a:pPr>
            <a:r>
              <a:rPr lang="it-IT" sz="2000" i="1" dirty="0"/>
              <a:t>	L’ALIMENTAZIONE</a:t>
            </a:r>
          </a:p>
          <a:p>
            <a:r>
              <a:rPr lang="it-IT" sz="2000" i="1" dirty="0"/>
              <a:t>Garantisce al corpo energia e calore </a:t>
            </a:r>
          </a:p>
          <a:p>
            <a:r>
              <a:rPr lang="it-IT" sz="2000" i="1" dirty="0"/>
              <a:t>Fornisce elementi utili per la crescita e la riparazione dei tessuti</a:t>
            </a:r>
          </a:p>
          <a:p>
            <a:r>
              <a:rPr lang="it-IT" sz="2000" i="1" dirty="0"/>
              <a:t>Regola i processi metabolici</a:t>
            </a:r>
          </a:p>
        </p:txBody>
      </p:sp>
      <p:sp>
        <p:nvSpPr>
          <p:cNvPr id="2" name="Segnaposto numero diapositiva 1">
            <a:extLst>
              <a:ext uri="{FF2B5EF4-FFF2-40B4-BE49-F238E27FC236}">
                <a16:creationId xmlns:a16="http://schemas.microsoft.com/office/drawing/2014/main" xmlns="" id="{76469092-2D51-497A-9083-7256B1EBEA84}"/>
              </a:ext>
            </a:extLst>
          </p:cNvPr>
          <p:cNvSpPr>
            <a:spLocks noGrp="1"/>
          </p:cNvSpPr>
          <p:nvPr>
            <p:ph type="sldNum" sz="quarter" idx="12"/>
          </p:nvPr>
        </p:nvSpPr>
        <p:spPr/>
        <p:txBody>
          <a:bodyPr/>
          <a:lstStyle/>
          <a:p>
            <a:fld id="{C7FCEC8F-0648-4F19-B81F-D9FA0B6B3252}" type="slidenum">
              <a:rPr lang="it-IT" smtClean="0"/>
              <a:t>8</a:t>
            </a:fld>
            <a:endParaRPr lang="it-IT"/>
          </a:p>
        </p:txBody>
      </p:sp>
    </p:spTree>
    <p:extLst>
      <p:ext uri="{BB962C8B-B14F-4D97-AF65-F5344CB8AC3E}">
        <p14:creationId xmlns:p14="http://schemas.microsoft.com/office/powerpoint/2010/main" val="686521136"/>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COMPOSIZIONE CHIMICA DEGLI ALIMENTI </a:t>
            </a:r>
          </a:p>
        </p:txBody>
      </p:sp>
      <p:sp>
        <p:nvSpPr>
          <p:cNvPr id="3" name="Sottotitolo 2"/>
          <p:cNvSpPr>
            <a:spLocks noGrp="1"/>
          </p:cNvSpPr>
          <p:nvPr>
            <p:ph type="subTitle" idx="1"/>
          </p:nvPr>
        </p:nvSpPr>
        <p:spPr/>
        <p:txBody>
          <a:bodyPr/>
          <a:lstStyle/>
          <a:p>
            <a:r>
              <a:rPr lang="it-IT" dirty="0">
                <a:solidFill>
                  <a:srgbClr val="FF0000"/>
                </a:solidFill>
              </a:rPr>
              <a:t>Frustaci e Pelliccia      </a:t>
            </a:r>
          </a:p>
        </p:txBody>
      </p:sp>
      <p:sp>
        <p:nvSpPr>
          <p:cNvPr id="4" name="Freccia a destra 3"/>
          <p:cNvSpPr/>
          <p:nvPr/>
        </p:nvSpPr>
        <p:spPr>
          <a:xfrm>
            <a:off x="4898973" y="3779690"/>
            <a:ext cx="93610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numero diapositiva 4">
            <a:extLst>
              <a:ext uri="{FF2B5EF4-FFF2-40B4-BE49-F238E27FC236}">
                <a16:creationId xmlns:a16="http://schemas.microsoft.com/office/drawing/2014/main" xmlns="" id="{47315C5F-2BAA-4A39-8EDA-869A69B7F167}"/>
              </a:ext>
            </a:extLst>
          </p:cNvPr>
          <p:cNvSpPr>
            <a:spLocks noGrp="1"/>
          </p:cNvSpPr>
          <p:nvPr>
            <p:ph type="sldNum" sz="quarter" idx="12"/>
          </p:nvPr>
        </p:nvSpPr>
        <p:spPr/>
        <p:txBody>
          <a:bodyPr/>
          <a:lstStyle/>
          <a:p>
            <a:fld id="{C7FCEC8F-0648-4F19-B81F-D9FA0B6B3252}" type="slidenum">
              <a:rPr lang="it-IT" smtClean="0"/>
              <a:t>9</a:t>
            </a:fld>
            <a:endParaRPr lang="it-IT"/>
          </a:p>
        </p:txBody>
      </p:sp>
    </p:spTree>
    <p:extLst>
      <p:ext uri="{BB962C8B-B14F-4D97-AF65-F5344CB8AC3E}">
        <p14:creationId xmlns:p14="http://schemas.microsoft.com/office/powerpoint/2010/main" val="422302881"/>
      </p:ext>
    </p:extLst>
  </p:cSld>
  <p:clrMapOvr>
    <a:masterClrMapping/>
  </p:clrMapOvr>
  <mc:AlternateContent xmlns:mc="http://schemas.openxmlformats.org/markup-compatibility/2006" xmlns:p14="http://schemas.microsoft.com/office/powerpoint/2010/main">
    <mc:Choice Requires="p14">
      <p:transition spd="slow" p14:dur="2250" advTm="4445">
        <p:checker/>
      </p:transition>
    </mc:Choice>
    <mc:Fallback xmlns="">
      <p:transition spd="slow" advTm="4445">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89171"/>
            <a:ext cx="8229600" cy="866360"/>
          </a:xfrm>
        </p:spPr>
        <p:txBody>
          <a:bodyPr>
            <a:normAutofit/>
          </a:bodyPr>
          <a:lstStyle/>
          <a:p>
            <a:pPr algn="ctr"/>
            <a:r>
              <a:rPr lang="it-IT" b="1" dirty="0"/>
              <a:t>MACRO E MICRO NUTRIENTI</a:t>
            </a:r>
          </a:p>
        </p:txBody>
      </p:sp>
      <p:pic>
        <p:nvPicPr>
          <p:cNvPr id="6" name="Segnaposto contenuto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7624" y="1632502"/>
            <a:ext cx="6912768" cy="5184576"/>
          </a:xfrm>
        </p:spPr>
      </p:pic>
      <p:sp>
        <p:nvSpPr>
          <p:cNvPr id="3" name="Segnaposto numero diapositiva 2">
            <a:extLst>
              <a:ext uri="{FF2B5EF4-FFF2-40B4-BE49-F238E27FC236}">
                <a16:creationId xmlns:a16="http://schemas.microsoft.com/office/drawing/2014/main" xmlns="" id="{86789BED-A4A6-43BB-8B5C-F7057D6262C0}"/>
              </a:ext>
            </a:extLst>
          </p:cNvPr>
          <p:cNvSpPr>
            <a:spLocks noGrp="1"/>
          </p:cNvSpPr>
          <p:nvPr>
            <p:ph type="sldNum" sz="quarter" idx="12"/>
          </p:nvPr>
        </p:nvSpPr>
        <p:spPr/>
        <p:txBody>
          <a:bodyPr/>
          <a:lstStyle/>
          <a:p>
            <a:fld id="{C7FCEC8F-0648-4F19-B81F-D9FA0B6B3252}" type="slidenum">
              <a:rPr lang="it-IT" smtClean="0"/>
              <a:t>10</a:t>
            </a:fld>
            <a:endParaRPr lang="it-IT"/>
          </a:p>
        </p:txBody>
      </p:sp>
    </p:spTree>
    <p:extLst>
      <p:ext uri="{BB962C8B-B14F-4D97-AF65-F5344CB8AC3E}">
        <p14:creationId xmlns:p14="http://schemas.microsoft.com/office/powerpoint/2010/main" val="263716483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Componenti corpo umano</a:t>
            </a:r>
          </a:p>
        </p:txBody>
      </p:sp>
      <p:pic>
        <p:nvPicPr>
          <p:cNvPr id="4" name="Segnaposto contenut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63688" y="1916832"/>
            <a:ext cx="4968552" cy="4536504"/>
          </a:xfrm>
        </p:spPr>
      </p:pic>
      <p:sp>
        <p:nvSpPr>
          <p:cNvPr id="3" name="Segnaposto numero diapositiva 2">
            <a:extLst>
              <a:ext uri="{FF2B5EF4-FFF2-40B4-BE49-F238E27FC236}">
                <a16:creationId xmlns:a16="http://schemas.microsoft.com/office/drawing/2014/main" xmlns="" id="{761CE0F2-99B8-4447-A50C-AFEFA3781175}"/>
              </a:ext>
            </a:extLst>
          </p:cNvPr>
          <p:cNvSpPr>
            <a:spLocks noGrp="1"/>
          </p:cNvSpPr>
          <p:nvPr>
            <p:ph type="sldNum" sz="quarter" idx="12"/>
          </p:nvPr>
        </p:nvSpPr>
        <p:spPr/>
        <p:txBody>
          <a:bodyPr/>
          <a:lstStyle/>
          <a:p>
            <a:fld id="{C7FCEC8F-0648-4F19-B81F-D9FA0B6B3252}" type="slidenum">
              <a:rPr lang="it-IT" smtClean="0"/>
              <a:t>11</a:t>
            </a:fld>
            <a:endParaRPr lang="it-IT"/>
          </a:p>
        </p:txBody>
      </p:sp>
    </p:spTree>
    <p:extLst>
      <p:ext uri="{BB962C8B-B14F-4D97-AF65-F5344CB8AC3E}">
        <p14:creationId xmlns:p14="http://schemas.microsoft.com/office/powerpoint/2010/main" val="282695568"/>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Da cosa si ricavano le proteine?</a:t>
            </a:r>
          </a:p>
        </p:txBody>
      </p:sp>
      <p:pic>
        <p:nvPicPr>
          <p:cNvPr id="5" name="Segnaposto contenuto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23528" y="3212976"/>
            <a:ext cx="4038600" cy="3240360"/>
          </a:xfrm>
        </p:spPr>
      </p:pic>
      <p:sp>
        <p:nvSpPr>
          <p:cNvPr id="4" name="Segnaposto contenuto 3"/>
          <p:cNvSpPr>
            <a:spLocks noGrp="1"/>
          </p:cNvSpPr>
          <p:nvPr>
            <p:ph sz="half" idx="2"/>
          </p:nvPr>
        </p:nvSpPr>
        <p:spPr>
          <a:xfrm>
            <a:off x="4362128" y="1920085"/>
            <a:ext cx="4781872" cy="4434840"/>
          </a:xfrm>
        </p:spPr>
        <p:txBody>
          <a:bodyPr>
            <a:normAutofit/>
          </a:bodyPr>
          <a:lstStyle/>
          <a:p>
            <a:r>
              <a:rPr lang="it-IT" dirty="0"/>
              <a:t>Le proteine si ricavano  dalla carne </a:t>
            </a:r>
          </a:p>
          <a:p>
            <a:r>
              <a:rPr lang="it-IT" dirty="0"/>
              <a:t>Sono formate da aminoacidi, molecole che contengono sia il gruppo basico che il gruppo acido </a:t>
            </a:r>
          </a:p>
          <a:p>
            <a:r>
              <a:rPr lang="it-IT" dirty="0"/>
              <a:t>Servono per riparare e accrescere la struttura corporea</a:t>
            </a:r>
          </a:p>
        </p:txBody>
      </p:sp>
      <p:sp>
        <p:nvSpPr>
          <p:cNvPr id="3" name="Segnaposto numero diapositiva 2">
            <a:extLst>
              <a:ext uri="{FF2B5EF4-FFF2-40B4-BE49-F238E27FC236}">
                <a16:creationId xmlns:a16="http://schemas.microsoft.com/office/drawing/2014/main" xmlns="" id="{22FAFA41-54FD-4FA2-B9AB-95F71F5ADA7F}"/>
              </a:ext>
            </a:extLst>
          </p:cNvPr>
          <p:cNvSpPr>
            <a:spLocks noGrp="1"/>
          </p:cNvSpPr>
          <p:nvPr>
            <p:ph type="sldNum" sz="quarter" idx="12"/>
          </p:nvPr>
        </p:nvSpPr>
        <p:spPr/>
        <p:txBody>
          <a:bodyPr/>
          <a:lstStyle/>
          <a:p>
            <a:fld id="{C7FCEC8F-0648-4F19-B81F-D9FA0B6B3252}" type="slidenum">
              <a:rPr lang="it-IT" smtClean="0"/>
              <a:t>12</a:t>
            </a:fld>
            <a:endParaRPr lang="it-IT"/>
          </a:p>
        </p:txBody>
      </p:sp>
    </p:spTree>
    <p:extLst>
      <p:ext uri="{BB962C8B-B14F-4D97-AF65-F5344CB8AC3E}">
        <p14:creationId xmlns:p14="http://schemas.microsoft.com/office/powerpoint/2010/main" val="204824363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 … e i grassi?</a:t>
            </a:r>
          </a:p>
        </p:txBody>
      </p:sp>
      <p:pic>
        <p:nvPicPr>
          <p:cNvPr id="7" name="Segnaposto contenuto 6"/>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57200" y="2312876"/>
            <a:ext cx="3960440" cy="3528392"/>
          </a:xfrm>
        </p:spPr>
      </p:pic>
      <p:sp>
        <p:nvSpPr>
          <p:cNvPr id="4" name="Segnaposto contenuto 3"/>
          <p:cNvSpPr>
            <a:spLocks noGrp="1"/>
          </p:cNvSpPr>
          <p:nvPr>
            <p:ph sz="half" idx="2"/>
          </p:nvPr>
        </p:nvSpPr>
        <p:spPr>
          <a:xfrm>
            <a:off x="4579495" y="2600908"/>
            <a:ext cx="4320480" cy="2952328"/>
          </a:xfrm>
        </p:spPr>
        <p:txBody>
          <a:bodyPr>
            <a:normAutofit/>
          </a:bodyPr>
          <a:lstStyle/>
          <a:p>
            <a:r>
              <a:rPr lang="it-IT" dirty="0"/>
              <a:t>I grassi si ricavano dall’olio</a:t>
            </a:r>
          </a:p>
          <a:p>
            <a:r>
              <a:rPr lang="it-IT" dirty="0"/>
              <a:t>I grassi anche detti lipidi, sono lunghe catene di acidi con </a:t>
            </a:r>
            <a:r>
              <a:rPr lang="it-IT" dirty="0" smtClean="0"/>
              <a:t>carbonio e ossigeno</a:t>
            </a:r>
            <a:endParaRPr lang="it-IT" dirty="0"/>
          </a:p>
          <a:p>
            <a:r>
              <a:rPr lang="it-IT" dirty="0"/>
              <a:t> Vengono utilizzati come riserve energetiche.</a:t>
            </a:r>
          </a:p>
        </p:txBody>
      </p:sp>
      <p:sp>
        <p:nvSpPr>
          <p:cNvPr id="3" name="Segnaposto numero diapositiva 2">
            <a:extLst>
              <a:ext uri="{FF2B5EF4-FFF2-40B4-BE49-F238E27FC236}">
                <a16:creationId xmlns:a16="http://schemas.microsoft.com/office/drawing/2014/main" xmlns="" id="{E447DBE5-D9FE-49CC-8581-A7F63A8AB202}"/>
              </a:ext>
            </a:extLst>
          </p:cNvPr>
          <p:cNvSpPr>
            <a:spLocks noGrp="1"/>
          </p:cNvSpPr>
          <p:nvPr>
            <p:ph type="sldNum" sz="quarter" idx="12"/>
          </p:nvPr>
        </p:nvSpPr>
        <p:spPr/>
        <p:txBody>
          <a:bodyPr/>
          <a:lstStyle/>
          <a:p>
            <a:fld id="{C7FCEC8F-0648-4F19-B81F-D9FA0B6B3252}" type="slidenum">
              <a:rPr lang="it-IT" smtClean="0"/>
              <a:t>13</a:t>
            </a:fld>
            <a:endParaRPr lang="it-IT"/>
          </a:p>
        </p:txBody>
      </p:sp>
    </p:spTree>
    <p:extLst>
      <p:ext uri="{BB962C8B-B14F-4D97-AF65-F5344CB8AC3E}">
        <p14:creationId xmlns:p14="http://schemas.microsoft.com/office/powerpoint/2010/main" val="409723841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741003"/>
            <a:ext cx="8568952" cy="1143000"/>
          </a:xfrm>
        </p:spPr>
        <p:txBody>
          <a:bodyPr>
            <a:normAutofit/>
          </a:bodyPr>
          <a:lstStyle/>
          <a:p>
            <a:pPr algn="ctr"/>
            <a:r>
              <a:rPr lang="it-IT" dirty="0"/>
              <a:t> … e i carboidrati? </a:t>
            </a:r>
          </a:p>
        </p:txBody>
      </p:sp>
      <p:pic>
        <p:nvPicPr>
          <p:cNvPr id="5" name="Segnaposto contenuto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27584" y="2564904"/>
            <a:ext cx="3168352" cy="3900433"/>
          </a:xfrm>
        </p:spPr>
      </p:pic>
      <p:sp>
        <p:nvSpPr>
          <p:cNvPr id="4" name="Segnaposto contenuto 3"/>
          <p:cNvSpPr>
            <a:spLocks noGrp="1"/>
          </p:cNvSpPr>
          <p:nvPr>
            <p:ph sz="half" idx="2"/>
          </p:nvPr>
        </p:nvSpPr>
        <p:spPr>
          <a:xfrm>
            <a:off x="4429944" y="1945613"/>
            <a:ext cx="4714056" cy="4680520"/>
          </a:xfrm>
        </p:spPr>
        <p:txBody>
          <a:bodyPr>
            <a:normAutofit lnSpcReduction="10000"/>
          </a:bodyPr>
          <a:lstStyle/>
          <a:p>
            <a:r>
              <a:rPr lang="it-IT" dirty="0"/>
              <a:t>I carboidrati si ricavano dalla pasta </a:t>
            </a:r>
          </a:p>
          <a:p>
            <a:r>
              <a:rPr lang="it-IT" dirty="0"/>
              <a:t>Sono macromolecole formate da carbonio, idrogeno e ossigeno</a:t>
            </a:r>
          </a:p>
          <a:p>
            <a:r>
              <a:rPr lang="it-IT" dirty="0"/>
              <a:t>Possono essere utilizzati dalle cellule per produrre energia.</a:t>
            </a:r>
          </a:p>
          <a:p>
            <a:r>
              <a:rPr lang="it-IT" dirty="0"/>
              <a:t>Possono essere immagazzinati nelle riserve epatiche e muscolari sotto forma di glicogeno. </a:t>
            </a:r>
          </a:p>
        </p:txBody>
      </p:sp>
      <p:sp>
        <p:nvSpPr>
          <p:cNvPr id="3" name="Segnaposto numero diapositiva 2">
            <a:extLst>
              <a:ext uri="{FF2B5EF4-FFF2-40B4-BE49-F238E27FC236}">
                <a16:creationId xmlns:a16="http://schemas.microsoft.com/office/drawing/2014/main" xmlns="" id="{16EEC889-BA3B-4ACA-A9B9-EC61E641F325}"/>
              </a:ext>
            </a:extLst>
          </p:cNvPr>
          <p:cNvSpPr>
            <a:spLocks noGrp="1"/>
          </p:cNvSpPr>
          <p:nvPr>
            <p:ph type="sldNum" sz="quarter" idx="12"/>
          </p:nvPr>
        </p:nvSpPr>
        <p:spPr/>
        <p:txBody>
          <a:bodyPr/>
          <a:lstStyle/>
          <a:p>
            <a:fld id="{C7FCEC8F-0648-4F19-B81F-D9FA0B6B3252}" type="slidenum">
              <a:rPr lang="it-IT" smtClean="0"/>
              <a:t>14</a:t>
            </a:fld>
            <a:endParaRPr lang="it-IT"/>
          </a:p>
        </p:txBody>
      </p:sp>
    </p:spTree>
    <p:extLst>
      <p:ext uri="{BB962C8B-B14F-4D97-AF65-F5344CB8AC3E}">
        <p14:creationId xmlns:p14="http://schemas.microsoft.com/office/powerpoint/2010/main" val="29652896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xmlns="" id="{B4CDC361-F853-49E2-B59C-88AD3B497E17}"/>
              </a:ext>
            </a:extLst>
          </p:cNvPr>
          <p:cNvSpPr>
            <a:spLocks noGrp="1"/>
          </p:cNvSpPr>
          <p:nvPr>
            <p:ph type="ctrTitle"/>
          </p:nvPr>
        </p:nvSpPr>
        <p:spPr/>
        <p:txBody>
          <a:bodyPr/>
          <a:lstStyle/>
          <a:p>
            <a:r>
              <a:rPr lang="it-IT" dirty="0"/>
              <a:t>L’ALIMENTAZIONE PREISTORICA</a:t>
            </a:r>
          </a:p>
        </p:txBody>
      </p:sp>
      <p:sp>
        <p:nvSpPr>
          <p:cNvPr id="5" name="Sottotitolo 4">
            <a:extLst>
              <a:ext uri="{FF2B5EF4-FFF2-40B4-BE49-F238E27FC236}">
                <a16:creationId xmlns:a16="http://schemas.microsoft.com/office/drawing/2014/main" xmlns="" id="{AD3E5491-31BC-48BF-8114-AB67FA7CF2AD}"/>
              </a:ext>
            </a:extLst>
          </p:cNvPr>
          <p:cNvSpPr>
            <a:spLocks noGrp="1"/>
          </p:cNvSpPr>
          <p:nvPr>
            <p:ph type="subTitle" idx="1"/>
          </p:nvPr>
        </p:nvSpPr>
        <p:spPr/>
        <p:txBody>
          <a:bodyPr/>
          <a:lstStyle/>
          <a:p>
            <a:r>
              <a:rPr lang="it-IT" sz="2800" dirty="0">
                <a:solidFill>
                  <a:schemeClr val="tx1">
                    <a:lumMod val="95000"/>
                    <a:lumOff val="5000"/>
                  </a:schemeClr>
                </a:solidFill>
                <a:latin typeface="Baskerville Old Face" pitchFamily="18" charset="0"/>
              </a:rPr>
              <a:t>Motta Asia </a:t>
            </a:r>
            <a:r>
              <a:rPr lang="it-IT" sz="2800" dirty="0" smtClean="0">
                <a:solidFill>
                  <a:schemeClr val="tx1">
                    <a:lumMod val="95000"/>
                    <a:lumOff val="5000"/>
                  </a:schemeClr>
                </a:solidFill>
                <a:latin typeface="Baskerville Old Face" pitchFamily="18" charset="0"/>
              </a:rPr>
              <a:t>e Palermo </a:t>
            </a:r>
            <a:r>
              <a:rPr lang="it-IT" sz="2800" dirty="0">
                <a:solidFill>
                  <a:schemeClr val="tx1">
                    <a:lumMod val="95000"/>
                    <a:lumOff val="5000"/>
                  </a:schemeClr>
                </a:solidFill>
                <a:latin typeface="Baskerville Old Face" pitchFamily="18" charset="0"/>
              </a:rPr>
              <a:t>Anna Maria</a:t>
            </a:r>
            <a:endParaRPr lang="it-IT" dirty="0"/>
          </a:p>
        </p:txBody>
      </p:sp>
      <p:pic>
        <p:nvPicPr>
          <p:cNvPr id="7" name="Immagine 6">
            <a:extLst>
              <a:ext uri="{FF2B5EF4-FFF2-40B4-BE49-F238E27FC236}">
                <a16:creationId xmlns:a16="http://schemas.microsoft.com/office/drawing/2014/main" xmlns="" id="{F0D9EBB0-B60A-4C3F-BD80-978871D51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507" y="4005064"/>
            <a:ext cx="7594600" cy="2514600"/>
          </a:xfrm>
          <a:prstGeom prst="rect">
            <a:avLst/>
          </a:prstGeom>
        </p:spPr>
      </p:pic>
      <p:sp>
        <p:nvSpPr>
          <p:cNvPr id="2" name="Segnaposto numero diapositiva 1">
            <a:extLst>
              <a:ext uri="{FF2B5EF4-FFF2-40B4-BE49-F238E27FC236}">
                <a16:creationId xmlns:a16="http://schemas.microsoft.com/office/drawing/2014/main" xmlns="" id="{8281E525-C02C-410E-BF89-9B78541B9267}"/>
              </a:ext>
            </a:extLst>
          </p:cNvPr>
          <p:cNvSpPr>
            <a:spLocks noGrp="1"/>
          </p:cNvSpPr>
          <p:nvPr>
            <p:ph type="sldNum" sz="quarter" idx="12"/>
          </p:nvPr>
        </p:nvSpPr>
        <p:spPr/>
        <p:txBody>
          <a:bodyPr/>
          <a:lstStyle/>
          <a:p>
            <a:fld id="{C7FCEC8F-0648-4F19-B81F-D9FA0B6B3252}" type="slidenum">
              <a:rPr lang="it-IT" smtClean="0"/>
              <a:t>15</a:t>
            </a:fld>
            <a:endParaRPr lang="it-IT"/>
          </a:p>
        </p:txBody>
      </p:sp>
    </p:spTree>
    <p:extLst>
      <p:ext uri="{BB962C8B-B14F-4D97-AF65-F5344CB8AC3E}">
        <p14:creationId xmlns:p14="http://schemas.microsoft.com/office/powerpoint/2010/main" val="165560503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xmlns="" id="{E99618E7-8C0B-499F-AA1F-574684877920}"/>
              </a:ext>
            </a:extLst>
          </p:cNvPr>
          <p:cNvSpPr>
            <a:spLocks noGrp="1"/>
          </p:cNvSpPr>
          <p:nvPr>
            <p:ph type="title"/>
          </p:nvPr>
        </p:nvSpPr>
        <p:spPr/>
        <p:txBody>
          <a:bodyPr/>
          <a:lstStyle/>
          <a:p>
            <a:pPr algn="ctr"/>
            <a:r>
              <a:rPr lang="it-IT" dirty="0"/>
              <a:t>Paleolitico</a:t>
            </a:r>
          </a:p>
        </p:txBody>
      </p:sp>
      <p:sp>
        <p:nvSpPr>
          <p:cNvPr id="3" name="Segnaposto contenuto 2"/>
          <p:cNvSpPr>
            <a:spLocks noGrp="1"/>
          </p:cNvSpPr>
          <p:nvPr>
            <p:ph sz="half" idx="1"/>
          </p:nvPr>
        </p:nvSpPr>
        <p:spPr>
          <a:xfrm>
            <a:off x="323528" y="2140488"/>
            <a:ext cx="4038600" cy="4013424"/>
          </a:xfrm>
        </p:spPr>
        <p:txBody>
          <a:bodyPr>
            <a:normAutofit fontScale="70000" lnSpcReduction="20000"/>
          </a:bodyPr>
          <a:lstStyle/>
          <a:p>
            <a:pPr algn="just">
              <a:lnSpc>
                <a:spcPct val="120000"/>
              </a:lnSpc>
              <a:spcAft>
                <a:spcPts val="420"/>
              </a:spcAft>
            </a:pPr>
            <a:r>
              <a:rPr lang="it-IT" dirty="0">
                <a:solidFill>
                  <a:srgbClr val="000000"/>
                </a:solidFill>
                <a:effectLst/>
                <a:latin typeface="Times New Roman"/>
                <a:ea typeface="Arial Unicode MS"/>
                <a:cs typeface="Arial Unicode MS"/>
              </a:rPr>
              <a:t>Gli uomini del Paleolitico o dell’età della pietra antica, erano raccoglitori e cacciatori</a:t>
            </a:r>
          </a:p>
          <a:p>
            <a:pPr algn="just">
              <a:lnSpc>
                <a:spcPct val="120000"/>
              </a:lnSpc>
              <a:spcAft>
                <a:spcPts val="420"/>
              </a:spcAft>
            </a:pPr>
            <a:r>
              <a:rPr lang="it-IT" dirty="0">
                <a:solidFill>
                  <a:srgbClr val="000000"/>
                </a:solidFill>
                <a:latin typeface="Times New Roman"/>
                <a:ea typeface="Arial Unicode MS"/>
                <a:cs typeface="Arial Unicode MS"/>
              </a:rPr>
              <a:t>S</a:t>
            </a:r>
            <a:r>
              <a:rPr lang="it-IT" dirty="0">
                <a:solidFill>
                  <a:srgbClr val="000000"/>
                </a:solidFill>
                <a:effectLst/>
                <a:latin typeface="Times New Roman"/>
                <a:ea typeface="Arial Unicode MS"/>
                <a:cs typeface="Arial Unicode MS"/>
              </a:rPr>
              <a:t>i cibavano solo con quello che la terra dava spontaneamente  </a:t>
            </a:r>
          </a:p>
          <a:p>
            <a:pPr algn="just">
              <a:lnSpc>
                <a:spcPct val="120000"/>
              </a:lnSpc>
              <a:spcAft>
                <a:spcPts val="420"/>
              </a:spcAft>
            </a:pPr>
            <a:r>
              <a:rPr lang="it-IT" dirty="0">
                <a:solidFill>
                  <a:srgbClr val="000000"/>
                </a:solidFill>
                <a:latin typeface="Times New Roman"/>
                <a:ea typeface="Arial Unicode MS"/>
                <a:cs typeface="Arial Unicode MS"/>
              </a:rPr>
              <a:t>N</a:t>
            </a:r>
            <a:r>
              <a:rPr lang="it-IT" dirty="0">
                <a:solidFill>
                  <a:srgbClr val="000000"/>
                </a:solidFill>
                <a:effectLst/>
                <a:latin typeface="Times New Roman"/>
                <a:ea typeface="Arial Unicode MS"/>
                <a:cs typeface="Arial Unicode MS"/>
              </a:rPr>
              <a:t>el pasto degli uomini primitivi troviamo semi, tuberi e radici di piante varie, termiti, cavallette, formiche, piccoli topini di campagna, uova di uccelli.</a:t>
            </a:r>
          </a:p>
          <a:p>
            <a:pPr algn="just">
              <a:lnSpc>
                <a:spcPct val="120000"/>
              </a:lnSpc>
              <a:spcAft>
                <a:spcPts val="420"/>
              </a:spcAft>
            </a:pPr>
            <a:r>
              <a:rPr lang="it-IT" dirty="0">
                <a:solidFill>
                  <a:srgbClr val="000000"/>
                </a:solidFill>
                <a:effectLst/>
                <a:latin typeface="Times New Roman"/>
                <a:ea typeface="Arial Unicode MS"/>
                <a:cs typeface="Arial Unicode MS"/>
              </a:rPr>
              <a:t>Con la successiva scoperta del fuoco si </a:t>
            </a:r>
            <a:r>
              <a:rPr lang="it-IT" dirty="0" smtClean="0">
                <a:solidFill>
                  <a:srgbClr val="000000"/>
                </a:solidFill>
                <a:effectLst/>
                <a:latin typeface="Times New Roman"/>
                <a:ea typeface="Arial Unicode MS"/>
                <a:cs typeface="Arial Unicode MS"/>
              </a:rPr>
              <a:t>iniziano </a:t>
            </a:r>
            <a:r>
              <a:rPr lang="it-IT" dirty="0">
                <a:solidFill>
                  <a:srgbClr val="000000"/>
                </a:solidFill>
                <a:effectLst/>
                <a:latin typeface="Times New Roman"/>
                <a:ea typeface="Arial Unicode MS"/>
                <a:cs typeface="Arial Unicode MS"/>
              </a:rPr>
              <a:t>a cuocere i vegetali e la carne.</a:t>
            </a:r>
            <a:endParaRPr lang="it-IT" sz="2000" dirty="0">
              <a:solidFill>
                <a:srgbClr val="00000A"/>
              </a:solidFill>
              <a:effectLst/>
              <a:latin typeface="Liberation Serif"/>
              <a:ea typeface="Arial Unicode MS"/>
              <a:cs typeface="Arial Unicode MS"/>
            </a:endParaRPr>
          </a:p>
          <a:p>
            <a:pPr marL="0" indent="0">
              <a:buNone/>
            </a:pPr>
            <a:endParaRPr lang="it-IT" dirty="0"/>
          </a:p>
        </p:txBody>
      </p:sp>
      <p:pic>
        <p:nvPicPr>
          <p:cNvPr id="5" name="Segnaposto contenuto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67184" y="4717511"/>
            <a:ext cx="2896309" cy="1637414"/>
          </a:xfr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1373" y="2140488"/>
            <a:ext cx="4004335" cy="1989703"/>
          </a:xfrm>
          <a:prstGeom prst="rect">
            <a:avLst/>
          </a:prstGeom>
        </p:spPr>
      </p:pic>
      <p:sp>
        <p:nvSpPr>
          <p:cNvPr id="2" name="Segnaposto numero diapositiva 1">
            <a:extLst>
              <a:ext uri="{FF2B5EF4-FFF2-40B4-BE49-F238E27FC236}">
                <a16:creationId xmlns:a16="http://schemas.microsoft.com/office/drawing/2014/main" xmlns="" id="{DCBFB5DA-278B-4875-89F0-5C4F58B68A97}"/>
              </a:ext>
            </a:extLst>
          </p:cNvPr>
          <p:cNvSpPr>
            <a:spLocks noGrp="1"/>
          </p:cNvSpPr>
          <p:nvPr>
            <p:ph type="sldNum" sz="quarter" idx="12"/>
          </p:nvPr>
        </p:nvSpPr>
        <p:spPr/>
        <p:txBody>
          <a:bodyPr/>
          <a:lstStyle/>
          <a:p>
            <a:fld id="{C7FCEC8F-0648-4F19-B81F-D9FA0B6B3252}" type="slidenum">
              <a:rPr lang="it-IT" smtClean="0"/>
              <a:t>16</a:t>
            </a:fld>
            <a:endParaRPr lang="it-IT"/>
          </a:p>
        </p:txBody>
      </p:sp>
    </p:spTree>
    <p:extLst>
      <p:ext uri="{BB962C8B-B14F-4D97-AF65-F5344CB8AC3E}">
        <p14:creationId xmlns:p14="http://schemas.microsoft.com/office/powerpoint/2010/main" val="208073126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xmlns="" id="{BFB608CC-BDA5-4C40-96C0-E2A9D84A858A}"/>
              </a:ext>
            </a:extLst>
          </p:cNvPr>
          <p:cNvSpPr>
            <a:spLocks noGrp="1"/>
          </p:cNvSpPr>
          <p:nvPr>
            <p:ph type="title"/>
          </p:nvPr>
        </p:nvSpPr>
        <p:spPr>
          <a:xfrm>
            <a:off x="457200" y="704088"/>
            <a:ext cx="8507288" cy="1143000"/>
          </a:xfrm>
        </p:spPr>
        <p:txBody>
          <a:bodyPr/>
          <a:lstStyle/>
          <a:p>
            <a:pPr algn="ctr"/>
            <a:r>
              <a:rPr lang="it-IT" dirty="0"/>
              <a:t>Neolitico</a:t>
            </a:r>
          </a:p>
        </p:txBody>
      </p:sp>
      <p:sp>
        <p:nvSpPr>
          <p:cNvPr id="3" name="Segnaposto contenuto 2"/>
          <p:cNvSpPr>
            <a:spLocks noGrp="1"/>
          </p:cNvSpPr>
          <p:nvPr>
            <p:ph sz="half" idx="1"/>
          </p:nvPr>
        </p:nvSpPr>
        <p:spPr>
          <a:xfrm>
            <a:off x="179512" y="2208117"/>
            <a:ext cx="4746376" cy="3525139"/>
          </a:xfrm>
        </p:spPr>
        <p:txBody>
          <a:bodyPr>
            <a:normAutofit lnSpcReduction="10000"/>
          </a:bodyPr>
          <a:lstStyle/>
          <a:p>
            <a:pPr algn="just">
              <a:spcAft>
                <a:spcPts val="420"/>
              </a:spcAft>
            </a:pPr>
            <a:r>
              <a:rPr lang="it-IT" sz="2000" dirty="0">
                <a:solidFill>
                  <a:srgbClr val="000000"/>
                </a:solidFill>
                <a:latin typeface="Times New Roman"/>
              </a:rPr>
              <a:t>Gli uomini dell’età della pietra nuova (</a:t>
            </a:r>
            <a:r>
              <a:rPr lang="it-IT" sz="2000" i="1" dirty="0">
                <a:solidFill>
                  <a:srgbClr val="000000"/>
                </a:solidFill>
                <a:latin typeface="Times New Roman"/>
              </a:rPr>
              <a:t>Neolitico</a:t>
            </a:r>
            <a:r>
              <a:rPr lang="it-IT" sz="2000" dirty="0">
                <a:solidFill>
                  <a:srgbClr val="000000"/>
                </a:solidFill>
                <a:latin typeface="Times New Roman"/>
              </a:rPr>
              <a:t>), con la scoperta dell’agricoltura e dell’allevamento, incominciarono </a:t>
            </a:r>
            <a:r>
              <a:rPr lang="it-IT" sz="2000" dirty="0" smtClean="0">
                <a:solidFill>
                  <a:srgbClr val="000000"/>
                </a:solidFill>
                <a:latin typeface="Times New Roman"/>
              </a:rPr>
              <a:t>a mangiare </a:t>
            </a:r>
            <a:r>
              <a:rPr lang="it-IT" sz="2000" dirty="0">
                <a:solidFill>
                  <a:srgbClr val="000000"/>
                </a:solidFill>
                <a:latin typeface="Times New Roman"/>
              </a:rPr>
              <a:t>cereali e carni.</a:t>
            </a:r>
          </a:p>
          <a:p>
            <a:pPr algn="just">
              <a:spcAft>
                <a:spcPts val="420"/>
              </a:spcAft>
            </a:pPr>
            <a:r>
              <a:rPr lang="it-IT" sz="2000" dirty="0" smtClean="0">
                <a:solidFill>
                  <a:srgbClr val="000000"/>
                </a:solidFill>
                <a:latin typeface="Times New Roman"/>
              </a:rPr>
              <a:t>Per </a:t>
            </a:r>
            <a:r>
              <a:rPr lang="it-IT" sz="2000" dirty="0">
                <a:solidFill>
                  <a:srgbClr val="000000"/>
                </a:solidFill>
                <a:latin typeface="Times New Roman"/>
              </a:rPr>
              <a:t>cuocere i cibi, si usa la terraglia, che da' inizio all'arte ceramica e questo permise  di cucinare brodi e minestre.</a:t>
            </a:r>
          </a:p>
          <a:p>
            <a:pPr algn="just">
              <a:spcAft>
                <a:spcPts val="420"/>
              </a:spcAft>
            </a:pPr>
            <a:r>
              <a:rPr lang="it-IT" sz="2000" dirty="0" smtClean="0">
                <a:solidFill>
                  <a:srgbClr val="000000"/>
                </a:solidFill>
                <a:latin typeface="Times New Roman"/>
              </a:rPr>
              <a:t>La </a:t>
            </a:r>
            <a:r>
              <a:rPr lang="it-IT" sz="2000" dirty="0">
                <a:solidFill>
                  <a:srgbClr val="000000"/>
                </a:solidFill>
                <a:latin typeface="Times New Roman"/>
              </a:rPr>
              <a:t>cottura degli alimenti, </a:t>
            </a:r>
            <a:r>
              <a:rPr lang="it-IT" sz="2000" dirty="0" smtClean="0">
                <a:solidFill>
                  <a:srgbClr val="000000"/>
                </a:solidFill>
                <a:latin typeface="Times New Roman"/>
              </a:rPr>
              <a:t>li </a:t>
            </a:r>
            <a:r>
              <a:rPr lang="it-IT" sz="2000" dirty="0">
                <a:solidFill>
                  <a:srgbClr val="000000"/>
                </a:solidFill>
                <a:latin typeface="Times New Roman"/>
              </a:rPr>
              <a:t>rese più </a:t>
            </a:r>
            <a:r>
              <a:rPr lang="it-IT" sz="2000" dirty="0" smtClean="0">
                <a:solidFill>
                  <a:srgbClr val="000000"/>
                </a:solidFill>
                <a:latin typeface="Times New Roman"/>
              </a:rPr>
              <a:t>digeribili </a:t>
            </a:r>
            <a:r>
              <a:rPr lang="it-IT" sz="2000" dirty="0">
                <a:solidFill>
                  <a:srgbClr val="000000"/>
                </a:solidFill>
                <a:latin typeface="Times New Roman"/>
              </a:rPr>
              <a:t>e </a:t>
            </a:r>
            <a:r>
              <a:rPr lang="it-IT" sz="2000" dirty="0" smtClean="0">
                <a:solidFill>
                  <a:srgbClr val="000000"/>
                </a:solidFill>
                <a:latin typeface="Times New Roman"/>
              </a:rPr>
              <a:t>igienici, </a:t>
            </a:r>
            <a:r>
              <a:rPr lang="it-IT" sz="2000" dirty="0">
                <a:solidFill>
                  <a:srgbClr val="000000"/>
                </a:solidFill>
                <a:latin typeface="Times New Roman"/>
              </a:rPr>
              <a:t>attuando un miglioramento rispetto al Paleolitico.</a:t>
            </a:r>
          </a:p>
          <a:p>
            <a:endParaRPr lang="it-IT" dirty="0"/>
          </a:p>
        </p:txBody>
      </p:sp>
      <p:pic>
        <p:nvPicPr>
          <p:cNvPr id="5" name="Segnaposto contenuto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25888" y="2996952"/>
            <a:ext cx="4038600" cy="3028950"/>
          </a:xfrm>
        </p:spPr>
      </p:pic>
      <p:sp>
        <p:nvSpPr>
          <p:cNvPr id="2" name="Segnaposto numero diapositiva 1">
            <a:extLst>
              <a:ext uri="{FF2B5EF4-FFF2-40B4-BE49-F238E27FC236}">
                <a16:creationId xmlns:a16="http://schemas.microsoft.com/office/drawing/2014/main" xmlns="" id="{6439BB84-AE62-4749-9596-12A251E17C69}"/>
              </a:ext>
            </a:extLst>
          </p:cNvPr>
          <p:cNvSpPr>
            <a:spLocks noGrp="1"/>
          </p:cNvSpPr>
          <p:nvPr>
            <p:ph type="sldNum" sz="quarter" idx="12"/>
          </p:nvPr>
        </p:nvSpPr>
        <p:spPr/>
        <p:txBody>
          <a:bodyPr/>
          <a:lstStyle/>
          <a:p>
            <a:fld id="{C7FCEC8F-0648-4F19-B81F-D9FA0B6B3252}" type="slidenum">
              <a:rPr lang="it-IT" smtClean="0"/>
              <a:t>17</a:t>
            </a:fld>
            <a:endParaRPr lang="it-IT"/>
          </a:p>
        </p:txBody>
      </p:sp>
    </p:spTree>
    <p:extLst>
      <p:ext uri="{BB962C8B-B14F-4D97-AF65-F5344CB8AC3E}">
        <p14:creationId xmlns:p14="http://schemas.microsoft.com/office/powerpoint/2010/main" val="12211101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a:extLst>
              <a:ext uri="{FF2B5EF4-FFF2-40B4-BE49-F238E27FC236}">
                <a16:creationId xmlns:a16="http://schemas.microsoft.com/office/drawing/2014/main" xmlns="" id="{80082A3F-F51B-4E3A-962E-BA43D6765235}"/>
              </a:ext>
            </a:extLst>
          </p:cNvPr>
          <p:cNvSpPr>
            <a:spLocks noGrp="1"/>
          </p:cNvSpPr>
          <p:nvPr>
            <p:ph type="title"/>
          </p:nvPr>
        </p:nvSpPr>
        <p:spPr/>
        <p:txBody>
          <a:bodyPr/>
          <a:lstStyle/>
          <a:p>
            <a:pPr algn="ctr"/>
            <a:r>
              <a:rPr lang="it-IT" dirty="0"/>
              <a:t>Gli Egizi – 4000 a.C.</a:t>
            </a:r>
          </a:p>
        </p:txBody>
      </p:sp>
      <p:sp>
        <p:nvSpPr>
          <p:cNvPr id="3" name="Segnaposto contenuto 2"/>
          <p:cNvSpPr>
            <a:spLocks noGrp="1"/>
          </p:cNvSpPr>
          <p:nvPr>
            <p:ph sz="half" idx="1"/>
          </p:nvPr>
        </p:nvSpPr>
        <p:spPr>
          <a:xfrm>
            <a:off x="457200" y="1920085"/>
            <a:ext cx="5770984" cy="3090828"/>
          </a:xfrm>
        </p:spPr>
        <p:txBody>
          <a:bodyPr>
            <a:normAutofit fontScale="85000" lnSpcReduction="10000"/>
          </a:bodyPr>
          <a:lstStyle/>
          <a:p>
            <a:pPr algn="just">
              <a:lnSpc>
                <a:spcPct val="120000"/>
              </a:lnSpc>
              <a:spcAft>
                <a:spcPts val="420"/>
              </a:spcAft>
            </a:pPr>
            <a:r>
              <a:rPr lang="it-IT" dirty="0">
                <a:solidFill>
                  <a:srgbClr val="000000"/>
                </a:solidFill>
                <a:effectLst/>
                <a:latin typeface="Times New Roman"/>
                <a:ea typeface="Arial Unicode MS"/>
                <a:cs typeface="Arial Unicode MS"/>
              </a:rPr>
              <a:t>Alla base dell'alimentazione egizia c'era il pane</a:t>
            </a:r>
            <a:endParaRPr lang="it-IT" sz="2000" dirty="0">
              <a:solidFill>
                <a:srgbClr val="00000A"/>
              </a:solidFill>
              <a:effectLst/>
              <a:latin typeface="Liberation Serif"/>
              <a:ea typeface="Arial Unicode MS"/>
              <a:cs typeface="Arial Unicode MS"/>
            </a:endParaRPr>
          </a:p>
          <a:p>
            <a:pPr>
              <a:lnSpc>
                <a:spcPct val="120000"/>
              </a:lnSpc>
              <a:spcAft>
                <a:spcPts val="420"/>
              </a:spcAft>
            </a:pPr>
            <a:r>
              <a:rPr lang="it-IT" dirty="0">
                <a:solidFill>
                  <a:srgbClr val="000000"/>
                </a:solidFill>
                <a:effectLst/>
                <a:latin typeface="Times New Roman"/>
                <a:ea typeface="Arial Unicode MS"/>
                <a:cs typeface="Arial Unicode MS"/>
              </a:rPr>
              <a:t>Non mangiavano molta carne m</a:t>
            </a:r>
            <a:r>
              <a:rPr lang="it-IT" dirty="0">
                <a:solidFill>
                  <a:srgbClr val="000000"/>
                </a:solidFill>
                <a:latin typeface="Times New Roman"/>
                <a:ea typeface="Arial Unicode MS"/>
                <a:cs typeface="Arial Unicode MS"/>
              </a:rPr>
              <a:t>a </a:t>
            </a:r>
            <a:r>
              <a:rPr lang="it-IT" dirty="0">
                <a:solidFill>
                  <a:srgbClr val="000000"/>
                </a:solidFill>
                <a:effectLst/>
                <a:latin typeface="Times New Roman"/>
                <a:ea typeface="Arial Unicode MS"/>
                <a:cs typeface="Arial Unicode MS"/>
              </a:rPr>
              <a:t>pesce sotto sale, affumicato o seccato al sole,</a:t>
            </a:r>
            <a:r>
              <a:rPr lang="it-IT" sz="2000" dirty="0">
                <a:solidFill>
                  <a:srgbClr val="00000A"/>
                </a:solidFill>
                <a:latin typeface="Liberation Serif"/>
                <a:ea typeface="Arial Unicode MS"/>
                <a:cs typeface="Arial Unicode MS"/>
              </a:rPr>
              <a:t> </a:t>
            </a:r>
            <a:r>
              <a:rPr lang="it-IT" dirty="0">
                <a:solidFill>
                  <a:srgbClr val="000000"/>
                </a:solidFill>
                <a:latin typeface="Times New Roman"/>
                <a:ea typeface="Arial Unicode MS"/>
                <a:cs typeface="Arial Unicode MS"/>
              </a:rPr>
              <a:t>f</a:t>
            </a:r>
            <a:r>
              <a:rPr lang="it-IT" dirty="0">
                <a:solidFill>
                  <a:srgbClr val="000000"/>
                </a:solidFill>
                <a:effectLst/>
                <a:latin typeface="Times New Roman"/>
                <a:ea typeface="Arial Unicode MS"/>
                <a:cs typeface="Arial Unicode MS"/>
              </a:rPr>
              <a:t>ormaggio, legumi e frutta. </a:t>
            </a:r>
            <a:endParaRPr lang="it-IT" sz="2000" dirty="0">
              <a:solidFill>
                <a:srgbClr val="00000A"/>
              </a:solidFill>
              <a:effectLst/>
              <a:latin typeface="Liberation Serif"/>
              <a:ea typeface="Arial Unicode MS"/>
              <a:cs typeface="Arial Unicode MS"/>
            </a:endParaRPr>
          </a:p>
          <a:p>
            <a:pPr>
              <a:lnSpc>
                <a:spcPct val="120000"/>
              </a:lnSpc>
              <a:spcAft>
                <a:spcPts val="420"/>
              </a:spcAft>
            </a:pPr>
            <a:r>
              <a:rPr lang="it-IT" dirty="0">
                <a:solidFill>
                  <a:srgbClr val="000000"/>
                </a:solidFill>
                <a:latin typeface="Times New Roman"/>
                <a:ea typeface="Arial Unicode MS"/>
                <a:cs typeface="Arial Unicode MS"/>
              </a:rPr>
              <a:t>Come dolce una </a:t>
            </a:r>
            <a:r>
              <a:rPr lang="it-IT" dirty="0">
                <a:solidFill>
                  <a:srgbClr val="000000"/>
                </a:solidFill>
                <a:effectLst/>
                <a:latin typeface="Times New Roman"/>
                <a:ea typeface="Arial Unicode MS"/>
                <a:cs typeface="Arial Unicode MS"/>
              </a:rPr>
              <a:t>focaccia con frutta e miele. </a:t>
            </a:r>
            <a:endParaRPr lang="it-IT" sz="2000" dirty="0">
              <a:solidFill>
                <a:srgbClr val="00000A"/>
              </a:solidFill>
              <a:effectLst/>
              <a:latin typeface="Liberation Serif"/>
              <a:ea typeface="Arial Unicode MS"/>
              <a:cs typeface="Arial Unicode MS"/>
            </a:endParaRPr>
          </a:p>
          <a:p>
            <a:pPr>
              <a:lnSpc>
                <a:spcPct val="120000"/>
              </a:lnSpc>
              <a:spcAft>
                <a:spcPts val="420"/>
              </a:spcAft>
            </a:pPr>
            <a:r>
              <a:rPr lang="it-IT" dirty="0">
                <a:solidFill>
                  <a:srgbClr val="000000"/>
                </a:solidFill>
                <a:latin typeface="Times New Roman"/>
                <a:ea typeface="Arial Unicode MS"/>
                <a:cs typeface="Arial Unicode MS"/>
              </a:rPr>
              <a:t>Da bere c'era il </a:t>
            </a:r>
            <a:r>
              <a:rPr lang="it-IT" dirty="0">
                <a:solidFill>
                  <a:srgbClr val="000000"/>
                </a:solidFill>
                <a:effectLst/>
                <a:latin typeface="Times New Roman"/>
                <a:ea typeface="Arial Unicode MS"/>
                <a:cs typeface="Arial Unicode MS"/>
              </a:rPr>
              <a:t>vino e la birra.</a:t>
            </a:r>
            <a:endParaRPr lang="it-IT" sz="2000" dirty="0">
              <a:solidFill>
                <a:srgbClr val="00000A"/>
              </a:solidFill>
              <a:effectLst/>
              <a:latin typeface="Liberation Serif"/>
              <a:ea typeface="Arial Unicode MS"/>
              <a:cs typeface="Arial Unicode MS"/>
            </a:endParaRPr>
          </a:p>
          <a:p>
            <a:endParaRPr lang="it-IT" dirty="0"/>
          </a:p>
        </p:txBody>
      </p:sp>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9982" y="1955770"/>
            <a:ext cx="2829509" cy="2290555"/>
          </a:xfrm>
          <a:prstGeom prst="rect">
            <a:avLst/>
          </a:prstGeom>
        </p:spPr>
      </p:pic>
      <p:pic>
        <p:nvPicPr>
          <p:cNvPr id="13" name="Segnaposto contenuto 12">
            <a:extLst>
              <a:ext uri="{FF2B5EF4-FFF2-40B4-BE49-F238E27FC236}">
                <a16:creationId xmlns:a16="http://schemas.microsoft.com/office/drawing/2014/main" xmlns="" id="{947D82AB-F33B-4AC4-BD53-7A8974EAEAA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283968" y="4508624"/>
            <a:ext cx="4038600" cy="2350465"/>
          </a:xfrm>
        </p:spPr>
      </p:pic>
      <p:sp>
        <p:nvSpPr>
          <p:cNvPr id="2" name="Segnaposto numero diapositiva 1">
            <a:extLst>
              <a:ext uri="{FF2B5EF4-FFF2-40B4-BE49-F238E27FC236}">
                <a16:creationId xmlns:a16="http://schemas.microsoft.com/office/drawing/2014/main" xmlns="" id="{7E0ED31C-4C3F-48F1-B66A-F01409FF5254}"/>
              </a:ext>
            </a:extLst>
          </p:cNvPr>
          <p:cNvSpPr>
            <a:spLocks noGrp="1"/>
          </p:cNvSpPr>
          <p:nvPr>
            <p:ph type="sldNum" sz="quarter" idx="12"/>
          </p:nvPr>
        </p:nvSpPr>
        <p:spPr/>
        <p:txBody>
          <a:bodyPr/>
          <a:lstStyle/>
          <a:p>
            <a:fld id="{C7FCEC8F-0648-4F19-B81F-D9FA0B6B3252}" type="slidenum">
              <a:rPr lang="it-IT" smtClean="0"/>
              <a:t>18</a:t>
            </a:fld>
            <a:endParaRPr lang="it-IT"/>
          </a:p>
        </p:txBody>
      </p:sp>
    </p:spTree>
    <p:extLst>
      <p:ext uri="{BB962C8B-B14F-4D97-AF65-F5344CB8AC3E}">
        <p14:creationId xmlns:p14="http://schemas.microsoft.com/office/powerpoint/2010/main" val="286564810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852704"/>
          </a:xfrm>
        </p:spPr>
        <p:txBody>
          <a:bodyPr>
            <a:normAutofit/>
          </a:bodyPr>
          <a:lstStyle/>
          <a:p>
            <a:pPr algn="ctr"/>
            <a:r>
              <a:rPr lang="it-IT" dirty="0">
                <a:solidFill>
                  <a:schemeClr val="bg2"/>
                </a:solidFill>
                <a:latin typeface="Bernard MT Condensed" pitchFamily="18" charset="0"/>
              </a:rPr>
              <a:t>.</a:t>
            </a:r>
            <a:r>
              <a:rPr lang="it-IT" b="1" dirty="0"/>
              <a:t> </a:t>
            </a:r>
            <a:r>
              <a:rPr lang="it-IT" dirty="0"/>
              <a:t>Babilonesi - 2000 a.C.</a:t>
            </a:r>
            <a:endParaRPr lang="it-IT" dirty="0">
              <a:solidFill>
                <a:schemeClr val="bg2"/>
              </a:solidFill>
              <a:latin typeface="Bernard MT Condensed" pitchFamily="18" charset="0"/>
            </a:endParaRPr>
          </a:p>
        </p:txBody>
      </p:sp>
      <p:sp>
        <p:nvSpPr>
          <p:cNvPr id="3" name="Segnaposto contenuto 2"/>
          <p:cNvSpPr>
            <a:spLocks noGrp="1"/>
          </p:cNvSpPr>
          <p:nvPr>
            <p:ph sz="half" idx="1"/>
          </p:nvPr>
        </p:nvSpPr>
        <p:spPr>
          <a:xfrm>
            <a:off x="457200" y="1920085"/>
            <a:ext cx="5338936" cy="2589035"/>
          </a:xfrm>
        </p:spPr>
        <p:txBody>
          <a:bodyPr>
            <a:normAutofit fontScale="77500" lnSpcReduction="20000"/>
          </a:bodyPr>
          <a:lstStyle/>
          <a:p>
            <a:pPr>
              <a:lnSpc>
                <a:spcPct val="120000"/>
              </a:lnSpc>
              <a:spcAft>
                <a:spcPts val="420"/>
              </a:spcAft>
            </a:pPr>
            <a:r>
              <a:rPr lang="it-IT" dirty="0">
                <a:solidFill>
                  <a:srgbClr val="000000"/>
                </a:solidFill>
                <a:latin typeface="Times New Roman"/>
                <a:ea typeface="Arial Unicode MS"/>
                <a:cs typeface="Arial Unicode MS"/>
              </a:rPr>
              <a:t>I</a:t>
            </a:r>
            <a:r>
              <a:rPr lang="it-IT" dirty="0">
                <a:solidFill>
                  <a:srgbClr val="000000"/>
                </a:solidFill>
                <a:effectLst/>
                <a:latin typeface="Times New Roman"/>
                <a:ea typeface="Arial Unicode MS"/>
                <a:cs typeface="Arial Unicode MS"/>
              </a:rPr>
              <a:t>n Mesopotamia, si mangiava lesso di carne preparato con cipolla, porri, aglio, sangue, formaggio fresco e</a:t>
            </a:r>
            <a:r>
              <a:rPr lang="it-IT" dirty="0">
                <a:solidFill>
                  <a:srgbClr val="000000"/>
                </a:solidFill>
                <a:latin typeface="Times New Roman"/>
                <a:ea typeface="Arial Unicode MS"/>
                <a:cs typeface="Arial Unicode MS"/>
              </a:rPr>
              <a:t> piante aromatiche</a:t>
            </a:r>
            <a:r>
              <a:rPr lang="it-IT" dirty="0">
                <a:solidFill>
                  <a:srgbClr val="000000"/>
                </a:solidFill>
                <a:effectLst/>
                <a:latin typeface="Times New Roman"/>
                <a:ea typeface="Arial Unicode MS"/>
                <a:cs typeface="Arial Unicode MS"/>
              </a:rPr>
              <a:t> </a:t>
            </a:r>
            <a:endParaRPr lang="it-IT" sz="2000" dirty="0">
              <a:solidFill>
                <a:srgbClr val="00000A"/>
              </a:solidFill>
              <a:effectLst/>
              <a:latin typeface="Liberation Serif"/>
              <a:ea typeface="Arial Unicode MS"/>
              <a:cs typeface="Arial Unicode MS"/>
            </a:endParaRPr>
          </a:p>
          <a:p>
            <a:pPr>
              <a:lnSpc>
                <a:spcPct val="120000"/>
              </a:lnSpc>
              <a:spcAft>
                <a:spcPts val="420"/>
              </a:spcAft>
            </a:pPr>
            <a:r>
              <a:rPr lang="it-IT" dirty="0">
                <a:solidFill>
                  <a:srgbClr val="000000"/>
                </a:solidFill>
                <a:latin typeface="Times New Roman"/>
                <a:ea typeface="Arial Unicode MS"/>
                <a:cs typeface="Arial Unicode MS"/>
              </a:rPr>
              <a:t>Come c</a:t>
            </a:r>
            <a:r>
              <a:rPr lang="it-IT" dirty="0">
                <a:solidFill>
                  <a:srgbClr val="000000"/>
                </a:solidFill>
                <a:effectLst/>
                <a:latin typeface="Times New Roman"/>
                <a:ea typeface="Arial Unicode MS"/>
                <a:cs typeface="Arial Unicode MS"/>
              </a:rPr>
              <a:t>ondimento si usava olio di sesamo o di oliva</a:t>
            </a:r>
            <a:endParaRPr lang="it-IT" sz="2000" dirty="0">
              <a:solidFill>
                <a:srgbClr val="00000A"/>
              </a:solidFill>
              <a:effectLst/>
              <a:latin typeface="Liberation Serif"/>
              <a:ea typeface="Arial Unicode MS"/>
              <a:cs typeface="Arial Unicode MS"/>
            </a:endParaRPr>
          </a:p>
          <a:p>
            <a:pPr>
              <a:lnSpc>
                <a:spcPct val="120000"/>
              </a:lnSpc>
              <a:spcAft>
                <a:spcPts val="420"/>
              </a:spcAft>
            </a:pPr>
            <a:r>
              <a:rPr lang="it-IT" dirty="0">
                <a:solidFill>
                  <a:srgbClr val="000000"/>
                </a:solidFill>
                <a:effectLst/>
                <a:latin typeface="Times New Roman"/>
                <a:ea typeface="Arial Unicode MS"/>
                <a:cs typeface="Arial Unicode MS"/>
              </a:rPr>
              <a:t>Come dolcificante miele e infine la frutta, mangiata anche cruda.</a:t>
            </a:r>
            <a:endParaRPr lang="it-IT" sz="2000" dirty="0">
              <a:solidFill>
                <a:srgbClr val="00000A"/>
              </a:solidFill>
              <a:effectLst/>
              <a:latin typeface="Liberation Serif"/>
              <a:ea typeface="Arial Unicode MS"/>
              <a:cs typeface="Arial Unicode MS"/>
            </a:endParaRPr>
          </a:p>
          <a:p>
            <a:endParaRPr lang="it-IT" dirty="0"/>
          </a:p>
        </p:txBody>
      </p:sp>
      <p:pic>
        <p:nvPicPr>
          <p:cNvPr id="5" name="Segnaposto contenuto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24128" y="2252418"/>
            <a:ext cx="3308802" cy="2202421"/>
          </a:xfr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9632" y="4474365"/>
            <a:ext cx="4326632" cy="2346993"/>
          </a:xfrm>
          <a:prstGeom prst="rect">
            <a:avLst/>
          </a:prstGeom>
        </p:spPr>
      </p:pic>
      <p:sp>
        <p:nvSpPr>
          <p:cNvPr id="4" name="Segnaposto numero diapositiva 3">
            <a:extLst>
              <a:ext uri="{FF2B5EF4-FFF2-40B4-BE49-F238E27FC236}">
                <a16:creationId xmlns:a16="http://schemas.microsoft.com/office/drawing/2014/main" xmlns="" id="{426D157C-F411-4850-906A-CB6A6EBA69C3}"/>
              </a:ext>
            </a:extLst>
          </p:cNvPr>
          <p:cNvSpPr>
            <a:spLocks noGrp="1"/>
          </p:cNvSpPr>
          <p:nvPr>
            <p:ph type="sldNum" sz="quarter" idx="12"/>
          </p:nvPr>
        </p:nvSpPr>
        <p:spPr/>
        <p:txBody>
          <a:bodyPr/>
          <a:lstStyle/>
          <a:p>
            <a:fld id="{C7FCEC8F-0648-4F19-B81F-D9FA0B6B3252}" type="slidenum">
              <a:rPr lang="it-IT" smtClean="0"/>
              <a:t>19</a:t>
            </a:fld>
            <a:endParaRPr lang="it-IT"/>
          </a:p>
        </p:txBody>
      </p:sp>
    </p:spTree>
    <p:extLst>
      <p:ext uri="{BB962C8B-B14F-4D97-AF65-F5344CB8AC3E}">
        <p14:creationId xmlns:p14="http://schemas.microsoft.com/office/powerpoint/2010/main" val="32278598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xmlns="" id="{1C743CE0-BDBF-4C8E-923A-503F772230DC}"/>
              </a:ext>
            </a:extLst>
          </p:cNvPr>
          <p:cNvSpPr>
            <a:spLocks noGrp="1"/>
          </p:cNvSpPr>
          <p:nvPr>
            <p:ph type="title"/>
          </p:nvPr>
        </p:nvSpPr>
        <p:spPr/>
        <p:txBody>
          <a:bodyPr>
            <a:normAutofit/>
          </a:bodyPr>
          <a:lstStyle/>
          <a:p>
            <a:pPr algn="ctr"/>
            <a:r>
              <a:rPr lang="it-IT" dirty="0"/>
              <a:t>Fenici</a:t>
            </a:r>
          </a:p>
        </p:txBody>
      </p:sp>
      <p:sp>
        <p:nvSpPr>
          <p:cNvPr id="3" name="Segnaposto contenuto 2"/>
          <p:cNvSpPr>
            <a:spLocks noGrp="1"/>
          </p:cNvSpPr>
          <p:nvPr>
            <p:ph sz="half" idx="1"/>
          </p:nvPr>
        </p:nvSpPr>
        <p:spPr/>
        <p:txBody>
          <a:bodyPr>
            <a:normAutofit fontScale="85000" lnSpcReduction="20000"/>
          </a:bodyPr>
          <a:lstStyle/>
          <a:p>
            <a:pPr>
              <a:lnSpc>
                <a:spcPct val="120000"/>
              </a:lnSpc>
              <a:spcAft>
                <a:spcPts val="420"/>
              </a:spcAft>
            </a:pPr>
            <a:r>
              <a:rPr lang="it-IT" dirty="0">
                <a:solidFill>
                  <a:srgbClr val="000000"/>
                </a:solidFill>
                <a:effectLst/>
                <a:latin typeface="Times New Roman"/>
                <a:ea typeface="Arial Unicode MS"/>
                <a:cs typeface="Arial Unicode MS"/>
              </a:rPr>
              <a:t>Di solito mangiavano zuppe di farro o legumi come lenticchie, fave o ceci.</a:t>
            </a:r>
          </a:p>
          <a:p>
            <a:pPr>
              <a:lnSpc>
                <a:spcPct val="120000"/>
              </a:lnSpc>
              <a:spcAft>
                <a:spcPts val="420"/>
              </a:spcAft>
            </a:pPr>
            <a:r>
              <a:rPr lang="it-IT" dirty="0">
                <a:solidFill>
                  <a:srgbClr val="000000"/>
                </a:solidFill>
                <a:effectLst/>
                <a:latin typeface="Times New Roman"/>
                <a:ea typeface="Arial Unicode MS"/>
                <a:cs typeface="Arial Unicode MS"/>
              </a:rPr>
              <a:t> Al pane, abbinavano cipolle, radici, cetrioli o lattuga.</a:t>
            </a:r>
          </a:p>
          <a:p>
            <a:pPr>
              <a:lnSpc>
                <a:spcPct val="120000"/>
              </a:lnSpc>
              <a:spcAft>
                <a:spcPts val="420"/>
              </a:spcAft>
            </a:pPr>
            <a:r>
              <a:rPr lang="it-IT" dirty="0">
                <a:solidFill>
                  <a:srgbClr val="000000"/>
                </a:solidFill>
                <a:effectLst/>
                <a:latin typeface="Times New Roman"/>
                <a:ea typeface="Arial Unicode MS"/>
                <a:cs typeface="Arial Unicode MS"/>
              </a:rPr>
              <a:t> Le famiglie più ricche gustavano la selvaggina, </a:t>
            </a:r>
            <a:r>
              <a:rPr lang="it-IT" dirty="0">
                <a:solidFill>
                  <a:srgbClr val="000000"/>
                </a:solidFill>
                <a:latin typeface="Times New Roman"/>
                <a:ea typeface="Arial Unicode MS"/>
                <a:cs typeface="Arial Unicode MS"/>
              </a:rPr>
              <a:t>mentre </a:t>
            </a:r>
            <a:r>
              <a:rPr lang="it-IT" dirty="0">
                <a:solidFill>
                  <a:srgbClr val="000000"/>
                </a:solidFill>
                <a:effectLst/>
                <a:latin typeface="Times New Roman"/>
                <a:ea typeface="Arial Unicode MS"/>
                <a:cs typeface="Arial Unicode MS"/>
              </a:rPr>
              <a:t>quelle povere il pesce.</a:t>
            </a:r>
          </a:p>
          <a:p>
            <a:pPr>
              <a:lnSpc>
                <a:spcPct val="120000"/>
              </a:lnSpc>
              <a:spcAft>
                <a:spcPts val="420"/>
              </a:spcAft>
            </a:pPr>
            <a:r>
              <a:rPr lang="it-IT" dirty="0">
                <a:solidFill>
                  <a:srgbClr val="000000"/>
                </a:solidFill>
                <a:effectLst/>
                <a:latin typeface="Times New Roman"/>
                <a:ea typeface="Arial Unicode MS"/>
                <a:cs typeface="Arial Unicode MS"/>
              </a:rPr>
              <a:t> Conservavano i cibi facendoli essiccare o mettendoli sotto sale.</a:t>
            </a:r>
            <a:endParaRPr lang="it-IT" sz="2000" dirty="0">
              <a:solidFill>
                <a:srgbClr val="00000A"/>
              </a:solidFill>
              <a:effectLst/>
              <a:latin typeface="Liberation Serif"/>
              <a:ea typeface="Arial Unicode MS"/>
              <a:cs typeface="Arial Unicode MS"/>
            </a:endParaRPr>
          </a:p>
          <a:p>
            <a:pPr marL="0" indent="0">
              <a:lnSpc>
                <a:spcPct val="120000"/>
              </a:lnSpc>
              <a:spcAft>
                <a:spcPts val="420"/>
              </a:spcAft>
              <a:buNone/>
            </a:pPr>
            <a:endParaRPr lang="it-IT" dirty="0">
              <a:solidFill>
                <a:srgbClr val="000000"/>
              </a:solidFill>
              <a:effectLst/>
              <a:latin typeface="Times New Roman"/>
              <a:ea typeface="Arial Unicode MS"/>
              <a:cs typeface="Arial Unicode MS"/>
            </a:endParaRPr>
          </a:p>
          <a:p>
            <a:pPr>
              <a:lnSpc>
                <a:spcPct val="120000"/>
              </a:lnSpc>
              <a:spcAft>
                <a:spcPts val="420"/>
              </a:spcAft>
            </a:pPr>
            <a:endParaRPr lang="it-IT" sz="2000" dirty="0">
              <a:solidFill>
                <a:srgbClr val="00000A"/>
              </a:solidFill>
              <a:effectLst/>
              <a:latin typeface="Liberation Serif"/>
              <a:ea typeface="Arial Unicode MS"/>
              <a:cs typeface="Arial Unicode MS"/>
            </a:endParaRPr>
          </a:p>
        </p:txBody>
      </p:sp>
      <p:pic>
        <p:nvPicPr>
          <p:cNvPr id="10" name="Segnaposto contenuto 9">
            <a:extLst>
              <a:ext uri="{FF2B5EF4-FFF2-40B4-BE49-F238E27FC236}">
                <a16:creationId xmlns:a16="http://schemas.microsoft.com/office/drawing/2014/main" xmlns="" id="{AD340B5B-1D5A-4867-A7F6-F45D40C4F4F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76056" y="2276872"/>
            <a:ext cx="3168352" cy="2100755"/>
          </a:xfrm>
        </p:spPr>
      </p:pic>
      <p:pic>
        <p:nvPicPr>
          <p:cNvPr id="12" name="Immagine 11">
            <a:extLst>
              <a:ext uri="{FF2B5EF4-FFF2-40B4-BE49-F238E27FC236}">
                <a16:creationId xmlns:a16="http://schemas.microsoft.com/office/drawing/2014/main" xmlns="" id="{91027349-D7CD-4C90-9F9A-E7614C1920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4494363"/>
            <a:ext cx="4038599" cy="2290346"/>
          </a:xfrm>
          <a:prstGeom prst="rect">
            <a:avLst/>
          </a:prstGeom>
        </p:spPr>
      </p:pic>
      <p:sp>
        <p:nvSpPr>
          <p:cNvPr id="2" name="Segnaposto numero diapositiva 1">
            <a:extLst>
              <a:ext uri="{FF2B5EF4-FFF2-40B4-BE49-F238E27FC236}">
                <a16:creationId xmlns:a16="http://schemas.microsoft.com/office/drawing/2014/main" xmlns="" id="{02FAB4B3-C13B-43E9-853C-F375FD8CD38B}"/>
              </a:ext>
            </a:extLst>
          </p:cNvPr>
          <p:cNvSpPr>
            <a:spLocks noGrp="1"/>
          </p:cNvSpPr>
          <p:nvPr>
            <p:ph type="sldNum" sz="quarter" idx="12"/>
          </p:nvPr>
        </p:nvSpPr>
        <p:spPr/>
        <p:txBody>
          <a:bodyPr/>
          <a:lstStyle/>
          <a:p>
            <a:fld id="{C7FCEC8F-0648-4F19-B81F-D9FA0B6B3252}" type="slidenum">
              <a:rPr lang="it-IT" smtClean="0"/>
              <a:t>20</a:t>
            </a:fld>
            <a:endParaRPr lang="it-IT"/>
          </a:p>
        </p:txBody>
      </p:sp>
    </p:spTree>
    <p:extLst>
      <p:ext uri="{BB962C8B-B14F-4D97-AF65-F5344CB8AC3E}">
        <p14:creationId xmlns:p14="http://schemas.microsoft.com/office/powerpoint/2010/main" val="86543654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xmlns="" id="{463BE57F-74E1-46D5-A542-49E4BD73EE8A}"/>
              </a:ext>
            </a:extLst>
          </p:cNvPr>
          <p:cNvSpPr>
            <a:spLocks noGrp="1"/>
          </p:cNvSpPr>
          <p:nvPr>
            <p:ph type="title"/>
          </p:nvPr>
        </p:nvSpPr>
        <p:spPr/>
        <p:txBody>
          <a:bodyPr/>
          <a:lstStyle/>
          <a:p>
            <a:pPr algn="ctr"/>
            <a:r>
              <a:rPr lang="it-IT" dirty="0"/>
              <a:t>Greci</a:t>
            </a:r>
          </a:p>
        </p:txBody>
      </p:sp>
      <p:sp>
        <p:nvSpPr>
          <p:cNvPr id="3" name="Segnaposto contenuto 2"/>
          <p:cNvSpPr>
            <a:spLocks noGrp="1"/>
          </p:cNvSpPr>
          <p:nvPr>
            <p:ph sz="half" idx="1"/>
          </p:nvPr>
        </p:nvSpPr>
        <p:spPr>
          <a:xfrm>
            <a:off x="0" y="1920087"/>
            <a:ext cx="8460432" cy="2233794"/>
          </a:xfrm>
        </p:spPr>
        <p:txBody>
          <a:bodyPr>
            <a:normAutofit fontScale="92500" lnSpcReduction="20000"/>
          </a:bodyPr>
          <a:lstStyle/>
          <a:p>
            <a:pPr>
              <a:lnSpc>
                <a:spcPct val="120000"/>
              </a:lnSpc>
              <a:spcAft>
                <a:spcPts val="420"/>
              </a:spcAft>
            </a:pPr>
            <a:r>
              <a:rPr lang="it-IT" sz="2100" dirty="0">
                <a:solidFill>
                  <a:srgbClr val="000000"/>
                </a:solidFill>
                <a:effectLst/>
                <a:latin typeface="Times New Roman" panose="02020603050405020304" pitchFamily="18" charset="0"/>
                <a:ea typeface="Arial Unicode MS"/>
                <a:cs typeface="Times New Roman" panose="02020603050405020304" pitchFamily="18" charset="0"/>
              </a:rPr>
              <a:t>In Grecia, alle mense dei ricchi, veniva fatto grande uso di selvaggina e volatili serviti con salse agrodolci.</a:t>
            </a:r>
            <a:endParaRPr lang="it-IT" sz="2100" dirty="0">
              <a:solidFill>
                <a:srgbClr val="00000A"/>
              </a:solidFill>
              <a:effectLst/>
              <a:latin typeface="Times New Roman" panose="02020603050405020304" pitchFamily="18" charset="0"/>
              <a:ea typeface="Arial Unicode MS"/>
              <a:cs typeface="Times New Roman" panose="02020603050405020304" pitchFamily="18" charset="0"/>
            </a:endParaRPr>
          </a:p>
          <a:p>
            <a:pPr>
              <a:lnSpc>
                <a:spcPct val="120000"/>
              </a:lnSpc>
              <a:spcAft>
                <a:spcPts val="420"/>
              </a:spcAft>
            </a:pPr>
            <a:r>
              <a:rPr lang="it-IT" sz="2100" dirty="0">
                <a:solidFill>
                  <a:srgbClr val="000000"/>
                </a:solidFill>
                <a:latin typeface="Times New Roman" panose="02020603050405020304" pitchFamily="18" charset="0"/>
                <a:ea typeface="Arial Unicode MS"/>
                <a:cs typeface="Times New Roman" panose="02020603050405020304" pitchFamily="18" charset="0"/>
              </a:rPr>
              <a:t>La </a:t>
            </a:r>
            <a:r>
              <a:rPr lang="it-IT" sz="2100" dirty="0">
                <a:solidFill>
                  <a:srgbClr val="000000"/>
                </a:solidFill>
                <a:effectLst/>
                <a:latin typeface="Times New Roman" panose="02020603050405020304" pitchFamily="18" charset="0"/>
                <a:ea typeface="Arial Unicode MS"/>
                <a:cs typeface="Times New Roman" panose="02020603050405020304" pitchFamily="18" charset="0"/>
              </a:rPr>
              <a:t>popolazione si nutriva di cereali impastati con acqua e</a:t>
            </a:r>
            <a:r>
              <a:rPr lang="it-IT" sz="2100" dirty="0">
                <a:solidFill>
                  <a:srgbClr val="000000"/>
                </a:solidFill>
                <a:latin typeface="Times New Roman" panose="02020603050405020304" pitchFamily="18" charset="0"/>
                <a:ea typeface="Arial Unicode MS"/>
                <a:cs typeface="Times New Roman" panose="02020603050405020304" pitchFamily="18" charset="0"/>
              </a:rPr>
              <a:t> cotti per fare “polente” e minestre</a:t>
            </a:r>
            <a:r>
              <a:rPr lang="it-IT" sz="2100" dirty="0">
                <a:solidFill>
                  <a:srgbClr val="00000A"/>
                </a:solidFill>
                <a:latin typeface="Times New Roman" panose="02020603050405020304" pitchFamily="18" charset="0"/>
                <a:ea typeface="Arial Unicode MS"/>
                <a:cs typeface="Times New Roman" panose="02020603050405020304" pitchFamily="18" charset="0"/>
              </a:rPr>
              <a:t> </a:t>
            </a:r>
            <a:r>
              <a:rPr lang="it-IT" dirty="0"/>
              <a:t> </a:t>
            </a:r>
          </a:p>
          <a:p>
            <a:pPr>
              <a:lnSpc>
                <a:spcPct val="120000"/>
              </a:lnSpc>
              <a:spcAft>
                <a:spcPts val="420"/>
              </a:spcAft>
            </a:pPr>
            <a:r>
              <a:rPr lang="it-IT" sz="2100" dirty="0">
                <a:solidFill>
                  <a:srgbClr val="000000"/>
                </a:solidFill>
                <a:latin typeface="Times New Roman" panose="02020603050405020304" pitchFamily="18" charset="0"/>
                <a:cs typeface="Times New Roman" panose="02020603050405020304" pitchFamily="18" charset="0"/>
              </a:rPr>
              <a:t>Verso il VII secolo a. C, i</a:t>
            </a:r>
            <a:r>
              <a:rPr lang="it-IT" sz="2100" dirty="0">
                <a:solidFill>
                  <a:srgbClr val="000000"/>
                </a:solidFill>
                <a:effectLst/>
                <a:latin typeface="Times New Roman" panose="02020603050405020304" pitchFamily="18" charset="0"/>
                <a:ea typeface="Arial Unicode MS"/>
                <a:cs typeface="Times New Roman" panose="02020603050405020304" pitchFamily="18" charset="0"/>
              </a:rPr>
              <a:t> Greci divennero famosi per il consumo di: vino e olio, ciliegie, fragole, uva e fichi</a:t>
            </a:r>
            <a:endParaRPr lang="it-IT" sz="2100" dirty="0">
              <a:solidFill>
                <a:srgbClr val="00000A"/>
              </a:solidFill>
              <a:effectLst/>
              <a:latin typeface="Times New Roman" panose="02020603050405020304" pitchFamily="18" charset="0"/>
              <a:ea typeface="Arial Unicode MS"/>
              <a:cs typeface="Times New Roman" panose="02020603050405020304" pitchFamily="18" charset="0"/>
            </a:endParaRPr>
          </a:p>
          <a:p>
            <a:pPr marL="0" indent="0">
              <a:lnSpc>
                <a:spcPct val="120000"/>
              </a:lnSpc>
              <a:spcAft>
                <a:spcPts val="420"/>
              </a:spcAft>
              <a:buNone/>
            </a:pPr>
            <a:endParaRPr lang="it-IT" sz="2000" dirty="0">
              <a:solidFill>
                <a:srgbClr val="00000A"/>
              </a:solidFill>
              <a:effectLst/>
              <a:latin typeface="Liberation Serif"/>
              <a:ea typeface="Arial Unicode MS"/>
              <a:cs typeface="Arial Unicode MS"/>
            </a:endParaRPr>
          </a:p>
          <a:p>
            <a:pPr marL="0" indent="0">
              <a:lnSpc>
                <a:spcPct val="120000"/>
              </a:lnSpc>
              <a:spcAft>
                <a:spcPts val="420"/>
              </a:spcAft>
              <a:buNone/>
            </a:pPr>
            <a:endParaRPr lang="it-IT" sz="2000" dirty="0">
              <a:solidFill>
                <a:srgbClr val="00000A"/>
              </a:solidFill>
              <a:effectLst/>
              <a:latin typeface="Liberation Serif"/>
              <a:ea typeface="Arial Unicode MS"/>
              <a:cs typeface="Arial Unicode MS"/>
            </a:endParaRPr>
          </a:p>
        </p:txBody>
      </p:sp>
      <p:pic>
        <p:nvPicPr>
          <p:cNvPr id="5" name="Segnaposto contenuto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100" y="4403861"/>
            <a:ext cx="3658220" cy="2059859"/>
          </a:xfr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5482" y="4153881"/>
            <a:ext cx="3388157" cy="2233795"/>
          </a:xfrm>
          <a:prstGeom prst="rect">
            <a:avLst/>
          </a:prstGeom>
        </p:spPr>
      </p:pic>
      <p:sp>
        <p:nvSpPr>
          <p:cNvPr id="2" name="Segnaposto numero diapositiva 1">
            <a:extLst>
              <a:ext uri="{FF2B5EF4-FFF2-40B4-BE49-F238E27FC236}">
                <a16:creationId xmlns:a16="http://schemas.microsoft.com/office/drawing/2014/main" xmlns="" id="{79A2553F-5AE6-4601-A3C0-2F2C69A85E5B}"/>
              </a:ext>
            </a:extLst>
          </p:cNvPr>
          <p:cNvSpPr>
            <a:spLocks noGrp="1"/>
          </p:cNvSpPr>
          <p:nvPr>
            <p:ph type="sldNum" sz="quarter" idx="12"/>
          </p:nvPr>
        </p:nvSpPr>
        <p:spPr/>
        <p:txBody>
          <a:bodyPr/>
          <a:lstStyle/>
          <a:p>
            <a:fld id="{C7FCEC8F-0648-4F19-B81F-D9FA0B6B3252}" type="slidenum">
              <a:rPr lang="it-IT" smtClean="0"/>
              <a:t>21</a:t>
            </a:fld>
            <a:endParaRPr lang="it-IT"/>
          </a:p>
        </p:txBody>
      </p:sp>
    </p:spTree>
    <p:extLst>
      <p:ext uri="{BB962C8B-B14F-4D97-AF65-F5344CB8AC3E}">
        <p14:creationId xmlns:p14="http://schemas.microsoft.com/office/powerpoint/2010/main" val="370521553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IL CAFFE’</a:t>
            </a:r>
          </a:p>
        </p:txBody>
      </p:sp>
      <p:sp>
        <p:nvSpPr>
          <p:cNvPr id="3" name="Sottotitolo 2"/>
          <p:cNvSpPr>
            <a:spLocks noGrp="1"/>
          </p:cNvSpPr>
          <p:nvPr>
            <p:ph type="subTitle" idx="1"/>
          </p:nvPr>
        </p:nvSpPr>
        <p:spPr/>
        <p:txBody>
          <a:bodyPr/>
          <a:lstStyle/>
          <a:p>
            <a:r>
              <a:rPr lang="it-IT" dirty="0" smtClean="0"/>
              <a:t>Di Nocera e Speranza</a:t>
            </a:r>
            <a:endParaRPr lang="it-IT" dirty="0"/>
          </a:p>
        </p:txBody>
      </p:sp>
      <p:sp>
        <p:nvSpPr>
          <p:cNvPr id="4" name="Segnaposto numero diapositiva 3">
            <a:extLst>
              <a:ext uri="{FF2B5EF4-FFF2-40B4-BE49-F238E27FC236}">
                <a16:creationId xmlns:a16="http://schemas.microsoft.com/office/drawing/2014/main" xmlns="" id="{8CD450B2-6EB4-49DF-89AE-3CD1AC5D054B}"/>
              </a:ext>
            </a:extLst>
          </p:cNvPr>
          <p:cNvSpPr>
            <a:spLocks noGrp="1"/>
          </p:cNvSpPr>
          <p:nvPr>
            <p:ph type="sldNum" sz="quarter" idx="12"/>
          </p:nvPr>
        </p:nvSpPr>
        <p:spPr/>
        <p:txBody>
          <a:bodyPr/>
          <a:lstStyle/>
          <a:p>
            <a:fld id="{C7FCEC8F-0648-4F19-B81F-D9FA0B6B3252}" type="slidenum">
              <a:rPr lang="it-IT" smtClean="0"/>
              <a:t>22</a:t>
            </a:fld>
            <a:endParaRPr lang="it-IT"/>
          </a:p>
        </p:txBody>
      </p:sp>
    </p:spTree>
    <p:extLst>
      <p:ext uri="{BB962C8B-B14F-4D97-AF65-F5344CB8AC3E}">
        <p14:creationId xmlns:p14="http://schemas.microsoft.com/office/powerpoint/2010/main" val="2312951511"/>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a:t>IL CAFFE’ </a:t>
            </a:r>
          </a:p>
        </p:txBody>
      </p:sp>
      <p:pic>
        <p:nvPicPr>
          <p:cNvPr id="9" name="Segnaposto contenuto 8"/>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685800" y="2698695"/>
            <a:ext cx="3803650" cy="2959210"/>
          </a:xfrm>
          <a:prstGeom prst="rect">
            <a:avLst/>
          </a:prstGeom>
        </p:spPr>
      </p:pic>
      <p:sp>
        <p:nvSpPr>
          <p:cNvPr id="6" name="Segnaposto contenuto 5"/>
          <p:cNvSpPr>
            <a:spLocks noGrp="1"/>
          </p:cNvSpPr>
          <p:nvPr>
            <p:ph sz="quarter" idx="4294967295"/>
          </p:nvPr>
        </p:nvSpPr>
        <p:spPr>
          <a:xfrm>
            <a:off x="4645150" y="2240280"/>
            <a:ext cx="4391345" cy="4501088"/>
          </a:xfrm>
          <a:prstGeom prst="rect">
            <a:avLst/>
          </a:prstGeom>
        </p:spPr>
        <p:txBody>
          <a:bodyPr>
            <a:normAutofit fontScale="92500" lnSpcReduction="10000"/>
          </a:bodyPr>
          <a:lstStyle/>
          <a:p>
            <a:r>
              <a:rPr lang="it-IT" dirty="0"/>
              <a:t>Il caffè è una bevanda calda, ottenuta dalla macinazione dei semi di piccoli alberi tropicali appartenenti al genere </a:t>
            </a:r>
            <a:r>
              <a:rPr lang="it-IT" b="1" i="1" dirty="0" err="1"/>
              <a:t>Coffea</a:t>
            </a:r>
            <a:endParaRPr lang="it-IT" b="1" i="1" dirty="0"/>
          </a:p>
          <a:p>
            <a:r>
              <a:rPr lang="it-IT" dirty="0"/>
              <a:t>Il caffè si consuma la mattina, a pranzo dopo i pasti ed anche dopo la cena </a:t>
            </a:r>
          </a:p>
          <a:p>
            <a:r>
              <a:rPr lang="it-IT" dirty="0"/>
              <a:t>Nel corso della tostatura il caffè viene portato ad una temperatura fra i 190°C fino ad un massimo di 230</a:t>
            </a:r>
            <a:r>
              <a:rPr lang="it-IT" dirty="0" smtClean="0"/>
              <a:t>°C </a:t>
            </a:r>
            <a:endParaRPr lang="it-IT" dirty="0"/>
          </a:p>
          <a:p>
            <a:pPr marL="0" indent="0">
              <a:buNone/>
            </a:pPr>
            <a:endParaRPr lang="it-IT" dirty="0"/>
          </a:p>
        </p:txBody>
      </p:sp>
      <p:sp>
        <p:nvSpPr>
          <p:cNvPr id="2" name="Segnaposto numero diapositiva 1">
            <a:extLst>
              <a:ext uri="{FF2B5EF4-FFF2-40B4-BE49-F238E27FC236}">
                <a16:creationId xmlns:a16="http://schemas.microsoft.com/office/drawing/2014/main" xmlns="" id="{A11EA690-923C-4881-B851-30A6012956FF}"/>
              </a:ext>
            </a:extLst>
          </p:cNvPr>
          <p:cNvSpPr>
            <a:spLocks noGrp="1"/>
          </p:cNvSpPr>
          <p:nvPr>
            <p:ph type="sldNum" sz="quarter" idx="12"/>
          </p:nvPr>
        </p:nvSpPr>
        <p:spPr/>
        <p:txBody>
          <a:bodyPr/>
          <a:lstStyle/>
          <a:p>
            <a:fld id="{C7FCEC8F-0648-4F19-B81F-D9FA0B6B3252}" type="slidenum">
              <a:rPr lang="it-IT" smtClean="0"/>
              <a:t>23</a:t>
            </a:fld>
            <a:endParaRPr lang="it-IT"/>
          </a:p>
        </p:txBody>
      </p:sp>
    </p:spTree>
    <p:extLst>
      <p:ext uri="{BB962C8B-B14F-4D97-AF65-F5344CB8AC3E}">
        <p14:creationId xmlns:p14="http://schemas.microsoft.com/office/powerpoint/2010/main" val="2701135121"/>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 COLTIVAZIONE DEL CAFFE’ NEL MONDO</a:t>
            </a:r>
          </a:p>
        </p:txBody>
      </p:sp>
      <p:pic>
        <p:nvPicPr>
          <p:cNvPr id="7" name="Segnaposto contenuto 6"/>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2195736" y="4104220"/>
            <a:ext cx="4752528" cy="2481875"/>
          </a:xfrm>
          <a:prstGeom prst="rect">
            <a:avLst/>
          </a:prstGeom>
        </p:spPr>
      </p:pic>
      <p:sp>
        <p:nvSpPr>
          <p:cNvPr id="4" name="Segnaposto contenuto 3"/>
          <p:cNvSpPr>
            <a:spLocks noGrp="1"/>
          </p:cNvSpPr>
          <p:nvPr>
            <p:ph sz="quarter" idx="4294967295"/>
          </p:nvPr>
        </p:nvSpPr>
        <p:spPr>
          <a:xfrm>
            <a:off x="395536" y="1988840"/>
            <a:ext cx="8291264" cy="2116832"/>
          </a:xfrm>
          <a:prstGeom prst="rect">
            <a:avLst/>
          </a:prstGeom>
        </p:spPr>
        <p:txBody>
          <a:bodyPr>
            <a:normAutofit lnSpcReduction="10000"/>
          </a:bodyPr>
          <a:lstStyle/>
          <a:p>
            <a:endParaRPr lang="it-IT" dirty="0"/>
          </a:p>
          <a:p>
            <a:r>
              <a:rPr lang="it-IT" dirty="0"/>
              <a:t>La coltivazione  del caffè è caratterizzata da esigenze ambientali e processi di raccolta </a:t>
            </a:r>
          </a:p>
          <a:p>
            <a:r>
              <a:rPr lang="it-IT" dirty="0"/>
              <a:t>Inoltre è diffusa in Indonesia, India, Etiopia, Uganda, Messico, Colombia, Costa d’Avorio e Brasile</a:t>
            </a:r>
          </a:p>
          <a:p>
            <a:endParaRPr lang="it-IT" dirty="0"/>
          </a:p>
        </p:txBody>
      </p:sp>
      <p:sp>
        <p:nvSpPr>
          <p:cNvPr id="3" name="Segnaposto numero diapositiva 2">
            <a:extLst>
              <a:ext uri="{FF2B5EF4-FFF2-40B4-BE49-F238E27FC236}">
                <a16:creationId xmlns:a16="http://schemas.microsoft.com/office/drawing/2014/main" xmlns="" id="{A2D68F99-0A4D-459F-8346-AAA234ABD1ED}"/>
              </a:ext>
            </a:extLst>
          </p:cNvPr>
          <p:cNvSpPr>
            <a:spLocks noGrp="1"/>
          </p:cNvSpPr>
          <p:nvPr>
            <p:ph type="sldNum" sz="quarter" idx="12"/>
          </p:nvPr>
        </p:nvSpPr>
        <p:spPr/>
        <p:txBody>
          <a:bodyPr/>
          <a:lstStyle/>
          <a:p>
            <a:fld id="{C7FCEC8F-0648-4F19-B81F-D9FA0B6B3252}" type="slidenum">
              <a:rPr lang="it-IT" smtClean="0"/>
              <a:t>24</a:t>
            </a:fld>
            <a:endParaRPr lang="it-IT"/>
          </a:p>
        </p:txBody>
      </p:sp>
    </p:spTree>
    <p:extLst>
      <p:ext uri="{BB962C8B-B14F-4D97-AF65-F5344CB8AC3E}">
        <p14:creationId xmlns:p14="http://schemas.microsoft.com/office/powerpoint/2010/main" val="995170160"/>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PIANTAGIONE </a:t>
            </a:r>
          </a:p>
        </p:txBody>
      </p:sp>
      <p:sp>
        <p:nvSpPr>
          <p:cNvPr id="4" name="Segnaposto contenuto 3"/>
          <p:cNvSpPr>
            <a:spLocks noGrp="1"/>
          </p:cNvSpPr>
          <p:nvPr>
            <p:ph sz="quarter" idx="4294967295"/>
          </p:nvPr>
        </p:nvSpPr>
        <p:spPr>
          <a:xfrm>
            <a:off x="107504" y="2132857"/>
            <a:ext cx="8352928" cy="1368152"/>
          </a:xfrm>
          <a:prstGeom prst="rect">
            <a:avLst/>
          </a:prstGeom>
        </p:spPr>
        <p:txBody>
          <a:bodyPr>
            <a:normAutofit fontScale="92500" lnSpcReduction="20000"/>
          </a:bodyPr>
          <a:lstStyle/>
          <a:p>
            <a:pPr marL="0" indent="0" algn="just">
              <a:buNone/>
            </a:pPr>
            <a:r>
              <a:rPr lang="it-IT" dirty="0"/>
              <a:t>La pianta del caffè trova il suo ambiente ideale nella fascia equatoriale, quella zona del pianeta compresa tra il tropico del cancro ed il tropico del capricorno dove il clima è umido e la temperatura sostanzialmente costante. </a:t>
            </a:r>
          </a:p>
        </p:txBody>
      </p:sp>
      <p:pic>
        <p:nvPicPr>
          <p:cNvPr id="9" name="Segnaposto contenuto 8"/>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a:off x="2051720" y="3596834"/>
            <a:ext cx="4680520" cy="3117946"/>
          </a:xfrm>
          <a:prstGeom prst="rect">
            <a:avLst/>
          </a:prstGeom>
        </p:spPr>
      </p:pic>
      <p:sp>
        <p:nvSpPr>
          <p:cNvPr id="3" name="Segnaposto numero diapositiva 2">
            <a:extLst>
              <a:ext uri="{FF2B5EF4-FFF2-40B4-BE49-F238E27FC236}">
                <a16:creationId xmlns:a16="http://schemas.microsoft.com/office/drawing/2014/main" xmlns="" id="{6FE50D58-B01A-4C56-97BC-C9E80DF54E53}"/>
              </a:ext>
            </a:extLst>
          </p:cNvPr>
          <p:cNvSpPr>
            <a:spLocks noGrp="1"/>
          </p:cNvSpPr>
          <p:nvPr>
            <p:ph type="sldNum" sz="quarter" idx="12"/>
          </p:nvPr>
        </p:nvSpPr>
        <p:spPr/>
        <p:txBody>
          <a:bodyPr/>
          <a:lstStyle/>
          <a:p>
            <a:fld id="{C7FCEC8F-0648-4F19-B81F-D9FA0B6B3252}" type="slidenum">
              <a:rPr lang="it-IT" smtClean="0"/>
              <a:t>25</a:t>
            </a:fld>
            <a:endParaRPr lang="it-IT"/>
          </a:p>
        </p:txBody>
      </p:sp>
    </p:spTree>
    <p:extLst>
      <p:ext uri="{BB962C8B-B14F-4D97-AF65-F5344CB8AC3E}">
        <p14:creationId xmlns:p14="http://schemas.microsoft.com/office/powerpoint/2010/main" val="2393198502"/>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r>
              <a:rPr lang="it-IT" dirty="0"/>
              <a:t>MERCATO DEL CAFFE’</a:t>
            </a:r>
          </a:p>
        </p:txBody>
      </p:sp>
      <p:sp>
        <p:nvSpPr>
          <p:cNvPr id="6" name="Segnaposto contenuto 5"/>
          <p:cNvSpPr>
            <a:spLocks noGrp="1"/>
          </p:cNvSpPr>
          <p:nvPr>
            <p:ph sz="half" idx="1"/>
          </p:nvPr>
        </p:nvSpPr>
        <p:spPr>
          <a:xfrm>
            <a:off x="255712" y="2348880"/>
            <a:ext cx="4690864" cy="3021083"/>
          </a:xfrm>
          <a:prstGeom prst="rect">
            <a:avLst/>
          </a:prstGeom>
        </p:spPr>
        <p:txBody>
          <a:bodyPr/>
          <a:lstStyle/>
          <a:p>
            <a:r>
              <a:rPr lang="it-IT" dirty="0"/>
              <a:t>Nel mercato del caffè, i commercianti sono coloro che guadagnano di più acquistando il caffè dai contadini a poco prezzo per poi rivenderlo al doppio </a:t>
            </a:r>
          </a:p>
        </p:txBody>
      </p:sp>
      <p:pic>
        <p:nvPicPr>
          <p:cNvPr id="8" name="Segnaposto contenuto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16016" y="3418057"/>
            <a:ext cx="3740224" cy="2805168"/>
          </a:xfrm>
          <a:prstGeom prst="rect">
            <a:avLst/>
          </a:prstGeom>
        </p:spPr>
      </p:pic>
      <p:sp>
        <p:nvSpPr>
          <p:cNvPr id="2" name="Segnaposto numero diapositiva 1">
            <a:extLst>
              <a:ext uri="{FF2B5EF4-FFF2-40B4-BE49-F238E27FC236}">
                <a16:creationId xmlns:a16="http://schemas.microsoft.com/office/drawing/2014/main" xmlns="" id="{DBEF9369-9E68-466A-AC77-7EBC462A893A}"/>
              </a:ext>
            </a:extLst>
          </p:cNvPr>
          <p:cNvSpPr>
            <a:spLocks noGrp="1"/>
          </p:cNvSpPr>
          <p:nvPr>
            <p:ph type="sldNum" sz="quarter" idx="12"/>
          </p:nvPr>
        </p:nvSpPr>
        <p:spPr/>
        <p:txBody>
          <a:bodyPr/>
          <a:lstStyle/>
          <a:p>
            <a:fld id="{C7FCEC8F-0648-4F19-B81F-D9FA0B6B3252}" type="slidenum">
              <a:rPr lang="it-IT" smtClean="0"/>
              <a:t>26</a:t>
            </a:fld>
            <a:endParaRPr lang="it-IT"/>
          </a:p>
        </p:txBody>
      </p:sp>
    </p:spTree>
    <p:extLst>
      <p:ext uri="{BB962C8B-B14F-4D97-AF65-F5344CB8AC3E}">
        <p14:creationId xmlns:p14="http://schemas.microsoft.com/office/powerpoint/2010/main" val="484528218"/>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sz="3600" b="1" cap="all" dirty="0">
                <a:solidFill>
                  <a:schemeClr val="accent2"/>
                </a:solidFill>
              </a:rPr>
              <a:t>UNA NUOVA ALLEATA IN CUCINA, LA PRECISIONE</a:t>
            </a:r>
            <a:r>
              <a:rPr lang="it-IT" b="1" cap="all" dirty="0">
                <a:solidFill>
                  <a:schemeClr val="accent2"/>
                </a:solidFill>
              </a:rPr>
              <a:t>.</a:t>
            </a:r>
            <a:br>
              <a:rPr lang="it-IT" b="1" cap="all" dirty="0">
                <a:solidFill>
                  <a:schemeClr val="accent2"/>
                </a:solidFill>
              </a:rPr>
            </a:br>
            <a:endParaRPr lang="it-IT" dirty="0">
              <a:solidFill>
                <a:schemeClr val="accent2"/>
              </a:solidFill>
            </a:endParaRPr>
          </a:p>
        </p:txBody>
      </p:sp>
      <p:sp>
        <p:nvSpPr>
          <p:cNvPr id="3" name="Sottotitolo 2"/>
          <p:cNvSpPr>
            <a:spLocks noGrp="1"/>
          </p:cNvSpPr>
          <p:nvPr>
            <p:ph type="subTitle" idx="1"/>
          </p:nvPr>
        </p:nvSpPr>
        <p:spPr/>
        <p:txBody>
          <a:bodyPr>
            <a:normAutofit/>
          </a:bodyPr>
          <a:lstStyle/>
          <a:p>
            <a:r>
              <a:rPr lang="it-IT" sz="2800" dirty="0" smtClean="0"/>
              <a:t>Florio e </a:t>
            </a:r>
            <a:r>
              <a:rPr lang="it-IT" sz="2800" smtClean="0"/>
              <a:t>Scoppetta</a:t>
            </a:r>
            <a:endParaRPr lang="it-IT" sz="2800" dirty="0"/>
          </a:p>
        </p:txBody>
      </p:sp>
      <p:sp>
        <p:nvSpPr>
          <p:cNvPr id="4" name="Segnaposto numero diapositiva 3">
            <a:extLst>
              <a:ext uri="{FF2B5EF4-FFF2-40B4-BE49-F238E27FC236}">
                <a16:creationId xmlns:a16="http://schemas.microsoft.com/office/drawing/2014/main" xmlns="" id="{21F5DBB0-9838-4813-8999-6C089985CF0B}"/>
              </a:ext>
            </a:extLst>
          </p:cNvPr>
          <p:cNvSpPr>
            <a:spLocks noGrp="1"/>
          </p:cNvSpPr>
          <p:nvPr>
            <p:ph type="sldNum" sz="quarter" idx="12"/>
          </p:nvPr>
        </p:nvSpPr>
        <p:spPr/>
        <p:txBody>
          <a:bodyPr/>
          <a:lstStyle/>
          <a:p>
            <a:fld id="{C7FCEC8F-0648-4F19-B81F-D9FA0B6B3252}" type="slidenum">
              <a:rPr lang="it-IT" smtClean="0"/>
              <a:t>27</a:t>
            </a:fld>
            <a:endParaRPr lang="it-IT"/>
          </a:p>
        </p:txBody>
      </p:sp>
    </p:spTree>
    <p:extLst>
      <p:ext uri="{BB962C8B-B14F-4D97-AF65-F5344CB8AC3E}">
        <p14:creationId xmlns:p14="http://schemas.microsoft.com/office/powerpoint/2010/main" val="44088306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3200" dirty="0"/>
              <a:t>Realizzazione di una ricetta</a:t>
            </a:r>
          </a:p>
        </p:txBody>
      </p:sp>
      <p:sp>
        <p:nvSpPr>
          <p:cNvPr id="3" name="Segnaposto contenuto 2"/>
          <p:cNvSpPr>
            <a:spLocks noGrp="1"/>
          </p:cNvSpPr>
          <p:nvPr>
            <p:ph sz="half" idx="1"/>
          </p:nvPr>
        </p:nvSpPr>
        <p:spPr>
          <a:xfrm>
            <a:off x="457200" y="2492896"/>
            <a:ext cx="4038600" cy="3384376"/>
          </a:xfrm>
        </p:spPr>
        <p:txBody>
          <a:bodyPr>
            <a:normAutofit/>
          </a:bodyPr>
          <a:lstStyle/>
          <a:p>
            <a:pPr marL="0" indent="0">
              <a:buNone/>
            </a:pPr>
            <a:r>
              <a:rPr lang="it-IT" sz="1400" dirty="0"/>
              <a:t>Realizzare un piatto seguendo una ricetta può celare delle insidie</a:t>
            </a:r>
          </a:p>
          <a:p>
            <a:r>
              <a:rPr lang="it-IT" sz="1400" dirty="0"/>
              <a:t>La </a:t>
            </a:r>
            <a:r>
              <a:rPr lang="it-IT" sz="1400" b="1" dirty="0"/>
              <a:t>lista degli ingredienti</a:t>
            </a:r>
            <a:r>
              <a:rPr lang="it-IT" sz="1400" dirty="0"/>
              <a:t> deve essere chiara</a:t>
            </a:r>
          </a:p>
          <a:p>
            <a:r>
              <a:rPr lang="it-IT" sz="1400" dirty="0"/>
              <a:t>Nell’elenco vengono indicate le </a:t>
            </a:r>
            <a:r>
              <a:rPr lang="it-IT" sz="1400" b="1" dirty="0"/>
              <a:t>quantità degli ingredienti </a:t>
            </a:r>
            <a:r>
              <a:rPr lang="it-IT" sz="1400" dirty="0"/>
              <a:t>espresse in grammi, milligrammi, millilitri o ancora più difficile in </a:t>
            </a:r>
            <a:r>
              <a:rPr lang="it-IT" sz="1400" b="1" dirty="0"/>
              <a:t>cucchiai, cucchiaini o bicchierini,</a:t>
            </a:r>
            <a:r>
              <a:rPr lang="it-IT" sz="1400" dirty="0"/>
              <a:t> tazza da latte o tazzina da caffè</a:t>
            </a:r>
          </a:p>
          <a:p>
            <a:r>
              <a:rPr lang="it-IT" sz="1400" dirty="0"/>
              <a:t>Per la buona riuscita del piatto bisogna avere le apposite </a:t>
            </a:r>
            <a:r>
              <a:rPr lang="it-IT" sz="1400" b="1" dirty="0"/>
              <a:t>tabelle di conversione</a:t>
            </a:r>
            <a:r>
              <a:rPr lang="it-IT" sz="1400" dirty="0"/>
              <a:t> e calcolare esattamente la quantità di prodotto richiesta per non rischiare di sbilanciare completamente la ricetta compiendo un disastro.</a:t>
            </a:r>
          </a:p>
        </p:txBody>
      </p:sp>
      <p:pic>
        <p:nvPicPr>
          <p:cNvPr id="6" name="Segnaposto contenuto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2876905"/>
            <a:ext cx="4038600" cy="2217028"/>
          </a:xfrm>
        </p:spPr>
      </p:pic>
      <p:sp>
        <p:nvSpPr>
          <p:cNvPr id="4" name="Segnaposto numero diapositiva 3">
            <a:extLst>
              <a:ext uri="{FF2B5EF4-FFF2-40B4-BE49-F238E27FC236}">
                <a16:creationId xmlns:a16="http://schemas.microsoft.com/office/drawing/2014/main" xmlns="" id="{2EA73BAF-B377-421D-8B1A-06B1E56D5926}"/>
              </a:ext>
            </a:extLst>
          </p:cNvPr>
          <p:cNvSpPr>
            <a:spLocks noGrp="1"/>
          </p:cNvSpPr>
          <p:nvPr>
            <p:ph type="sldNum" sz="quarter" idx="12"/>
          </p:nvPr>
        </p:nvSpPr>
        <p:spPr/>
        <p:txBody>
          <a:bodyPr/>
          <a:lstStyle/>
          <a:p>
            <a:fld id="{C7FCEC8F-0648-4F19-B81F-D9FA0B6B3252}" type="slidenum">
              <a:rPr lang="it-IT" smtClean="0"/>
              <a:t>28</a:t>
            </a:fld>
            <a:endParaRPr lang="it-IT"/>
          </a:p>
        </p:txBody>
      </p:sp>
    </p:spTree>
    <p:extLst>
      <p:ext uri="{BB962C8B-B14F-4D97-AF65-F5344CB8AC3E}">
        <p14:creationId xmlns:p14="http://schemas.microsoft.com/office/powerpoint/2010/main" val="9996447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Piccoli accorgimenti</a:t>
            </a:r>
          </a:p>
        </p:txBody>
      </p:sp>
      <p:sp>
        <p:nvSpPr>
          <p:cNvPr id="3" name="Segnaposto contenuto 2"/>
          <p:cNvSpPr>
            <a:spLocks noGrp="1"/>
          </p:cNvSpPr>
          <p:nvPr>
            <p:ph sz="half" idx="1"/>
          </p:nvPr>
        </p:nvSpPr>
        <p:spPr>
          <a:xfrm>
            <a:off x="4716016" y="2348880"/>
            <a:ext cx="3816424" cy="3384376"/>
          </a:xfrm>
        </p:spPr>
        <p:txBody>
          <a:bodyPr>
            <a:normAutofit fontScale="62500" lnSpcReduction="20000"/>
          </a:bodyPr>
          <a:lstStyle/>
          <a:p>
            <a:pPr algn="just"/>
            <a:r>
              <a:rPr lang="it-IT" dirty="0"/>
              <a:t>Bisogna fare attenzione a rispettare le </a:t>
            </a:r>
            <a:r>
              <a:rPr lang="it-IT" b="1" dirty="0"/>
              <a:t>proporzioni degli ingredienti </a:t>
            </a:r>
          </a:p>
          <a:p>
            <a:pPr algn="just"/>
            <a:r>
              <a:rPr lang="it-IT" dirty="0"/>
              <a:t>Nel campo della </a:t>
            </a:r>
            <a:r>
              <a:rPr lang="it-IT" b="1" dirty="0"/>
              <a:t>pasticceria</a:t>
            </a:r>
            <a:r>
              <a:rPr lang="it-IT" dirty="0"/>
              <a:t> la precisione è fondamentale.</a:t>
            </a:r>
          </a:p>
          <a:p>
            <a:pPr algn="just"/>
            <a:r>
              <a:rPr lang="it-IT" dirty="0"/>
              <a:t>In base alla </a:t>
            </a:r>
            <a:r>
              <a:rPr lang="it-IT" b="1" dirty="0"/>
              <a:t>composizione dell’ingrediente</a:t>
            </a:r>
            <a:r>
              <a:rPr lang="it-IT" dirty="0"/>
              <a:t>, può variare la quantità di prodotto, anche utilizzando la stessa unità di misura. </a:t>
            </a:r>
          </a:p>
          <a:p>
            <a:pPr algn="just"/>
            <a:r>
              <a:rPr lang="it-IT" dirty="0"/>
              <a:t>In sostanza anche se non siamo dei matematici o dei fisici, dobbiamo tenere conto che </a:t>
            </a:r>
            <a:r>
              <a:rPr lang="it-IT" b="1" dirty="0"/>
              <a:t>il volume occupato da una sostanza non ha un rapporto diretto con il suo peso,</a:t>
            </a:r>
            <a:r>
              <a:rPr lang="it-IT" dirty="0"/>
              <a:t> quest’ultimo dipende dal tipo di sostanza in questione.</a:t>
            </a:r>
          </a:p>
        </p:txBody>
      </p:sp>
      <p:pic>
        <p:nvPicPr>
          <p:cNvPr id="6" name="Segnaposto contenuto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55576" y="3068960"/>
            <a:ext cx="3384376" cy="1729183"/>
          </a:xfrm>
        </p:spPr>
      </p:pic>
      <p:sp>
        <p:nvSpPr>
          <p:cNvPr id="4" name="Segnaposto numero diapositiva 3">
            <a:extLst>
              <a:ext uri="{FF2B5EF4-FFF2-40B4-BE49-F238E27FC236}">
                <a16:creationId xmlns:a16="http://schemas.microsoft.com/office/drawing/2014/main" xmlns="" id="{73B2BA56-6075-4FFA-A5A4-5079BF3606EC}"/>
              </a:ext>
            </a:extLst>
          </p:cNvPr>
          <p:cNvSpPr>
            <a:spLocks noGrp="1"/>
          </p:cNvSpPr>
          <p:nvPr>
            <p:ph type="sldNum" sz="quarter" idx="12"/>
          </p:nvPr>
        </p:nvSpPr>
        <p:spPr/>
        <p:txBody>
          <a:bodyPr/>
          <a:lstStyle/>
          <a:p>
            <a:fld id="{C7FCEC8F-0648-4F19-B81F-D9FA0B6B3252}" type="slidenum">
              <a:rPr lang="it-IT" smtClean="0"/>
              <a:t>29</a:t>
            </a:fld>
            <a:endParaRPr lang="it-IT"/>
          </a:p>
        </p:txBody>
      </p:sp>
    </p:spTree>
    <p:extLst>
      <p:ext uri="{BB962C8B-B14F-4D97-AF65-F5344CB8AC3E}">
        <p14:creationId xmlns:p14="http://schemas.microsoft.com/office/powerpoint/2010/main" val="25395235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692696"/>
            <a:ext cx="8229600" cy="1296144"/>
          </a:xfrm>
        </p:spPr>
        <p:txBody>
          <a:bodyPr>
            <a:normAutofit fontScale="90000"/>
          </a:bodyPr>
          <a:lstStyle/>
          <a:p>
            <a:pPr algn="ctr"/>
            <a:r>
              <a:rPr lang="it-IT" dirty="0"/>
              <a:t> Uno strumento di misura: </a:t>
            </a:r>
            <a:br>
              <a:rPr lang="it-IT" dirty="0"/>
            </a:br>
            <a:r>
              <a:rPr lang="it-IT" dirty="0"/>
              <a:t>la bilancia</a:t>
            </a:r>
          </a:p>
        </p:txBody>
      </p:sp>
      <p:sp>
        <p:nvSpPr>
          <p:cNvPr id="3" name="Segnaposto contenuto 2"/>
          <p:cNvSpPr>
            <a:spLocks noGrp="1"/>
          </p:cNvSpPr>
          <p:nvPr>
            <p:ph idx="1"/>
          </p:nvPr>
        </p:nvSpPr>
        <p:spPr>
          <a:xfrm>
            <a:off x="3707904" y="3356992"/>
            <a:ext cx="4964584" cy="1224136"/>
          </a:xfrm>
        </p:spPr>
        <p:txBody>
          <a:bodyPr>
            <a:normAutofit lnSpcReduction="10000"/>
          </a:bodyPr>
          <a:lstStyle/>
          <a:p>
            <a:r>
              <a:rPr lang="it-IT" sz="1300" dirty="0"/>
              <a:t> </a:t>
            </a:r>
            <a:r>
              <a:rPr lang="it-IT" sz="1400" dirty="0"/>
              <a:t>La bilancia è utilizzata per la misura della massa di un oggetto</a:t>
            </a:r>
          </a:p>
          <a:p>
            <a:r>
              <a:rPr lang="it-IT" sz="1400" dirty="0"/>
              <a:t>Le caratteristiche di una bilancia sono: la sensibilità e la portata</a:t>
            </a:r>
          </a:p>
          <a:p>
            <a:pPr marL="0" indent="0">
              <a:buNone/>
            </a:pPr>
            <a:r>
              <a:rPr lang="it-IT" sz="1400" dirty="0"/>
              <a:t>	</a:t>
            </a:r>
            <a:endParaRPr lang="it-IT" sz="1300" dirty="0"/>
          </a:p>
          <a:p>
            <a:pPr marL="64008" indent="0">
              <a:buNone/>
            </a:pPr>
            <a:endParaRPr lang="it-IT" sz="1300" dirty="0"/>
          </a:p>
          <a:p>
            <a:pPr marL="64008" indent="0">
              <a:buNone/>
            </a:pPr>
            <a:endParaRPr lang="it-IT" sz="1300" dirty="0"/>
          </a:p>
          <a:p>
            <a:endParaRPr lang="it-IT" sz="1300" dirty="0"/>
          </a:p>
          <a:p>
            <a:endParaRPr lang="it-IT" sz="1300" dirty="0"/>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577480"/>
            <a:ext cx="3096344" cy="2939752"/>
          </a:xfrm>
          <a:prstGeom prst="rect">
            <a:avLst/>
          </a:prstGeom>
        </p:spPr>
      </p:pic>
      <p:sp>
        <p:nvSpPr>
          <p:cNvPr id="5" name="Segnaposto numero diapositiva 4">
            <a:extLst>
              <a:ext uri="{FF2B5EF4-FFF2-40B4-BE49-F238E27FC236}">
                <a16:creationId xmlns:a16="http://schemas.microsoft.com/office/drawing/2014/main" xmlns="" id="{AF6CE179-C799-44B4-AC45-EA10E48E5FC5}"/>
              </a:ext>
            </a:extLst>
          </p:cNvPr>
          <p:cNvSpPr>
            <a:spLocks noGrp="1"/>
          </p:cNvSpPr>
          <p:nvPr>
            <p:ph type="sldNum" sz="quarter" idx="12"/>
          </p:nvPr>
        </p:nvSpPr>
        <p:spPr/>
        <p:txBody>
          <a:bodyPr/>
          <a:lstStyle/>
          <a:p>
            <a:fld id="{C7FCEC8F-0648-4F19-B81F-D9FA0B6B3252}" type="slidenum">
              <a:rPr lang="it-IT" smtClean="0"/>
              <a:t>30</a:t>
            </a:fld>
            <a:endParaRPr lang="it-IT"/>
          </a:p>
        </p:txBody>
      </p:sp>
    </p:spTree>
    <p:extLst>
      <p:ext uri="{BB962C8B-B14F-4D97-AF65-F5344CB8AC3E}">
        <p14:creationId xmlns:p14="http://schemas.microsoft.com/office/powerpoint/2010/main" val="6250030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48072"/>
            <a:ext cx="8229600" cy="836712"/>
          </a:xfrm>
        </p:spPr>
        <p:txBody>
          <a:bodyPr/>
          <a:lstStyle/>
          <a:p>
            <a:pPr algn="ctr"/>
            <a:r>
              <a:rPr lang="it-IT" dirty="0"/>
              <a:t>Differenza fra bilance</a:t>
            </a:r>
          </a:p>
        </p:txBody>
      </p:sp>
      <p:sp>
        <p:nvSpPr>
          <p:cNvPr id="3" name="Segnaposto contenuto 2"/>
          <p:cNvSpPr>
            <a:spLocks noGrp="1"/>
          </p:cNvSpPr>
          <p:nvPr>
            <p:ph idx="1"/>
          </p:nvPr>
        </p:nvSpPr>
        <p:spPr>
          <a:xfrm>
            <a:off x="3399184" y="2636912"/>
            <a:ext cx="5133256" cy="2880320"/>
          </a:xfrm>
        </p:spPr>
        <p:txBody>
          <a:bodyPr>
            <a:normAutofit/>
          </a:bodyPr>
          <a:lstStyle/>
          <a:p>
            <a:pPr marL="0" indent="0">
              <a:buNone/>
            </a:pPr>
            <a:r>
              <a:rPr lang="it-IT" sz="2800" dirty="0"/>
              <a:t>Diversi tipi di bilance:</a:t>
            </a:r>
          </a:p>
          <a:p>
            <a:r>
              <a:rPr lang="it-IT" sz="2800" dirty="0"/>
              <a:t>Le bilance pesapersone meccaniche</a:t>
            </a:r>
          </a:p>
          <a:p>
            <a:r>
              <a:rPr lang="it-IT" sz="2800" dirty="0"/>
              <a:t>Le bilance a molla </a:t>
            </a:r>
          </a:p>
          <a:p>
            <a:r>
              <a:rPr lang="it-IT" sz="2800" dirty="0"/>
              <a:t>Le bilance digitali </a:t>
            </a:r>
          </a:p>
          <a:p>
            <a:endParaRPr lang="it-I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976" y="4149080"/>
            <a:ext cx="2118816"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629023"/>
            <a:ext cx="2232248"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egnaposto numero diapositiva 3">
            <a:extLst>
              <a:ext uri="{FF2B5EF4-FFF2-40B4-BE49-F238E27FC236}">
                <a16:creationId xmlns:a16="http://schemas.microsoft.com/office/drawing/2014/main" xmlns="" id="{FA6B965C-A45A-4604-9295-DD14136A39D9}"/>
              </a:ext>
            </a:extLst>
          </p:cNvPr>
          <p:cNvSpPr>
            <a:spLocks noGrp="1"/>
          </p:cNvSpPr>
          <p:nvPr>
            <p:ph type="sldNum" sz="quarter" idx="12"/>
          </p:nvPr>
        </p:nvSpPr>
        <p:spPr/>
        <p:txBody>
          <a:bodyPr/>
          <a:lstStyle/>
          <a:p>
            <a:fld id="{C7FCEC8F-0648-4F19-B81F-D9FA0B6B3252}" type="slidenum">
              <a:rPr lang="it-IT" smtClean="0"/>
              <a:t>31</a:t>
            </a:fld>
            <a:endParaRPr lang="it-IT"/>
          </a:p>
        </p:txBody>
      </p:sp>
    </p:spTree>
    <p:extLst>
      <p:ext uri="{BB962C8B-B14F-4D97-AF65-F5344CB8AC3E}">
        <p14:creationId xmlns:p14="http://schemas.microsoft.com/office/powerpoint/2010/main" val="337322049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11960" y="1340768"/>
            <a:ext cx="4485184" cy="5184576"/>
          </a:xfrm>
        </p:spPr>
        <p:txBody>
          <a:bodyPr>
            <a:normAutofit lnSpcReduction="10000"/>
          </a:bodyPr>
          <a:lstStyle/>
          <a:p>
            <a:r>
              <a:rPr lang="it-IT" dirty="0"/>
              <a:t>Le bilance pesapersone digitali abbinano spesso alla semplice lettura del peso altre funzioni più avanzate, utili in campo medico per diverse esigenze.</a:t>
            </a:r>
          </a:p>
          <a:p>
            <a:r>
              <a:rPr lang="it-IT" dirty="0"/>
              <a:t>Esistono bilance </a:t>
            </a:r>
            <a:r>
              <a:rPr lang="it-IT" dirty="0" err="1"/>
              <a:t>smart</a:t>
            </a:r>
            <a:r>
              <a:rPr lang="it-IT" dirty="0"/>
              <a:t> per uso personale decisamente molto avanzate dal punto di vista tecnologico e adatte per tenere sotto controllo non solo il proprio peso, ma la propria forma fisica in generale.</a:t>
            </a:r>
          </a:p>
        </p:txBody>
      </p:sp>
      <p:pic>
        <p:nvPicPr>
          <p:cNvPr id="3074" name="Picture 2" descr="C:\Users\Alunno\Desktop\41QYjtgRQyL__SX466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773" y="2361803"/>
            <a:ext cx="3110171" cy="2435349"/>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a:extLst>
              <a:ext uri="{FF2B5EF4-FFF2-40B4-BE49-F238E27FC236}">
                <a16:creationId xmlns:a16="http://schemas.microsoft.com/office/drawing/2014/main" xmlns="" id="{D612D185-709F-4C20-849A-1A5B0ED9CF8C}"/>
              </a:ext>
            </a:extLst>
          </p:cNvPr>
          <p:cNvSpPr>
            <a:spLocks noGrp="1"/>
          </p:cNvSpPr>
          <p:nvPr>
            <p:ph type="sldNum" sz="quarter" idx="12"/>
          </p:nvPr>
        </p:nvSpPr>
        <p:spPr/>
        <p:txBody>
          <a:bodyPr/>
          <a:lstStyle/>
          <a:p>
            <a:fld id="{C7FCEC8F-0648-4F19-B81F-D9FA0B6B3252}" type="slidenum">
              <a:rPr lang="it-IT" smtClean="0"/>
              <a:t>32</a:t>
            </a:fld>
            <a:endParaRPr lang="it-IT"/>
          </a:p>
        </p:txBody>
      </p:sp>
    </p:spTree>
    <p:extLst>
      <p:ext uri="{BB962C8B-B14F-4D97-AF65-F5344CB8AC3E}">
        <p14:creationId xmlns:p14="http://schemas.microsoft.com/office/powerpoint/2010/main" val="24536655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3400" y="1412776"/>
            <a:ext cx="7851648" cy="923528"/>
          </a:xfrm>
        </p:spPr>
        <p:txBody>
          <a:bodyPr>
            <a:normAutofit/>
          </a:bodyPr>
          <a:lstStyle/>
          <a:p>
            <a:pPr algn="ctr"/>
            <a:r>
              <a:rPr lang="it-IT" dirty="0"/>
              <a:t>La salute è equilibrio</a:t>
            </a:r>
          </a:p>
        </p:txBody>
      </p:sp>
      <p:sp>
        <p:nvSpPr>
          <p:cNvPr id="3" name="Sottotitolo 2"/>
          <p:cNvSpPr>
            <a:spLocks noGrp="1"/>
          </p:cNvSpPr>
          <p:nvPr>
            <p:ph type="subTitle" idx="1"/>
          </p:nvPr>
        </p:nvSpPr>
        <p:spPr/>
        <p:txBody>
          <a:bodyPr/>
          <a:lstStyle/>
          <a:p>
            <a:r>
              <a:rPr lang="it-IT" dirty="0">
                <a:solidFill>
                  <a:srgbClr val="FF0000"/>
                </a:solidFill>
              </a:rPr>
              <a:t>Esposito, </a:t>
            </a:r>
            <a:r>
              <a:rPr lang="it-IT" dirty="0" err="1">
                <a:solidFill>
                  <a:srgbClr val="FF0000"/>
                </a:solidFill>
              </a:rPr>
              <a:t>Gelmi</a:t>
            </a:r>
            <a:r>
              <a:rPr lang="it-IT" dirty="0" smtClean="0">
                <a:solidFill>
                  <a:srgbClr val="FF0000"/>
                </a:solidFill>
              </a:rPr>
              <a:t>, Rullo e </a:t>
            </a:r>
            <a:r>
              <a:rPr lang="it-IT" dirty="0">
                <a:solidFill>
                  <a:srgbClr val="FF0000"/>
                </a:solidFill>
              </a:rPr>
              <a:t>Vittoria </a:t>
            </a:r>
          </a:p>
        </p:txBody>
      </p:sp>
      <p:sp>
        <p:nvSpPr>
          <p:cNvPr id="4" name="Freccia a destra 3"/>
          <p:cNvSpPr/>
          <p:nvPr/>
        </p:nvSpPr>
        <p:spPr>
          <a:xfrm>
            <a:off x="4898973" y="3779690"/>
            <a:ext cx="93610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Segnaposto numero diapositiva 4">
            <a:extLst>
              <a:ext uri="{FF2B5EF4-FFF2-40B4-BE49-F238E27FC236}">
                <a16:creationId xmlns:a16="http://schemas.microsoft.com/office/drawing/2014/main" xmlns="" id="{499C8FD0-15C8-46B4-BA47-12D8905D05A7}"/>
              </a:ext>
            </a:extLst>
          </p:cNvPr>
          <p:cNvSpPr>
            <a:spLocks noGrp="1"/>
          </p:cNvSpPr>
          <p:nvPr>
            <p:ph type="sldNum" sz="quarter" idx="12"/>
          </p:nvPr>
        </p:nvSpPr>
        <p:spPr/>
        <p:txBody>
          <a:bodyPr/>
          <a:lstStyle/>
          <a:p>
            <a:fld id="{C7FCEC8F-0648-4F19-B81F-D9FA0B6B3252}" type="slidenum">
              <a:rPr lang="it-IT" smtClean="0"/>
              <a:t>33</a:t>
            </a:fld>
            <a:endParaRPr lang="it-IT"/>
          </a:p>
        </p:txBody>
      </p:sp>
    </p:spTree>
    <p:extLst>
      <p:ext uri="{BB962C8B-B14F-4D97-AF65-F5344CB8AC3E}">
        <p14:creationId xmlns:p14="http://schemas.microsoft.com/office/powerpoint/2010/main" val="3481575969"/>
      </p:ext>
    </p:extLst>
  </p:cSld>
  <p:clrMapOvr>
    <a:masterClrMapping/>
  </p:clrMapOvr>
  <mc:AlternateContent xmlns:mc="http://schemas.openxmlformats.org/markup-compatibility/2006" xmlns:p14="http://schemas.microsoft.com/office/powerpoint/2010/main">
    <mc:Choice Requires="p14">
      <p:transition spd="slow" p14:dur="2250">
        <p:checker/>
      </p:transition>
    </mc:Choice>
    <mc:Fallback xmlns="">
      <p:transition spd="slow">
        <p:checker/>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052736"/>
            <a:ext cx="8229600" cy="794352"/>
          </a:xfrm>
        </p:spPr>
        <p:txBody>
          <a:bodyPr>
            <a:normAutofit/>
          </a:bodyPr>
          <a:lstStyle/>
          <a:p>
            <a:pPr algn="ctr"/>
            <a:r>
              <a:rPr lang="it-IT" sz="4000" dirty="0">
                <a:solidFill>
                  <a:srgbClr val="04617B"/>
                </a:solidFill>
              </a:rPr>
              <a:t>L’alimentazione</a:t>
            </a:r>
            <a:endParaRPr lang="it-IT" sz="4000" dirty="0"/>
          </a:p>
        </p:txBody>
      </p:sp>
      <p:sp>
        <p:nvSpPr>
          <p:cNvPr id="3" name="Segnaposto contenuto 2"/>
          <p:cNvSpPr>
            <a:spLocks noGrp="1"/>
          </p:cNvSpPr>
          <p:nvPr>
            <p:ph sz="half" idx="1"/>
          </p:nvPr>
        </p:nvSpPr>
        <p:spPr>
          <a:xfrm>
            <a:off x="467544" y="2348880"/>
            <a:ext cx="4968552" cy="3888432"/>
          </a:xfrm>
        </p:spPr>
        <p:txBody>
          <a:bodyPr>
            <a:normAutofit/>
          </a:bodyPr>
          <a:lstStyle/>
          <a:p>
            <a:r>
              <a:rPr lang="it-IT" sz="2000" dirty="0">
                <a:latin typeface="Times New Roman" panose="02020603050405020304" pitchFamily="18" charset="0"/>
                <a:cs typeface="Times New Roman" panose="02020603050405020304" pitchFamily="18" charset="0"/>
              </a:rPr>
              <a:t>Il concetto di alimentazione è drasticamente cambiato nell’ultimo secolo.</a:t>
            </a:r>
          </a:p>
          <a:p>
            <a:r>
              <a:rPr lang="it-IT" sz="2000" dirty="0">
                <a:latin typeface="Times New Roman" panose="02020603050405020304" pitchFamily="18" charset="0"/>
                <a:cs typeface="Times New Roman" panose="02020603050405020304" pitchFamily="18" charset="0"/>
              </a:rPr>
              <a:t>Fino a pochi decenni fa gli scienziati erano impegnati a risolvere i problemi delle carenze alimentari. </a:t>
            </a:r>
          </a:p>
          <a:p>
            <a:r>
              <a:rPr lang="it-IT" sz="2000" dirty="0">
                <a:latin typeface="Times New Roman" panose="02020603050405020304" pitchFamily="18" charset="0"/>
                <a:cs typeface="Times New Roman" panose="02020603050405020304" pitchFamily="18" charset="0"/>
              </a:rPr>
              <a:t>Oggi la cultura dell’alimentazione va costruita per proteggere la salute dai danni </a:t>
            </a:r>
            <a:r>
              <a:rPr lang="it-IT" sz="2000" dirty="0" smtClean="0">
                <a:latin typeface="Times New Roman" panose="02020603050405020304" pitchFamily="18" charset="0"/>
                <a:cs typeface="Times New Roman" panose="02020603050405020304" pitchFamily="18" charset="0"/>
              </a:rPr>
              <a:t>della </a:t>
            </a:r>
            <a:r>
              <a:rPr lang="it-IT" sz="2000" dirty="0">
                <a:latin typeface="Times New Roman" panose="02020603050405020304" pitchFamily="18" charset="0"/>
                <a:cs typeface="Times New Roman" panose="02020603050405020304" pitchFamily="18" charset="0"/>
              </a:rPr>
              <a:t>stessa alimentazione</a:t>
            </a:r>
          </a:p>
          <a:p>
            <a:endParaRPr lang="it-IT" dirty="0"/>
          </a:p>
        </p:txBody>
      </p:sp>
      <p:pic>
        <p:nvPicPr>
          <p:cNvPr id="5" name="Segnaposto contenuto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48976" y="2204864"/>
            <a:ext cx="3111204" cy="3017953"/>
          </a:xfrm>
        </p:spPr>
      </p:pic>
      <p:sp>
        <p:nvSpPr>
          <p:cNvPr id="4" name="Segnaposto numero diapositiva 3">
            <a:extLst>
              <a:ext uri="{FF2B5EF4-FFF2-40B4-BE49-F238E27FC236}">
                <a16:creationId xmlns:a16="http://schemas.microsoft.com/office/drawing/2014/main" xmlns="" id="{293610DB-7B6A-4F19-A881-AFF662D090FF}"/>
              </a:ext>
            </a:extLst>
          </p:cNvPr>
          <p:cNvSpPr>
            <a:spLocks noGrp="1"/>
          </p:cNvSpPr>
          <p:nvPr>
            <p:ph type="sldNum" sz="quarter" idx="12"/>
          </p:nvPr>
        </p:nvSpPr>
        <p:spPr/>
        <p:txBody>
          <a:bodyPr/>
          <a:lstStyle/>
          <a:p>
            <a:fld id="{C7FCEC8F-0648-4F19-B81F-D9FA0B6B3252}" type="slidenum">
              <a:rPr lang="it-IT" smtClean="0"/>
              <a:t>34</a:t>
            </a:fld>
            <a:endParaRPr lang="it-IT"/>
          </a:p>
        </p:txBody>
      </p:sp>
    </p:spTree>
    <p:extLst>
      <p:ext uri="{BB962C8B-B14F-4D97-AF65-F5344CB8AC3E}">
        <p14:creationId xmlns:p14="http://schemas.microsoft.com/office/powerpoint/2010/main" val="2512229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7907" y="620688"/>
            <a:ext cx="8856984" cy="792088"/>
          </a:xfrm>
        </p:spPr>
        <p:txBody>
          <a:bodyPr>
            <a:noAutofit/>
          </a:bodyPr>
          <a:lstStyle/>
          <a:p>
            <a:pPr algn="l"/>
            <a:r>
              <a:rPr lang="it-IT" sz="2800" dirty="0">
                <a:effectLst/>
                <a:latin typeface="Constantia" panose="02030602050306030303" pitchFamily="18" charset="0"/>
              </a:rPr>
              <a:t>Le esigenze nutrizionali sono le stesse di 10.000 anni fa</a:t>
            </a:r>
            <a:endParaRPr lang="it-IT" sz="3000" dirty="0">
              <a:solidFill>
                <a:srgbClr val="FFFF00"/>
              </a:solidFill>
              <a:latin typeface="Lucida Bright" pitchFamily="18" charset="0"/>
            </a:endParaRPr>
          </a:p>
        </p:txBody>
      </p:sp>
      <p:sp>
        <p:nvSpPr>
          <p:cNvPr id="3" name="Segnaposto contenuto 2"/>
          <p:cNvSpPr>
            <a:spLocks noGrp="1"/>
          </p:cNvSpPr>
          <p:nvPr>
            <p:ph sz="half" idx="1"/>
          </p:nvPr>
        </p:nvSpPr>
        <p:spPr>
          <a:xfrm>
            <a:off x="0" y="1628800"/>
            <a:ext cx="9144000" cy="3024336"/>
          </a:xfrm>
        </p:spPr>
        <p:txBody>
          <a:bodyPr>
            <a:normAutofit/>
          </a:bodyPr>
          <a:lstStyle/>
          <a:p>
            <a:r>
              <a:rPr lang="it-IT" sz="2000" dirty="0">
                <a:latin typeface="Times New Roman" panose="02020603050405020304" pitchFamily="18" charset="0"/>
                <a:cs typeface="Times New Roman" panose="02020603050405020304" pitchFamily="18" charset="0"/>
              </a:rPr>
              <a:t>Il bisogno primario </a:t>
            </a:r>
            <a:r>
              <a:rPr lang="it-IT" sz="2000" dirty="0" smtClean="0">
                <a:latin typeface="Times New Roman" panose="02020603050405020304" pitchFamily="18" charset="0"/>
                <a:cs typeface="Times New Roman" panose="02020603050405020304" pitchFamily="18" charset="0"/>
              </a:rPr>
              <a:t>era ed </a:t>
            </a:r>
            <a:r>
              <a:rPr lang="it-IT" sz="2000" dirty="0">
                <a:latin typeface="Times New Roman" panose="02020603050405020304" pitchFamily="18" charset="0"/>
                <a:cs typeface="Times New Roman" panose="02020603050405020304" pitchFamily="18" charset="0"/>
              </a:rPr>
              <a:t>è quello di sopravvivere. </a:t>
            </a:r>
          </a:p>
          <a:p>
            <a:r>
              <a:rPr lang="it-IT" sz="2000" dirty="0">
                <a:latin typeface="Times New Roman" panose="02020603050405020304" pitchFamily="18" charset="0"/>
                <a:cs typeface="Times New Roman" panose="02020603050405020304" pitchFamily="18" charset="0"/>
              </a:rPr>
              <a:t>Il corpo è un sistema con entrate e uscite.</a:t>
            </a:r>
          </a:p>
          <a:p>
            <a:r>
              <a:rPr lang="it-IT" sz="2000" dirty="0">
                <a:latin typeface="Times New Roman" panose="02020603050405020304" pitchFamily="18" charset="0"/>
                <a:cs typeface="Times New Roman" panose="02020603050405020304" pitchFamily="18" charset="0"/>
              </a:rPr>
              <a:t>Lo si può immaginare come un contenitore che si riempie dall'alto e ha un rubinetto di uscita in basso</a:t>
            </a:r>
          </a:p>
          <a:p>
            <a:r>
              <a:rPr lang="it-IT" sz="2000" dirty="0">
                <a:latin typeface="Times New Roman" panose="02020603050405020304" pitchFamily="18" charset="0"/>
                <a:cs typeface="Times New Roman" panose="02020603050405020304" pitchFamily="18" charset="0"/>
              </a:rPr>
              <a:t>Il corpo è un contenitore  elastico, se le entrate sono tante e le uscite poche, modifica il suo volume:</a:t>
            </a:r>
          </a:p>
          <a:p>
            <a:pPr marL="0" indent="0" algn="ctr">
              <a:buNone/>
            </a:pPr>
            <a:r>
              <a:rPr lang="it-IT" sz="2000" i="1" dirty="0">
                <a:solidFill>
                  <a:srgbClr val="FF0000"/>
                </a:solidFill>
                <a:latin typeface="Times New Roman" panose="02020603050405020304" pitchFamily="18" charset="0"/>
                <a:cs typeface="Times New Roman" panose="02020603050405020304" pitchFamily="18" charset="0"/>
              </a:rPr>
              <a:t> </a:t>
            </a:r>
            <a:r>
              <a:rPr lang="it-IT" sz="4000" i="1" dirty="0">
                <a:solidFill>
                  <a:srgbClr val="FF0000"/>
                </a:solidFill>
                <a:latin typeface="Times New Roman" panose="02020603050405020304" pitchFamily="18" charset="0"/>
                <a:cs typeface="Times New Roman" panose="02020603050405020304" pitchFamily="18" charset="0"/>
              </a:rPr>
              <a:t>ingrassa!</a:t>
            </a:r>
            <a:endParaRPr lang="it-IT" sz="4000" b="1" i="1" dirty="0">
              <a:solidFill>
                <a:srgbClr val="FFFF00"/>
              </a:solidFill>
              <a:latin typeface="Times New Roman" panose="02020603050405020304" pitchFamily="18" charset="0"/>
              <a:cs typeface="Times New Roman" panose="02020603050405020304" pitchFamily="18" charset="0"/>
            </a:endParaRPr>
          </a:p>
          <a:p>
            <a:endParaRPr lang="it-IT" sz="1400" dirty="0"/>
          </a:p>
        </p:txBody>
      </p:sp>
      <p:pic>
        <p:nvPicPr>
          <p:cNvPr id="8" name="Segnaposto contenuto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06443" y="4227396"/>
            <a:ext cx="2918448" cy="2700904"/>
          </a:xfrm>
        </p:spPr>
      </p:pic>
      <p:sp>
        <p:nvSpPr>
          <p:cNvPr id="4" name="Segnaposto numero diapositiva 3">
            <a:extLst>
              <a:ext uri="{FF2B5EF4-FFF2-40B4-BE49-F238E27FC236}">
                <a16:creationId xmlns:a16="http://schemas.microsoft.com/office/drawing/2014/main" xmlns="" id="{C0A76551-C5E9-4534-B883-26D7DF093411}"/>
              </a:ext>
            </a:extLst>
          </p:cNvPr>
          <p:cNvSpPr>
            <a:spLocks noGrp="1"/>
          </p:cNvSpPr>
          <p:nvPr>
            <p:ph type="sldNum" sz="quarter" idx="12"/>
          </p:nvPr>
        </p:nvSpPr>
        <p:spPr/>
        <p:txBody>
          <a:bodyPr/>
          <a:lstStyle/>
          <a:p>
            <a:fld id="{C7FCEC8F-0648-4F19-B81F-D9FA0B6B3252}" type="slidenum">
              <a:rPr lang="it-IT" smtClean="0"/>
              <a:t>35</a:t>
            </a:fld>
            <a:endParaRPr lang="it-IT"/>
          </a:p>
        </p:txBody>
      </p:sp>
    </p:spTree>
    <p:extLst>
      <p:ext uri="{BB962C8B-B14F-4D97-AF65-F5344CB8AC3E}">
        <p14:creationId xmlns:p14="http://schemas.microsoft.com/office/powerpoint/2010/main" val="304891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080120"/>
            <a:ext cx="9108504" cy="548680"/>
          </a:xfrm>
        </p:spPr>
        <p:txBody>
          <a:bodyPr/>
          <a:lstStyle/>
          <a:p>
            <a:pPr lvl="0" algn="ctr"/>
            <a:r>
              <a:rPr lang="it-IT" sz="2000" dirty="0">
                <a:latin typeface="Constantia" panose="02030602050306030303" pitchFamily="18" charset="0"/>
              </a:rPr>
              <a:t>COS'È E COME SI CALCOLA L'INDICE DI MASSA CORPOREA IMC </a:t>
            </a:r>
          </a:p>
        </p:txBody>
      </p:sp>
      <p:sp>
        <p:nvSpPr>
          <p:cNvPr id="8" name="Rettangolo 7">
            <a:extLst>
              <a:ext uri="{FF2B5EF4-FFF2-40B4-BE49-F238E27FC236}">
                <a16:creationId xmlns:a16="http://schemas.microsoft.com/office/drawing/2014/main" xmlns="" id="{3FAE9115-9138-4D79-83C0-11D9D8E52D9A}"/>
              </a:ext>
            </a:extLst>
          </p:cNvPr>
          <p:cNvSpPr/>
          <p:nvPr/>
        </p:nvSpPr>
        <p:spPr>
          <a:xfrm>
            <a:off x="251520" y="2073843"/>
            <a:ext cx="8640960" cy="2053639"/>
          </a:xfrm>
          <a:prstGeom prst="rect">
            <a:avLst/>
          </a:prstGeom>
        </p:spPr>
        <p:txBody>
          <a:bodyPr wrap="square">
            <a:spAutoFit/>
          </a:bodyPr>
          <a:lstStyle/>
          <a:p>
            <a:pPr>
              <a:lnSpc>
                <a:spcPct val="107000"/>
              </a:lnSpc>
              <a:spcAft>
                <a:spcPts val="0"/>
              </a:spcAft>
            </a:pPr>
            <a:r>
              <a:rPr lang="it-IT" sz="2000" dirty="0">
                <a:ea typeface="Times New Roman" panose="02020603050405020304" pitchFamily="18" charset="0"/>
                <a:cs typeface="Times New Roman" panose="02020603050405020304" pitchFamily="18" charset="0"/>
              </a:rPr>
              <a:t>Obesità significa accumulo eccessivo  di grasso nel nostro corpo. </a:t>
            </a:r>
          </a:p>
          <a:p>
            <a:pPr>
              <a:lnSpc>
                <a:spcPct val="107000"/>
              </a:lnSpc>
              <a:spcAft>
                <a:spcPts val="0"/>
              </a:spcAft>
            </a:pPr>
            <a:r>
              <a:rPr lang="it-IT" sz="2000" dirty="0">
                <a:ea typeface="Times New Roman" panose="02020603050405020304" pitchFamily="18" charset="0"/>
                <a:cs typeface="Times New Roman" panose="02020603050405020304" pitchFamily="18" charset="0"/>
              </a:rPr>
              <a:t>Il sistema più utilizzato che consente di distinguere un aumento eccessivo del peso dalla condizione di obesità è l’Indice di Massa Corporea (IMC).</a:t>
            </a:r>
          </a:p>
          <a:p>
            <a:pPr>
              <a:lnSpc>
                <a:spcPct val="107000"/>
              </a:lnSpc>
              <a:spcAft>
                <a:spcPts val="0"/>
              </a:spcAft>
            </a:pPr>
            <a:endParaRPr lang="it-IT" sz="2000" dirty="0">
              <a:solidFill>
                <a:srgbClr val="FF0000"/>
              </a:solidFill>
              <a:ea typeface="Times New Roman" panose="02020603050405020304" pitchFamily="18" charset="0"/>
              <a:cs typeface="Times New Roman" panose="02020603050405020304" pitchFamily="18" charset="0"/>
            </a:endParaRPr>
          </a:p>
          <a:p>
            <a:pPr algn="ctr">
              <a:lnSpc>
                <a:spcPct val="107000"/>
              </a:lnSpc>
              <a:spcAft>
                <a:spcPts val="0"/>
              </a:spcAft>
            </a:pPr>
            <a:r>
              <a:rPr lang="it-IT" sz="2000" dirty="0">
                <a:solidFill>
                  <a:srgbClr val="FF0000"/>
                </a:solidFill>
                <a:ea typeface="Times New Roman" panose="02020603050405020304" pitchFamily="18" charset="0"/>
                <a:cs typeface="Times New Roman" panose="02020603050405020304" pitchFamily="18" charset="0"/>
              </a:rPr>
              <a:t>IMC = PESO </a:t>
            </a:r>
            <a:r>
              <a:rPr lang="it-IT" sz="2000" dirty="0" smtClean="0">
                <a:solidFill>
                  <a:srgbClr val="FF0000"/>
                </a:solidFill>
                <a:ea typeface="Times New Roman" panose="02020603050405020304" pitchFamily="18" charset="0"/>
                <a:cs typeface="Times New Roman" panose="02020603050405020304" pitchFamily="18" charset="0"/>
              </a:rPr>
              <a:t>( Kg)/ALTEZZA</a:t>
            </a:r>
            <a:r>
              <a:rPr lang="it-IT" sz="2000" baseline="30000" dirty="0" smtClean="0">
                <a:solidFill>
                  <a:srgbClr val="FF0000"/>
                </a:solidFill>
                <a:ea typeface="Times New Roman" panose="02020603050405020304" pitchFamily="18" charset="0"/>
                <a:cs typeface="Times New Roman" panose="02020603050405020304" pitchFamily="18" charset="0"/>
              </a:rPr>
              <a:t>2</a:t>
            </a:r>
            <a:r>
              <a:rPr lang="it-IT" sz="2000" dirty="0" smtClean="0">
                <a:solidFill>
                  <a:srgbClr val="FF0000"/>
                </a:solidFill>
                <a:ea typeface="Times New Roman" panose="02020603050405020304" pitchFamily="18" charset="0"/>
                <a:cs typeface="Times New Roman" panose="02020603050405020304" pitchFamily="18" charset="0"/>
              </a:rPr>
              <a:t> </a:t>
            </a:r>
            <a:r>
              <a:rPr lang="it-IT" sz="2000" dirty="0" smtClean="0">
                <a:solidFill>
                  <a:srgbClr val="FF0000"/>
                </a:solidFill>
                <a:ea typeface="Times New Roman" panose="02020603050405020304" pitchFamily="18" charset="0"/>
                <a:cs typeface="Times New Roman" panose="02020603050405020304" pitchFamily="18" charset="0"/>
              </a:rPr>
              <a:t>(m)</a:t>
            </a:r>
            <a:r>
              <a:rPr lang="it-IT" sz="2000" dirty="0" smtClean="0"/>
              <a:t> </a:t>
            </a:r>
            <a:endParaRPr lang="it-IT" sz="2000" dirty="0"/>
          </a:p>
          <a:p>
            <a:pPr>
              <a:lnSpc>
                <a:spcPct val="107000"/>
              </a:lnSpc>
              <a:spcAft>
                <a:spcPts val="0"/>
              </a:spcAft>
            </a:pPr>
            <a:r>
              <a:rPr lang="it-IT" sz="2000" dirty="0">
                <a:ea typeface="Times New Roman" panose="02020603050405020304" pitchFamily="18" charset="0"/>
                <a:cs typeface="Times New Roman" panose="02020603050405020304" pitchFamily="18" charset="0"/>
              </a:rPr>
              <a:t> </a:t>
            </a:r>
            <a:endParaRPr lang="it-IT" sz="2000" dirty="0">
              <a:solidFill>
                <a:srgbClr val="FF0000"/>
              </a:solidFill>
              <a:latin typeface="+mn-lt"/>
              <a:ea typeface="Times New Roman" panose="02020603050405020304" pitchFamily="18" charset="0"/>
              <a:cs typeface="Times New Roman" panose="02020603050405020304" pitchFamily="18" charset="0"/>
            </a:endParaRPr>
          </a:p>
        </p:txBody>
      </p:sp>
      <p:graphicFrame>
        <p:nvGraphicFramePr>
          <p:cNvPr id="10" name="Tabella 9">
            <a:extLst>
              <a:ext uri="{FF2B5EF4-FFF2-40B4-BE49-F238E27FC236}">
                <a16:creationId xmlns:a16="http://schemas.microsoft.com/office/drawing/2014/main" xmlns="" id="{47EFE114-0861-44C3-9B06-FECBD2283124}"/>
              </a:ext>
            </a:extLst>
          </p:cNvPr>
          <p:cNvGraphicFramePr>
            <a:graphicFrameLocks noGrp="1"/>
          </p:cNvGraphicFramePr>
          <p:nvPr>
            <p:extLst>
              <p:ext uri="{D42A27DB-BD31-4B8C-83A1-F6EECF244321}">
                <p14:modId xmlns:p14="http://schemas.microsoft.com/office/powerpoint/2010/main" val="145093166"/>
              </p:ext>
            </p:extLst>
          </p:nvPr>
        </p:nvGraphicFramePr>
        <p:xfrm>
          <a:off x="755576" y="4797151"/>
          <a:ext cx="9414795" cy="345186"/>
        </p:xfrm>
        <a:graphic>
          <a:graphicData uri="http://schemas.openxmlformats.org/drawingml/2006/table">
            <a:tbl>
              <a:tblPr firstRow="1" firstCol="1" bandRow="1"/>
              <a:tblGrid>
                <a:gridCol w="9414795">
                  <a:extLst>
                    <a:ext uri="{9D8B030D-6E8A-4147-A177-3AD203B41FA5}">
                      <a16:colId xmlns:a16="http://schemas.microsoft.com/office/drawing/2014/main" xmlns="" val="3847169989"/>
                    </a:ext>
                  </a:extLst>
                </a:gridCol>
              </a:tblGrid>
              <a:tr h="114684">
                <a:tc>
                  <a:txBody>
                    <a:bodyPr/>
                    <a:lstStyle/>
                    <a:p>
                      <a:pPr>
                        <a:lnSpc>
                          <a:spcPct val="107000"/>
                        </a:lnSpc>
                        <a:spcAft>
                          <a:spcPts val="0"/>
                        </a:spcAft>
                      </a:pPr>
                      <a:endParaRPr lang="it-IT" sz="2000" dirty="0">
                        <a:effectLst/>
                        <a:latin typeface="Constantia" panose="02030602050306030303" pitchFamily="18" charset="0"/>
                        <a:ea typeface="Calibri" panose="020F0502020204030204" pitchFamily="34" charset="0"/>
                        <a:cs typeface="Times New Roman" panose="02020603050405020304" pitchFamily="18" charset="0"/>
                      </a:endParaRPr>
                    </a:p>
                  </a:txBody>
                  <a:tcPr marL="9525" marR="9525" marT="9525" marB="9525" anchor="ctr">
                    <a:lnL>
                      <a:noFill/>
                    </a:lnL>
                    <a:lnR>
                      <a:noFill/>
                    </a:lnR>
                    <a:lnT>
                      <a:noFill/>
                    </a:lnT>
                    <a:lnB>
                      <a:noFill/>
                    </a:lnB>
                  </a:tcPr>
                </a:tc>
                <a:extLst>
                  <a:ext uri="{0D108BD9-81ED-4DB2-BD59-A6C34878D82A}">
                    <a16:rowId xmlns:a16="http://schemas.microsoft.com/office/drawing/2014/main" xmlns="" val="323257349"/>
                  </a:ext>
                </a:extLst>
              </a:tr>
            </a:tbl>
          </a:graphicData>
        </a:graphic>
      </p:graphicFrame>
      <p:graphicFrame>
        <p:nvGraphicFramePr>
          <p:cNvPr id="4" name="Segnaposto contenuto 3">
            <a:extLst>
              <a:ext uri="{FF2B5EF4-FFF2-40B4-BE49-F238E27FC236}">
                <a16:creationId xmlns:a16="http://schemas.microsoft.com/office/drawing/2014/main" xmlns="" id="{01BFFB68-E44F-43F3-8FC1-F27C33B4BFCD}"/>
              </a:ext>
            </a:extLst>
          </p:cNvPr>
          <p:cNvGraphicFramePr>
            <a:graphicFrameLocks noGrp="1"/>
          </p:cNvGraphicFramePr>
          <p:nvPr>
            <p:ph sz="half" idx="1"/>
            <p:extLst>
              <p:ext uri="{D42A27DB-BD31-4B8C-83A1-F6EECF244321}">
                <p14:modId xmlns:p14="http://schemas.microsoft.com/office/powerpoint/2010/main" val="539428187"/>
              </p:ext>
            </p:extLst>
          </p:nvPr>
        </p:nvGraphicFramePr>
        <p:xfrm>
          <a:off x="2195736" y="4086192"/>
          <a:ext cx="5043636" cy="2053640"/>
        </p:xfrm>
        <a:graphic>
          <a:graphicData uri="http://schemas.openxmlformats.org/drawingml/2006/table">
            <a:tbl>
              <a:tblPr firstRow="1" bandRow="1">
                <a:tableStyleId>{5C22544A-7EE6-4342-B048-85BDC9FD1C3A}</a:tableStyleId>
              </a:tblPr>
              <a:tblGrid>
                <a:gridCol w="2521818">
                  <a:extLst>
                    <a:ext uri="{9D8B030D-6E8A-4147-A177-3AD203B41FA5}">
                      <a16:colId xmlns:a16="http://schemas.microsoft.com/office/drawing/2014/main" xmlns="" val="3814584938"/>
                    </a:ext>
                  </a:extLst>
                </a:gridCol>
                <a:gridCol w="2521818">
                  <a:extLst>
                    <a:ext uri="{9D8B030D-6E8A-4147-A177-3AD203B41FA5}">
                      <a16:colId xmlns:a16="http://schemas.microsoft.com/office/drawing/2014/main" xmlns="" val="3119316359"/>
                    </a:ext>
                  </a:extLst>
                </a:gridCol>
              </a:tblGrid>
              <a:tr h="410728">
                <a:tc>
                  <a:txBody>
                    <a:bodyPr/>
                    <a:lstStyle/>
                    <a:p>
                      <a:r>
                        <a:rPr lang="it-IT" dirty="0"/>
                        <a:t>IMC</a:t>
                      </a:r>
                    </a:p>
                  </a:txBody>
                  <a:tcPr/>
                </a:tc>
                <a:tc>
                  <a:txBody>
                    <a:bodyPr/>
                    <a:lstStyle/>
                    <a:p>
                      <a:r>
                        <a:rPr lang="it-IT" dirty="0"/>
                        <a:t>Condizione (Adulti)</a:t>
                      </a:r>
                    </a:p>
                  </a:txBody>
                  <a:tcPr/>
                </a:tc>
                <a:extLst>
                  <a:ext uri="{0D108BD9-81ED-4DB2-BD59-A6C34878D82A}">
                    <a16:rowId xmlns:a16="http://schemas.microsoft.com/office/drawing/2014/main" xmlns="" val="1958924362"/>
                  </a:ext>
                </a:extLst>
              </a:tr>
              <a:tr h="410728">
                <a:tc>
                  <a:txBody>
                    <a:bodyPr/>
                    <a:lstStyle/>
                    <a:p>
                      <a:r>
                        <a:rPr lang="it-IT" sz="2000" kern="1200" dirty="0">
                          <a:solidFill>
                            <a:schemeClr val="tx1"/>
                          </a:solidFill>
                          <a:latin typeface="+mn-lt"/>
                          <a:cs typeface="Times New Roman" panose="02020603050405020304" pitchFamily="18" charset="0"/>
                        </a:rPr>
                        <a:t>Inferiore a 18,5 </a:t>
                      </a:r>
                    </a:p>
                  </a:txBody>
                  <a:tcPr/>
                </a:tc>
                <a:tc>
                  <a:txBody>
                    <a:bodyPr/>
                    <a:lstStyle/>
                    <a:p>
                      <a:r>
                        <a:rPr lang="it-IT" sz="2000" b="1" kern="1200" dirty="0">
                          <a:solidFill>
                            <a:schemeClr val="tx1"/>
                          </a:solidFill>
                          <a:latin typeface="+mn-lt"/>
                          <a:cs typeface="Times New Roman" panose="02020603050405020304" pitchFamily="18" charset="0"/>
                        </a:rPr>
                        <a:t>sottopeso </a:t>
                      </a:r>
                    </a:p>
                  </a:txBody>
                  <a:tcPr/>
                </a:tc>
                <a:extLst>
                  <a:ext uri="{0D108BD9-81ED-4DB2-BD59-A6C34878D82A}">
                    <a16:rowId xmlns:a16="http://schemas.microsoft.com/office/drawing/2014/main" xmlns="" val="1240633308"/>
                  </a:ext>
                </a:extLst>
              </a:tr>
              <a:tr h="410728">
                <a:tc>
                  <a:txBody>
                    <a:bodyPr/>
                    <a:lstStyle/>
                    <a:p>
                      <a:r>
                        <a:rPr lang="it-IT" sz="2000" kern="1200" dirty="0">
                          <a:solidFill>
                            <a:schemeClr val="tx1"/>
                          </a:solidFill>
                          <a:latin typeface="+mn-lt"/>
                          <a:cs typeface="Times New Roman" panose="02020603050405020304" pitchFamily="18" charset="0"/>
                        </a:rPr>
                        <a:t>Tra 18,5 e 24,9 </a:t>
                      </a:r>
                    </a:p>
                  </a:txBody>
                  <a:tcPr/>
                </a:tc>
                <a:tc>
                  <a:txBody>
                    <a:bodyPr/>
                    <a:lstStyle/>
                    <a:p>
                      <a:r>
                        <a:rPr lang="it-IT" sz="2000" b="1" kern="1200" dirty="0">
                          <a:solidFill>
                            <a:schemeClr val="tx1"/>
                          </a:solidFill>
                          <a:latin typeface="+mn-lt"/>
                          <a:cs typeface="Times New Roman" panose="02020603050405020304" pitchFamily="18" charset="0"/>
                        </a:rPr>
                        <a:t>normale</a:t>
                      </a:r>
                    </a:p>
                  </a:txBody>
                  <a:tcPr/>
                </a:tc>
                <a:extLst>
                  <a:ext uri="{0D108BD9-81ED-4DB2-BD59-A6C34878D82A}">
                    <a16:rowId xmlns:a16="http://schemas.microsoft.com/office/drawing/2014/main" xmlns="" val="4147613400"/>
                  </a:ext>
                </a:extLst>
              </a:tr>
              <a:tr h="410728">
                <a:tc>
                  <a:txBody>
                    <a:bodyPr/>
                    <a:lstStyle/>
                    <a:p>
                      <a:r>
                        <a:rPr lang="it-IT" sz="2000" kern="1200" dirty="0">
                          <a:solidFill>
                            <a:schemeClr val="tx1"/>
                          </a:solidFill>
                          <a:latin typeface="+mn-lt"/>
                          <a:cs typeface="Times New Roman" panose="02020603050405020304" pitchFamily="18" charset="0"/>
                        </a:rPr>
                        <a:t>Tra 25 e 29,9 </a:t>
                      </a:r>
                    </a:p>
                  </a:txBody>
                  <a:tcPr/>
                </a:tc>
                <a:tc>
                  <a:txBody>
                    <a:bodyPr/>
                    <a:lstStyle/>
                    <a:p>
                      <a:r>
                        <a:rPr lang="it-IT" sz="2000" b="1" kern="1200" dirty="0">
                          <a:solidFill>
                            <a:schemeClr val="tx1"/>
                          </a:solidFill>
                          <a:latin typeface="+mn-lt"/>
                          <a:cs typeface="Times New Roman" panose="02020603050405020304" pitchFamily="18" charset="0"/>
                        </a:rPr>
                        <a:t>sovrappeso</a:t>
                      </a:r>
                    </a:p>
                  </a:txBody>
                  <a:tcPr/>
                </a:tc>
                <a:extLst>
                  <a:ext uri="{0D108BD9-81ED-4DB2-BD59-A6C34878D82A}">
                    <a16:rowId xmlns:a16="http://schemas.microsoft.com/office/drawing/2014/main" xmlns="" val="1950399309"/>
                  </a:ext>
                </a:extLst>
              </a:tr>
              <a:tr h="410728">
                <a:tc>
                  <a:txBody>
                    <a:bodyPr/>
                    <a:lstStyle/>
                    <a:p>
                      <a:r>
                        <a:rPr lang="it-IT" sz="2000" kern="1200" dirty="0">
                          <a:solidFill>
                            <a:schemeClr val="tx1"/>
                          </a:solidFill>
                          <a:latin typeface="+mn-lt"/>
                          <a:cs typeface="Times New Roman" panose="02020603050405020304" pitchFamily="18" charset="0"/>
                        </a:rPr>
                        <a:t>30 e oltre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000" b="1" kern="1200" dirty="0">
                          <a:solidFill>
                            <a:schemeClr val="tx1"/>
                          </a:solidFill>
                          <a:latin typeface="+mn-lt"/>
                          <a:cs typeface="Times New Roman" panose="02020603050405020304" pitchFamily="18" charset="0"/>
                        </a:rPr>
                        <a:t>obeso </a:t>
                      </a:r>
                    </a:p>
                  </a:txBody>
                  <a:tcPr/>
                </a:tc>
                <a:extLst>
                  <a:ext uri="{0D108BD9-81ED-4DB2-BD59-A6C34878D82A}">
                    <a16:rowId xmlns:a16="http://schemas.microsoft.com/office/drawing/2014/main" xmlns="" val="3891683761"/>
                  </a:ext>
                </a:extLst>
              </a:tr>
            </a:tbl>
          </a:graphicData>
        </a:graphic>
      </p:graphicFrame>
      <p:sp>
        <p:nvSpPr>
          <p:cNvPr id="3" name="Segnaposto numero diapositiva 2">
            <a:extLst>
              <a:ext uri="{FF2B5EF4-FFF2-40B4-BE49-F238E27FC236}">
                <a16:creationId xmlns:a16="http://schemas.microsoft.com/office/drawing/2014/main" xmlns="" id="{FEEDF24A-924D-4656-8228-48D18BCA5F87}"/>
              </a:ext>
            </a:extLst>
          </p:cNvPr>
          <p:cNvSpPr>
            <a:spLocks noGrp="1"/>
          </p:cNvSpPr>
          <p:nvPr>
            <p:ph type="sldNum" sz="quarter" idx="12"/>
          </p:nvPr>
        </p:nvSpPr>
        <p:spPr/>
        <p:txBody>
          <a:bodyPr/>
          <a:lstStyle/>
          <a:p>
            <a:fld id="{C7FCEC8F-0648-4F19-B81F-D9FA0B6B3252}" type="slidenum">
              <a:rPr lang="it-IT" smtClean="0"/>
              <a:t>36</a:t>
            </a:fld>
            <a:endParaRPr lang="it-IT"/>
          </a:p>
        </p:txBody>
      </p:sp>
    </p:spTree>
    <p:extLst>
      <p:ext uri="{BB962C8B-B14F-4D97-AF65-F5344CB8AC3E}">
        <p14:creationId xmlns:p14="http://schemas.microsoft.com/office/powerpoint/2010/main" val="1192173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84C6A92-48BD-45EF-8E47-264F32ED4FF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xmlns="" id="{CA4DCBF4-6CCA-43FC-9A30-E2DD08EA7107}"/>
              </a:ext>
            </a:extLst>
          </p:cNvPr>
          <p:cNvSpPr>
            <a:spLocks noGrp="1"/>
          </p:cNvSpPr>
          <p:nvPr>
            <p:ph sz="half" idx="1"/>
          </p:nvPr>
        </p:nvSpPr>
        <p:spPr>
          <a:xfrm>
            <a:off x="457200" y="2340741"/>
            <a:ext cx="5050904" cy="3813171"/>
          </a:xfrm>
        </p:spPr>
        <p:txBody>
          <a:bodyPr>
            <a:normAutofit/>
          </a:bodyPr>
          <a:lstStyle/>
          <a:p>
            <a:r>
              <a:rPr lang="it-IT" sz="2800" dirty="0">
                <a:solidFill>
                  <a:srgbClr val="0000FF"/>
                </a:solidFill>
                <a:latin typeface="Times New Roman" panose="02020603050405020304" pitchFamily="18" charset="0"/>
                <a:ea typeface="Times New Roman" panose="02020603050405020304" pitchFamily="18" charset="0"/>
              </a:rPr>
              <a:t> </a:t>
            </a:r>
            <a:r>
              <a:rPr lang="it-IT" sz="2200" dirty="0">
                <a:cs typeface="Times New Roman" panose="02020603050405020304" pitchFamily="18" charset="0"/>
              </a:rPr>
              <a:t>È </a:t>
            </a:r>
            <a:r>
              <a:rPr lang="it-IT" sz="2200" b="1" i="1" dirty="0">
                <a:cs typeface="Times New Roman" panose="02020603050405020304" pitchFamily="18" charset="0"/>
              </a:rPr>
              <a:t>sottopeso</a:t>
            </a:r>
            <a:r>
              <a:rPr lang="it-IT" sz="2200" dirty="0">
                <a:cs typeface="Times New Roman" panose="02020603050405020304" pitchFamily="18" charset="0"/>
              </a:rPr>
              <a:t>, il soggetto che si colloca sotto il 5° percentile (fascia marrone chiaro);</a:t>
            </a:r>
          </a:p>
          <a:p>
            <a:r>
              <a:rPr lang="it-IT" sz="2200" dirty="0">
                <a:cs typeface="Times New Roman" panose="02020603050405020304" pitchFamily="18" charset="0"/>
              </a:rPr>
              <a:t> È </a:t>
            </a:r>
            <a:r>
              <a:rPr lang="it-IT" sz="2200" b="1" i="1" dirty="0">
                <a:cs typeface="Times New Roman" panose="02020603050405020304" pitchFamily="18" charset="0"/>
              </a:rPr>
              <a:t>normopeso</a:t>
            </a:r>
            <a:r>
              <a:rPr lang="it-IT" sz="2200" dirty="0">
                <a:cs typeface="Times New Roman" panose="02020603050405020304" pitchFamily="18" charset="0"/>
              </a:rPr>
              <a:t> chi si colloca fra il 5° e l’85° percentile (fascia verde); </a:t>
            </a:r>
          </a:p>
          <a:p>
            <a:r>
              <a:rPr lang="it-IT" sz="2200" dirty="0">
                <a:cs typeface="Times New Roman" panose="02020603050405020304" pitchFamily="18" charset="0"/>
              </a:rPr>
              <a:t>È </a:t>
            </a:r>
            <a:r>
              <a:rPr lang="it-IT" sz="2200" b="1" i="1" dirty="0">
                <a:cs typeface="Times New Roman" panose="02020603050405020304" pitchFamily="18" charset="0"/>
              </a:rPr>
              <a:t>sovrappeso</a:t>
            </a:r>
            <a:r>
              <a:rPr lang="it-IT" sz="2200" dirty="0">
                <a:cs typeface="Times New Roman" panose="02020603050405020304" pitchFamily="18" charset="0"/>
              </a:rPr>
              <a:t> il soggetto che sopra l’85° percentile (fascia gialla); </a:t>
            </a:r>
          </a:p>
          <a:p>
            <a:r>
              <a:rPr lang="it-IT" sz="2200" dirty="0">
                <a:cs typeface="Times New Roman" panose="02020603050405020304" pitchFamily="18" charset="0"/>
              </a:rPr>
              <a:t>È </a:t>
            </a:r>
            <a:r>
              <a:rPr lang="it-IT" sz="2200" b="1" i="1" dirty="0">
                <a:cs typeface="Times New Roman" panose="02020603050405020304" pitchFamily="18" charset="0"/>
              </a:rPr>
              <a:t>obeso</a:t>
            </a:r>
            <a:r>
              <a:rPr lang="it-IT" sz="2200" dirty="0">
                <a:cs typeface="Times New Roman" panose="02020603050405020304" pitchFamily="18" charset="0"/>
              </a:rPr>
              <a:t> chi si colloca sopra il 95° percentile (fascia rosa).</a:t>
            </a:r>
          </a:p>
        </p:txBody>
      </p:sp>
      <p:pic>
        <p:nvPicPr>
          <p:cNvPr id="6" name="Segnaposto contenuto 5">
            <a:extLst>
              <a:ext uri="{FF2B5EF4-FFF2-40B4-BE49-F238E27FC236}">
                <a16:creationId xmlns:a16="http://schemas.microsoft.com/office/drawing/2014/main" xmlns="" id="{547120C7-9A57-4081-8FE1-BDD2C90E1A1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08104" y="1575278"/>
            <a:ext cx="2520280" cy="4991466"/>
          </a:xfrm>
        </p:spPr>
      </p:pic>
      <p:sp>
        <p:nvSpPr>
          <p:cNvPr id="4" name="Segnaposto numero diapositiva 3">
            <a:extLst>
              <a:ext uri="{FF2B5EF4-FFF2-40B4-BE49-F238E27FC236}">
                <a16:creationId xmlns:a16="http://schemas.microsoft.com/office/drawing/2014/main" xmlns="" id="{164D43E4-B3D9-4E85-BDED-0B90F628E08C}"/>
              </a:ext>
            </a:extLst>
          </p:cNvPr>
          <p:cNvSpPr>
            <a:spLocks noGrp="1"/>
          </p:cNvSpPr>
          <p:nvPr>
            <p:ph type="sldNum" sz="quarter" idx="12"/>
          </p:nvPr>
        </p:nvSpPr>
        <p:spPr/>
        <p:txBody>
          <a:bodyPr/>
          <a:lstStyle/>
          <a:p>
            <a:fld id="{C7FCEC8F-0648-4F19-B81F-D9FA0B6B3252}" type="slidenum">
              <a:rPr lang="it-IT" smtClean="0"/>
              <a:t>37</a:t>
            </a:fld>
            <a:endParaRPr lang="it-IT"/>
          </a:p>
        </p:txBody>
      </p:sp>
    </p:spTree>
    <p:extLst>
      <p:ext uri="{BB962C8B-B14F-4D97-AF65-F5344CB8AC3E}">
        <p14:creationId xmlns:p14="http://schemas.microsoft.com/office/powerpoint/2010/main" val="18043323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683568" y="836712"/>
            <a:ext cx="8229600" cy="638944"/>
          </a:xfrm>
        </p:spPr>
        <p:txBody>
          <a:bodyPr/>
          <a:lstStyle/>
          <a:p>
            <a:r>
              <a:rPr lang="it-IT" sz="2000" b="1" dirty="0">
                <a:solidFill>
                  <a:srgbClr val="04617B"/>
                </a:solidFill>
                <a:latin typeface="Constantia" panose="02030602050306030303" pitchFamily="18" charset="0"/>
              </a:rPr>
              <a:t>IL TUO "DIARIO DELL'ATTIVITÀ FISICA" NELLE </a:t>
            </a:r>
            <a:r>
              <a:rPr lang="it-IT" sz="2400" dirty="0">
                <a:solidFill>
                  <a:srgbClr val="04617B"/>
                </a:solidFill>
                <a:latin typeface="Constantia" panose="02030602050306030303" pitchFamily="18" charset="0"/>
              </a:rPr>
              <a:t>24</a:t>
            </a:r>
            <a:r>
              <a:rPr lang="it-IT" sz="2000" b="1" dirty="0">
                <a:solidFill>
                  <a:srgbClr val="04617B"/>
                </a:solidFill>
                <a:latin typeface="Constantia" panose="02030602050306030303" pitchFamily="18" charset="0"/>
              </a:rPr>
              <a:t> ORE</a:t>
            </a:r>
            <a:endParaRPr lang="it-IT" altLang="it-IT" sz="2000" dirty="0">
              <a:latin typeface="+mn-lt"/>
            </a:endParaRPr>
          </a:p>
        </p:txBody>
      </p:sp>
      <p:sp>
        <p:nvSpPr>
          <p:cNvPr id="11" name="Segnaposto testo 10"/>
          <p:cNvSpPr>
            <a:spLocks noGrp="1"/>
          </p:cNvSpPr>
          <p:nvPr>
            <p:ph type="body" idx="1"/>
          </p:nvPr>
        </p:nvSpPr>
        <p:spPr>
          <a:xfrm>
            <a:off x="251520" y="1855248"/>
            <a:ext cx="4464496" cy="659352"/>
          </a:xfrm>
        </p:spPr>
        <p:txBody>
          <a:bodyPr/>
          <a:lstStyle/>
          <a:p>
            <a:r>
              <a:rPr lang="it-IT" dirty="0"/>
              <a:t>Quante calorie si consumano in una giornata?</a:t>
            </a:r>
          </a:p>
        </p:txBody>
      </p:sp>
      <p:sp>
        <p:nvSpPr>
          <p:cNvPr id="13" name="Segnaposto testo 12"/>
          <p:cNvSpPr>
            <a:spLocks noGrp="1"/>
          </p:cNvSpPr>
          <p:nvPr>
            <p:ph type="body" sz="half" idx="3"/>
          </p:nvPr>
        </p:nvSpPr>
        <p:spPr>
          <a:xfrm>
            <a:off x="4645025" y="1700808"/>
            <a:ext cx="4391471" cy="1296143"/>
          </a:xfrm>
        </p:spPr>
        <p:txBody>
          <a:bodyPr/>
          <a:lstStyle/>
          <a:p>
            <a:r>
              <a:rPr lang="it-IT" dirty="0"/>
              <a:t>Non dipende solo dal tipo di attività svolta ma anche dal peso del suo corpo!</a:t>
            </a:r>
          </a:p>
        </p:txBody>
      </p:sp>
      <p:pic>
        <p:nvPicPr>
          <p:cNvPr id="16" name="Segnaposto contenuto 15"/>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539552" y="2735847"/>
            <a:ext cx="2838095" cy="1447619"/>
          </a:xfrm>
        </p:spPr>
      </p:pic>
      <p:pic>
        <p:nvPicPr>
          <p:cNvPr id="15" name="Segnaposto contenuto 14"/>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4645025" y="3304680"/>
            <a:ext cx="4041775" cy="2266353"/>
          </a:xfrm>
        </p:spPr>
      </p:pic>
      <p:pic>
        <p:nvPicPr>
          <p:cNvPr id="17" name="Immagin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600" y="4437112"/>
            <a:ext cx="2838095" cy="1457143"/>
          </a:xfrm>
          <a:prstGeom prst="rect">
            <a:avLst/>
          </a:prstGeom>
        </p:spPr>
      </p:pic>
      <p:sp>
        <p:nvSpPr>
          <p:cNvPr id="2" name="Segnaposto numero diapositiva 1">
            <a:extLst>
              <a:ext uri="{FF2B5EF4-FFF2-40B4-BE49-F238E27FC236}">
                <a16:creationId xmlns:a16="http://schemas.microsoft.com/office/drawing/2014/main" xmlns="" id="{8702B003-3DC8-4E15-8736-3A6B085078E4}"/>
              </a:ext>
            </a:extLst>
          </p:cNvPr>
          <p:cNvSpPr>
            <a:spLocks noGrp="1"/>
          </p:cNvSpPr>
          <p:nvPr>
            <p:ph type="sldNum" sz="quarter" idx="12"/>
          </p:nvPr>
        </p:nvSpPr>
        <p:spPr/>
        <p:txBody>
          <a:bodyPr/>
          <a:lstStyle/>
          <a:p>
            <a:fld id="{C7FCEC8F-0648-4F19-B81F-D9FA0B6B3252}" type="slidenum">
              <a:rPr lang="it-IT" smtClean="0"/>
              <a:t>38</a:t>
            </a:fld>
            <a:endParaRPr lang="it-IT"/>
          </a:p>
        </p:txBody>
      </p:sp>
    </p:spTree>
    <p:extLst>
      <p:ext uri="{BB962C8B-B14F-4D97-AF65-F5344CB8AC3E}">
        <p14:creationId xmlns:p14="http://schemas.microsoft.com/office/powerpoint/2010/main" val="31910672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xmlns="" id="{5DD1C988-DFB9-418A-8205-AFB69F29A74E}"/>
              </a:ext>
            </a:extLst>
          </p:cNvPr>
          <p:cNvSpPr>
            <a:spLocks noGrp="1"/>
          </p:cNvSpPr>
          <p:nvPr>
            <p:ph type="title"/>
          </p:nvPr>
        </p:nvSpPr>
        <p:spPr>
          <a:xfrm>
            <a:off x="179512" y="704088"/>
            <a:ext cx="8856984" cy="1143000"/>
          </a:xfrm>
        </p:spPr>
        <p:txBody>
          <a:bodyPr>
            <a:normAutofit fontScale="90000"/>
          </a:bodyPr>
          <a:lstStyle/>
          <a:p>
            <a:pPr algn="ctr">
              <a:lnSpc>
                <a:spcPct val="107000"/>
              </a:lnSpc>
              <a:spcAft>
                <a:spcPts val="800"/>
              </a:spcAft>
            </a:pPr>
            <a:r>
              <a:rPr lang="it-IT" sz="3600" dirty="0">
                <a:solidFill>
                  <a:srgbClr val="04577B"/>
                </a:solidFill>
                <a:latin typeface="Constantia" panose="02030602050306030303" pitchFamily="18" charset="0"/>
                <a:ea typeface="Times New Roman" panose="02020603050405020304" pitchFamily="18" charset="0"/>
                <a:cs typeface="Times New Roman" panose="02020603050405020304" pitchFamily="18" charset="0"/>
              </a:rPr>
              <a:t>Aspetto e salute:</a:t>
            </a:r>
            <a:br>
              <a:rPr lang="it-IT" sz="3600" dirty="0">
                <a:solidFill>
                  <a:srgbClr val="04577B"/>
                </a:solidFill>
                <a:latin typeface="Constantia" panose="02030602050306030303" pitchFamily="18" charset="0"/>
                <a:ea typeface="Times New Roman" panose="02020603050405020304" pitchFamily="18" charset="0"/>
                <a:cs typeface="Times New Roman" panose="02020603050405020304" pitchFamily="18" charset="0"/>
              </a:rPr>
            </a:br>
            <a:r>
              <a:rPr lang="it-IT" sz="3600" dirty="0">
                <a:solidFill>
                  <a:srgbClr val="04577B"/>
                </a:solidFill>
                <a:latin typeface="Constantia" panose="02030602050306030303" pitchFamily="18" charset="0"/>
                <a:ea typeface="Times New Roman" panose="02020603050405020304" pitchFamily="18" charset="0"/>
                <a:cs typeface="Times New Roman" panose="02020603050405020304" pitchFamily="18" charset="0"/>
              </a:rPr>
              <a:t> Disturbi del Comportamento Alimentare </a:t>
            </a:r>
            <a:r>
              <a:rPr lang="it-IT" sz="4400" dirty="0">
                <a:solidFill>
                  <a:srgbClr val="04577B"/>
                </a:solidFill>
                <a:latin typeface="Constantia" panose="02030602050306030303" pitchFamily="18" charset="0"/>
                <a:ea typeface="Times New Roman" panose="02020603050405020304" pitchFamily="18" charset="0"/>
                <a:cs typeface="Times New Roman" panose="02020603050405020304" pitchFamily="18" charset="0"/>
              </a:rPr>
              <a:t> </a:t>
            </a:r>
            <a:endParaRPr lang="it-IT" dirty="0"/>
          </a:p>
        </p:txBody>
      </p:sp>
      <p:sp>
        <p:nvSpPr>
          <p:cNvPr id="5" name="Segnaposto contenuto 4">
            <a:extLst>
              <a:ext uri="{FF2B5EF4-FFF2-40B4-BE49-F238E27FC236}">
                <a16:creationId xmlns:a16="http://schemas.microsoft.com/office/drawing/2014/main" xmlns="" id="{12A20F54-4B59-4B5D-8E0D-B9C079E0710E}"/>
              </a:ext>
            </a:extLst>
          </p:cNvPr>
          <p:cNvSpPr>
            <a:spLocks noGrp="1"/>
          </p:cNvSpPr>
          <p:nvPr>
            <p:ph sz="half" idx="1"/>
          </p:nvPr>
        </p:nvSpPr>
        <p:spPr>
          <a:xfrm>
            <a:off x="0" y="2221842"/>
            <a:ext cx="5292080" cy="4636157"/>
          </a:xfrm>
        </p:spPr>
        <p:txBody>
          <a:bodyPr>
            <a:normAutofit fontScale="77500" lnSpcReduction="20000"/>
          </a:bodyPr>
          <a:lstStyle/>
          <a:p>
            <a:pPr marL="0">
              <a:lnSpc>
                <a:spcPct val="127000"/>
              </a:lnSpc>
            </a:pPr>
            <a:r>
              <a:rPr lang="it-IT" dirty="0">
                <a:cs typeface="Times New Roman" panose="02020603050405020304" pitchFamily="18" charset="0"/>
              </a:rPr>
              <a:t>Gli adolescenti sono la fascia di popolazione più a rischio. </a:t>
            </a:r>
          </a:p>
          <a:p>
            <a:pPr marL="0">
              <a:lnSpc>
                <a:spcPct val="127000"/>
              </a:lnSpc>
            </a:pPr>
            <a:r>
              <a:rPr lang="it-IT" dirty="0">
                <a:cs typeface="Times New Roman" panose="02020603050405020304" pitchFamily="18" charset="0"/>
              </a:rPr>
              <a:t>Da una  lato la pressione consumistica pubblicizza ogni tentazione gastronomica, dall'altro la proposta della magrezza esasperata come prototipo di successo genera inevitabile confusione. </a:t>
            </a:r>
          </a:p>
          <a:p>
            <a:pPr marL="0">
              <a:lnSpc>
                <a:spcPct val="127000"/>
              </a:lnSpc>
            </a:pPr>
            <a:r>
              <a:rPr lang="it-IT" dirty="0">
                <a:cs typeface="Times New Roman" panose="02020603050405020304" pitchFamily="18" charset="0"/>
              </a:rPr>
              <a:t>I tentativi di inseguire il modello della magrezza possono sfociare nei </a:t>
            </a:r>
            <a:r>
              <a:rPr lang="it-IT" b="1" i="1" dirty="0">
                <a:cs typeface="Times New Roman" panose="02020603050405020304" pitchFamily="18" charset="0"/>
              </a:rPr>
              <a:t>Disturbi del Comportamento Alimentare</a:t>
            </a:r>
            <a:r>
              <a:rPr lang="it-IT" dirty="0">
                <a:cs typeface="Times New Roman" panose="02020603050405020304" pitchFamily="18" charset="0"/>
              </a:rPr>
              <a:t> (DCA):</a:t>
            </a:r>
          </a:p>
          <a:p>
            <a:pPr marL="548640" lvl="3">
              <a:lnSpc>
                <a:spcPct val="127000"/>
              </a:lnSpc>
              <a:buFont typeface="Wingdings" panose="05000000000000000000" pitchFamily="2" charset="2"/>
              <a:buChar char="Ø"/>
            </a:pPr>
            <a:r>
              <a:rPr lang="it-IT" sz="2400" dirty="0">
                <a:cs typeface="Times New Roman" panose="02020603050405020304" pitchFamily="18" charset="0"/>
              </a:rPr>
              <a:t>Anoressia nervosa </a:t>
            </a:r>
          </a:p>
          <a:p>
            <a:pPr marL="548640" lvl="3">
              <a:lnSpc>
                <a:spcPct val="127000"/>
              </a:lnSpc>
              <a:buFont typeface="Wingdings" panose="05000000000000000000" pitchFamily="2" charset="2"/>
              <a:buChar char="Ø"/>
            </a:pPr>
            <a:r>
              <a:rPr lang="it-IT" sz="2400" dirty="0">
                <a:cs typeface="Times New Roman" panose="02020603050405020304" pitchFamily="18" charset="0"/>
              </a:rPr>
              <a:t>Bulimia </a:t>
            </a:r>
          </a:p>
          <a:p>
            <a:pPr marL="548640" lvl="3">
              <a:lnSpc>
                <a:spcPct val="127000"/>
              </a:lnSpc>
              <a:buFont typeface="Wingdings" panose="05000000000000000000" pitchFamily="2" charset="2"/>
              <a:buChar char="Ø"/>
            </a:pPr>
            <a:r>
              <a:rPr lang="it-IT" sz="2400" dirty="0">
                <a:cs typeface="Times New Roman" panose="02020603050405020304" pitchFamily="18" charset="0"/>
              </a:rPr>
              <a:t>Disturbo da alimentazione incontrollata.  </a:t>
            </a:r>
          </a:p>
          <a:p>
            <a:endParaRPr lang="it-IT" dirty="0"/>
          </a:p>
        </p:txBody>
      </p:sp>
      <p:pic>
        <p:nvPicPr>
          <p:cNvPr id="8" name="Segnaposto contenuto 7">
            <a:extLst>
              <a:ext uri="{FF2B5EF4-FFF2-40B4-BE49-F238E27FC236}">
                <a16:creationId xmlns:a16="http://schemas.microsoft.com/office/drawing/2014/main" xmlns="" id="{B96FA60E-5992-419C-A573-3479F6B9DC1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328024" y="2852936"/>
            <a:ext cx="3708472" cy="2414313"/>
          </a:xfrm>
        </p:spPr>
      </p:pic>
      <p:sp>
        <p:nvSpPr>
          <p:cNvPr id="2" name="Segnaposto numero diapositiva 1">
            <a:extLst>
              <a:ext uri="{FF2B5EF4-FFF2-40B4-BE49-F238E27FC236}">
                <a16:creationId xmlns:a16="http://schemas.microsoft.com/office/drawing/2014/main" xmlns="" id="{8840FF73-8C69-4F78-8E3F-AB6EF57DC5BE}"/>
              </a:ext>
            </a:extLst>
          </p:cNvPr>
          <p:cNvSpPr>
            <a:spLocks noGrp="1"/>
          </p:cNvSpPr>
          <p:nvPr>
            <p:ph type="sldNum" sz="quarter" idx="12"/>
          </p:nvPr>
        </p:nvSpPr>
        <p:spPr/>
        <p:txBody>
          <a:bodyPr/>
          <a:lstStyle/>
          <a:p>
            <a:fld id="{C7FCEC8F-0648-4F19-B81F-D9FA0B6B3252}" type="slidenum">
              <a:rPr lang="it-IT" smtClean="0"/>
              <a:t>39</a:t>
            </a:fld>
            <a:endParaRPr lang="it-IT"/>
          </a:p>
        </p:txBody>
      </p:sp>
    </p:spTree>
    <p:extLst>
      <p:ext uri="{BB962C8B-B14F-4D97-AF65-F5344CB8AC3E}">
        <p14:creationId xmlns:p14="http://schemas.microsoft.com/office/powerpoint/2010/main" val="32915061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17581" y="2060849"/>
            <a:ext cx="7175351" cy="1440159"/>
          </a:xfrm>
        </p:spPr>
        <p:txBody>
          <a:bodyPr>
            <a:normAutofit fontScale="90000"/>
          </a:bodyPr>
          <a:lstStyle/>
          <a:p>
            <a:r>
              <a:rPr lang="it-IT" dirty="0"/>
              <a:t/>
            </a:r>
            <a:br>
              <a:rPr lang="it-IT" dirty="0"/>
            </a:br>
            <a:r>
              <a:rPr lang="it-IT" dirty="0" err="1"/>
              <a:t>Questionnaire</a:t>
            </a:r>
            <a:r>
              <a:rPr lang="it-IT" dirty="0"/>
              <a:t> on </a:t>
            </a:r>
            <a:r>
              <a:rPr lang="it-IT" dirty="0" err="1"/>
              <a:t>nutrition</a:t>
            </a:r>
            <a:endParaRPr lang="it-IT" dirty="0"/>
          </a:p>
        </p:txBody>
      </p:sp>
      <p:sp>
        <p:nvSpPr>
          <p:cNvPr id="3" name="Sottotitolo 2"/>
          <p:cNvSpPr>
            <a:spLocks noGrp="1"/>
          </p:cNvSpPr>
          <p:nvPr>
            <p:ph type="subTitle" idx="1"/>
          </p:nvPr>
        </p:nvSpPr>
        <p:spPr>
          <a:xfrm>
            <a:off x="3563888" y="3933056"/>
            <a:ext cx="5114778" cy="1101248"/>
          </a:xfrm>
        </p:spPr>
        <p:txBody>
          <a:bodyPr/>
          <a:lstStyle/>
          <a:p>
            <a:r>
              <a:rPr lang="it-IT" i="1" dirty="0">
                <a:solidFill>
                  <a:schemeClr val="bg2">
                    <a:lumMod val="75000"/>
                  </a:schemeClr>
                </a:solidFill>
              </a:rPr>
              <a:t>La </a:t>
            </a:r>
            <a:r>
              <a:rPr lang="it-IT" i="1" dirty="0" err="1">
                <a:solidFill>
                  <a:schemeClr val="bg2">
                    <a:lumMod val="75000"/>
                  </a:schemeClr>
                </a:solidFill>
              </a:rPr>
              <a:t>Menza</a:t>
            </a:r>
            <a:r>
              <a:rPr lang="it-IT" i="1" dirty="0">
                <a:solidFill>
                  <a:schemeClr val="bg2">
                    <a:lumMod val="75000"/>
                  </a:schemeClr>
                </a:solidFill>
              </a:rPr>
              <a:t>, Sarnelli e Zito</a:t>
            </a:r>
            <a:r>
              <a:rPr lang="it-IT" dirty="0">
                <a:solidFill>
                  <a:schemeClr val="bg2">
                    <a:lumMod val="75000"/>
                  </a:schemeClr>
                </a:solidFill>
              </a:rPr>
              <a:t>.</a:t>
            </a:r>
          </a:p>
        </p:txBody>
      </p:sp>
      <p:sp>
        <p:nvSpPr>
          <p:cNvPr id="4" name="Segnaposto numero diapositiva 3">
            <a:extLst>
              <a:ext uri="{FF2B5EF4-FFF2-40B4-BE49-F238E27FC236}">
                <a16:creationId xmlns:a16="http://schemas.microsoft.com/office/drawing/2014/main" xmlns="" id="{C709E0DF-181C-478F-B7A6-BC785CF08399}"/>
              </a:ext>
            </a:extLst>
          </p:cNvPr>
          <p:cNvSpPr>
            <a:spLocks noGrp="1"/>
          </p:cNvSpPr>
          <p:nvPr>
            <p:ph type="sldNum" sz="quarter" idx="12"/>
          </p:nvPr>
        </p:nvSpPr>
        <p:spPr/>
        <p:txBody>
          <a:bodyPr/>
          <a:lstStyle/>
          <a:p>
            <a:fld id="{C7FCEC8F-0648-4F19-B81F-D9FA0B6B3252}" type="slidenum">
              <a:rPr lang="it-IT" smtClean="0"/>
              <a:t>40</a:t>
            </a:fld>
            <a:endParaRPr lang="it-IT"/>
          </a:p>
        </p:txBody>
      </p:sp>
    </p:spTree>
    <p:extLst>
      <p:ext uri="{BB962C8B-B14F-4D97-AF65-F5344CB8AC3E}">
        <p14:creationId xmlns:p14="http://schemas.microsoft.com/office/powerpoint/2010/main" val="90471123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1000"/>
                            </p:stCondLst>
                            <p:childTnLst>
                              <p:par>
                                <p:cTn id="9" presetID="26" presetClass="entr" presetSubtype="0" fill="hold"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80">
                                          <p:stCondLst>
                                            <p:cond delay="0"/>
                                          </p:stCondLst>
                                        </p:cTn>
                                        <p:tgtEl>
                                          <p:spTgt spid="3">
                                            <p:txEl>
                                              <p:pRg st="0" end="0"/>
                                            </p:txEl>
                                          </p:spTgt>
                                        </p:tgtEl>
                                      </p:cBhvr>
                                    </p:animEffect>
                                    <p:anim calcmode="lin" valueType="num">
                                      <p:cBhvr>
                                        <p:cTn id="12"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xEl>
                                              <p:pRg st="0" end="0"/>
                                            </p:txEl>
                                          </p:spTgt>
                                        </p:tgtEl>
                                      </p:cBhvr>
                                      <p:to x="100000" y="60000"/>
                                    </p:animScale>
                                    <p:animScale>
                                      <p:cBhvr>
                                        <p:cTn id="18" dur="166" decel="50000">
                                          <p:stCondLst>
                                            <p:cond delay="676"/>
                                          </p:stCondLst>
                                        </p:cTn>
                                        <p:tgtEl>
                                          <p:spTgt spid="3">
                                            <p:txEl>
                                              <p:pRg st="0" end="0"/>
                                            </p:txEl>
                                          </p:spTgt>
                                        </p:tgtEl>
                                      </p:cBhvr>
                                      <p:to x="100000" y="100000"/>
                                    </p:animScale>
                                    <p:animScale>
                                      <p:cBhvr>
                                        <p:cTn id="19" dur="26">
                                          <p:stCondLst>
                                            <p:cond delay="1312"/>
                                          </p:stCondLst>
                                        </p:cTn>
                                        <p:tgtEl>
                                          <p:spTgt spid="3">
                                            <p:txEl>
                                              <p:pRg st="0" end="0"/>
                                            </p:txEl>
                                          </p:spTgt>
                                        </p:tgtEl>
                                      </p:cBhvr>
                                      <p:to x="100000" y="80000"/>
                                    </p:animScale>
                                    <p:animScale>
                                      <p:cBhvr>
                                        <p:cTn id="20" dur="166" decel="50000">
                                          <p:stCondLst>
                                            <p:cond delay="1338"/>
                                          </p:stCondLst>
                                        </p:cTn>
                                        <p:tgtEl>
                                          <p:spTgt spid="3">
                                            <p:txEl>
                                              <p:pRg st="0" end="0"/>
                                            </p:txEl>
                                          </p:spTgt>
                                        </p:tgtEl>
                                      </p:cBhvr>
                                      <p:to x="100000" y="100000"/>
                                    </p:animScale>
                                    <p:animScale>
                                      <p:cBhvr>
                                        <p:cTn id="21" dur="26">
                                          <p:stCondLst>
                                            <p:cond delay="1642"/>
                                          </p:stCondLst>
                                        </p:cTn>
                                        <p:tgtEl>
                                          <p:spTgt spid="3">
                                            <p:txEl>
                                              <p:pRg st="0" end="0"/>
                                            </p:txEl>
                                          </p:spTgt>
                                        </p:tgtEl>
                                      </p:cBhvr>
                                      <p:to x="100000" y="90000"/>
                                    </p:animScale>
                                    <p:animScale>
                                      <p:cBhvr>
                                        <p:cTn id="22" dur="166" decel="50000">
                                          <p:stCondLst>
                                            <p:cond delay="1668"/>
                                          </p:stCondLst>
                                        </p:cTn>
                                        <p:tgtEl>
                                          <p:spTgt spid="3">
                                            <p:txEl>
                                              <p:pRg st="0" end="0"/>
                                            </p:txEl>
                                          </p:spTgt>
                                        </p:tgtEl>
                                      </p:cBhvr>
                                      <p:to x="100000" y="100000"/>
                                    </p:animScale>
                                    <p:animScale>
                                      <p:cBhvr>
                                        <p:cTn id="23" dur="26">
                                          <p:stCondLst>
                                            <p:cond delay="1808"/>
                                          </p:stCondLst>
                                        </p:cTn>
                                        <p:tgtEl>
                                          <p:spTgt spid="3">
                                            <p:txEl>
                                              <p:pRg st="0" end="0"/>
                                            </p:txEl>
                                          </p:spTgt>
                                        </p:tgtEl>
                                      </p:cBhvr>
                                      <p:to x="100000" y="95000"/>
                                    </p:animScale>
                                    <p:animScale>
                                      <p:cBhvr>
                                        <p:cTn id="24"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algn="ctr"/>
            <a:r>
              <a:rPr lang="en-US" sz="1600" dirty="0"/>
              <a:t/>
            </a:r>
            <a:br>
              <a:rPr lang="en-US" sz="1600" dirty="0"/>
            </a:br>
            <a:r>
              <a:rPr lang="en-US" sz="3600" dirty="0"/>
              <a:t>WHAT IS A CORRECT FOOD?</a:t>
            </a:r>
            <a:r>
              <a:rPr lang="en-US" sz="1600" dirty="0"/>
              <a:t/>
            </a:r>
            <a:br>
              <a:rPr lang="en-US" sz="1600" dirty="0"/>
            </a:br>
            <a:endParaRPr lang="it-IT" sz="1600" dirty="0"/>
          </a:p>
        </p:txBody>
      </p:sp>
      <p:sp>
        <p:nvSpPr>
          <p:cNvPr id="3" name="Segnaposto contenuto 2"/>
          <p:cNvSpPr>
            <a:spLocks noGrp="1"/>
          </p:cNvSpPr>
          <p:nvPr>
            <p:ph idx="1"/>
          </p:nvPr>
        </p:nvSpPr>
        <p:spPr/>
        <p:txBody>
          <a:bodyPr/>
          <a:lstStyle/>
          <a:p>
            <a:r>
              <a:rPr lang="en-US" dirty="0"/>
              <a:t>Proper nutrition is a perfect friend to keep fit. ... to prevent diseases man should always have a balanced diet.</a:t>
            </a: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3284984"/>
            <a:ext cx="2484276"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9977" y="3140968"/>
            <a:ext cx="4100036" cy="3862906"/>
          </a:xfrm>
          <a:prstGeom prst="rect">
            <a:avLst/>
          </a:prstGeom>
          <a:ln>
            <a:noFill/>
          </a:ln>
          <a:effectLst>
            <a:softEdge rad="112500"/>
          </a:effectLst>
        </p:spPr>
      </p:pic>
      <p:sp>
        <p:nvSpPr>
          <p:cNvPr id="5" name="Segnaposto numero diapositiva 4">
            <a:extLst>
              <a:ext uri="{FF2B5EF4-FFF2-40B4-BE49-F238E27FC236}">
                <a16:creationId xmlns:a16="http://schemas.microsoft.com/office/drawing/2014/main" xmlns="" id="{E153DD20-AA0B-49F2-A889-11357238DF58}"/>
              </a:ext>
            </a:extLst>
          </p:cNvPr>
          <p:cNvSpPr>
            <a:spLocks noGrp="1"/>
          </p:cNvSpPr>
          <p:nvPr>
            <p:ph type="sldNum" sz="quarter" idx="12"/>
          </p:nvPr>
        </p:nvSpPr>
        <p:spPr/>
        <p:txBody>
          <a:bodyPr/>
          <a:lstStyle/>
          <a:p>
            <a:fld id="{C7FCEC8F-0648-4F19-B81F-D9FA0B6B3252}" type="slidenum">
              <a:rPr lang="it-IT" smtClean="0"/>
              <a:t>41</a:t>
            </a:fld>
            <a:endParaRPr lang="it-IT"/>
          </a:p>
        </p:txBody>
      </p:sp>
    </p:spTree>
    <p:extLst>
      <p:ext uri="{BB962C8B-B14F-4D97-AF65-F5344CB8AC3E}">
        <p14:creationId xmlns:p14="http://schemas.microsoft.com/office/powerpoint/2010/main" val="297642557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100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par>
                          <p:cTn id="16" fill="hold">
                            <p:stCondLst>
                              <p:cond delay="3000"/>
                            </p:stCondLst>
                            <p:childTnLst>
                              <p:par>
                                <p:cTn id="17" presetID="2" presetClass="entr" presetSubtype="4" fill="hold" nodeType="after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4000"/>
                            </p:stCondLst>
                            <p:childTnLst>
                              <p:par>
                                <p:cTn id="22" presetID="22" presetClass="entr" presetSubtype="4" fill="hold" nodeType="afterEffect">
                                  <p:stCondLst>
                                    <p:cond delay="100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318036"/>
            <a:ext cx="2212848" cy="1582621"/>
          </a:xfrm>
        </p:spPr>
        <p:txBody>
          <a:bodyPr>
            <a:normAutofit/>
          </a:bodyPr>
          <a:lstStyle/>
          <a:p>
            <a:r>
              <a:rPr lang="it-IT" sz="4000" dirty="0"/>
              <a:t>FOODS TO AVOID</a:t>
            </a:r>
          </a:p>
        </p:txBody>
      </p:sp>
      <p:sp>
        <p:nvSpPr>
          <p:cNvPr id="4" name="Segnaposto testo 3"/>
          <p:cNvSpPr>
            <a:spLocks noGrp="1"/>
          </p:cNvSpPr>
          <p:nvPr>
            <p:ph type="body" sz="half" idx="2"/>
          </p:nvPr>
        </p:nvSpPr>
        <p:spPr>
          <a:xfrm>
            <a:off x="107504" y="1900657"/>
            <a:ext cx="3121470" cy="2510749"/>
          </a:xfrm>
        </p:spPr>
        <p:txBody>
          <a:bodyPr>
            <a:normAutofit/>
          </a:bodyPr>
          <a:lstStyle/>
          <a:p>
            <a:r>
              <a:rPr lang="en-US" dirty="0"/>
              <a:t> </a:t>
            </a:r>
            <a:r>
              <a:rPr lang="en-US" sz="1800" dirty="0"/>
              <a:t>Sugar and salt . These are the two most common mistakes we make every day.</a:t>
            </a:r>
          </a:p>
          <a:p>
            <a:r>
              <a:rPr lang="en-US" sz="1800" dirty="0"/>
              <a:t>Canned foods. White sugar (sucrose). ... Sodas. ... Salt. ... Fatty and fried foods. ... Fruit juices. ... Red meat.</a:t>
            </a:r>
            <a:endParaRPr lang="it-IT" sz="1800" dirty="0"/>
          </a:p>
        </p:txBody>
      </p:sp>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33056"/>
            <a:ext cx="2619375" cy="1743075"/>
          </a:xfrm>
          <a:prstGeom prst="rect">
            <a:avLst/>
          </a:prstGeom>
          <a:ln>
            <a:noFill/>
          </a:ln>
          <a:effectLst>
            <a:softEdge rad="112500"/>
          </a:effectLst>
        </p:spPr>
      </p:pic>
      <p:pic>
        <p:nvPicPr>
          <p:cNvPr id="9" name="Immagin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5027796"/>
            <a:ext cx="2251815" cy="1512168"/>
          </a:xfrm>
          <a:prstGeom prst="rect">
            <a:avLst/>
          </a:prstGeom>
          <a:ln>
            <a:noFill/>
          </a:ln>
          <a:effectLst>
            <a:softEdge rad="112500"/>
          </a:effectLst>
        </p:spPr>
      </p:pic>
      <p:pic>
        <p:nvPicPr>
          <p:cNvPr id="10" name="Segnaposto immagine 9">
            <a:extLst>
              <a:ext uri="{FF2B5EF4-FFF2-40B4-BE49-F238E27FC236}">
                <a16:creationId xmlns:a16="http://schemas.microsoft.com/office/drawing/2014/main" xmlns="" id="{D8E29DDE-3D5B-42EE-9A5A-AA7B331978FE}"/>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t="1738" b="1738"/>
          <a:stretch>
            <a:fillRect/>
          </a:stretch>
        </p:blipFill>
        <p:spPr/>
      </p:pic>
      <p:sp>
        <p:nvSpPr>
          <p:cNvPr id="3" name="Segnaposto numero diapositiva 2">
            <a:extLst>
              <a:ext uri="{FF2B5EF4-FFF2-40B4-BE49-F238E27FC236}">
                <a16:creationId xmlns:a16="http://schemas.microsoft.com/office/drawing/2014/main" xmlns="" id="{15B32983-05DD-42FF-A6FD-C31AA9829BDF}"/>
              </a:ext>
            </a:extLst>
          </p:cNvPr>
          <p:cNvSpPr>
            <a:spLocks noGrp="1"/>
          </p:cNvSpPr>
          <p:nvPr>
            <p:ph type="sldNum" sz="quarter" idx="12"/>
          </p:nvPr>
        </p:nvSpPr>
        <p:spPr/>
        <p:txBody>
          <a:bodyPr/>
          <a:lstStyle/>
          <a:p>
            <a:fld id="{C7FCEC8F-0648-4F19-B81F-D9FA0B6B3252}" type="slidenum">
              <a:rPr lang="it-IT" smtClean="0"/>
              <a:t>42</a:t>
            </a:fld>
            <a:endParaRPr lang="it-IT"/>
          </a:p>
        </p:txBody>
      </p:sp>
    </p:spTree>
    <p:extLst>
      <p:ext uri="{BB962C8B-B14F-4D97-AF65-F5344CB8AC3E}">
        <p14:creationId xmlns:p14="http://schemas.microsoft.com/office/powerpoint/2010/main" val="30057734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50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5" dur="500"/>
                                        <p:tgtEl>
                                          <p:spTgt spid="4">
                                            <p:txEl>
                                              <p:pRg st="0" end="0"/>
                                            </p:txEl>
                                          </p:spTgt>
                                        </p:tgtEl>
                                      </p:cBhvr>
                                    </p:animEffect>
                                  </p:childTnLst>
                                </p:cTn>
                              </p:par>
                            </p:childTnLst>
                          </p:cTn>
                        </p:par>
                        <p:par>
                          <p:cTn id="16" fill="hold">
                            <p:stCondLst>
                              <p:cond delay="2000"/>
                            </p:stCondLst>
                            <p:childTnLst>
                              <p:par>
                                <p:cTn id="17" presetID="14" presetClass="entr" presetSubtype="10" fill="hold" grpId="0" nodeType="afterEffect">
                                  <p:stCondLst>
                                    <p:cond delay="50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9" dur="500"/>
                                        <p:tgtEl>
                                          <p:spTgt spid="4">
                                            <p:txEl>
                                              <p:pRg st="1" end="1"/>
                                            </p:txEl>
                                          </p:spTgt>
                                        </p:tgtEl>
                                      </p:cBhvr>
                                    </p:animEffect>
                                  </p:childTnLst>
                                </p:cTn>
                              </p:par>
                            </p:childTnLst>
                          </p:cTn>
                        </p:par>
                        <p:par>
                          <p:cTn id="20" fill="hold">
                            <p:stCondLst>
                              <p:cond delay="3000"/>
                            </p:stCondLst>
                            <p:childTnLst>
                              <p:par>
                                <p:cTn id="21" presetID="45" presetClass="entr" presetSubtype="0" fill="hold"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anim calcmode="lin" valueType="num">
                                      <p:cBhvr>
                                        <p:cTn id="24" dur="2000" fill="hold"/>
                                        <p:tgtEl>
                                          <p:spTgt spid="9"/>
                                        </p:tgtEl>
                                        <p:attrNameLst>
                                          <p:attrName>ppt_w</p:attrName>
                                        </p:attrNameLst>
                                      </p:cBhvr>
                                      <p:tavLst>
                                        <p:tav tm="0" fmla="#ppt_w*sin(2.5*pi*$)">
                                          <p:val>
                                            <p:fltVal val="0"/>
                                          </p:val>
                                        </p:tav>
                                        <p:tav tm="100000">
                                          <p:val>
                                            <p:fltVal val="1"/>
                                          </p:val>
                                        </p:tav>
                                      </p:tavLst>
                                    </p:anim>
                                    <p:anim calcmode="lin" valueType="num">
                                      <p:cBhvr>
                                        <p:cTn id="25" dur="2000" fill="hold"/>
                                        <p:tgtEl>
                                          <p:spTgt spid="9"/>
                                        </p:tgtEl>
                                        <p:attrNameLst>
                                          <p:attrName>ppt_h</p:attrName>
                                        </p:attrNameLst>
                                      </p:cBhvr>
                                      <p:tavLst>
                                        <p:tav tm="0">
                                          <p:val>
                                            <p:strVal val="#ppt_h"/>
                                          </p:val>
                                        </p:tav>
                                        <p:tav tm="100000">
                                          <p:val>
                                            <p:strVal val="#ppt_h"/>
                                          </p:val>
                                        </p:tav>
                                      </p:tavLst>
                                    </p:anim>
                                  </p:childTnLst>
                                </p:cTn>
                              </p:par>
                            </p:childTnLst>
                          </p:cTn>
                        </p:par>
                        <p:par>
                          <p:cTn id="26" fill="hold">
                            <p:stCondLst>
                              <p:cond delay="5500"/>
                            </p:stCondLst>
                            <p:childTnLst>
                              <p:par>
                                <p:cTn id="27" presetID="10" presetClass="entr" presetSubtype="0" fill="hold" nodeType="after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568951" cy="648072"/>
          </a:xfrm>
        </p:spPr>
        <p:txBody>
          <a:bodyPr>
            <a:normAutofit/>
          </a:bodyPr>
          <a:lstStyle/>
          <a:p>
            <a:r>
              <a:rPr lang="en-US" sz="3200" dirty="0"/>
              <a:t>FOODS THAT CAN DAMAGE THE HEALTH OF MAN</a:t>
            </a:r>
            <a:endParaRPr lang="it-IT" sz="3200" dirty="0"/>
          </a:p>
        </p:txBody>
      </p:sp>
      <p:sp>
        <p:nvSpPr>
          <p:cNvPr id="4" name="Segnaposto testo 3"/>
          <p:cNvSpPr>
            <a:spLocks noGrp="1"/>
          </p:cNvSpPr>
          <p:nvPr>
            <p:ph type="body" sz="half" idx="2"/>
          </p:nvPr>
        </p:nvSpPr>
        <p:spPr>
          <a:xfrm>
            <a:off x="364104" y="1270020"/>
            <a:ext cx="2864354" cy="2805792"/>
          </a:xfrm>
        </p:spPr>
        <p:txBody>
          <a:bodyPr>
            <a:normAutofit/>
          </a:bodyPr>
          <a:lstStyle/>
          <a:p>
            <a:pPr marL="400050" indent="-400050">
              <a:buFont typeface="+mj-lt"/>
              <a:buAutoNum type="romanUcPeriod"/>
            </a:pPr>
            <a:endParaRPr lang="en-US" dirty="0"/>
          </a:p>
          <a:p>
            <a:pPr marL="400050" indent="-400050">
              <a:buFont typeface="Wingdings" panose="05000000000000000000" pitchFamily="2" charset="2"/>
              <a:buChar char="v"/>
            </a:pPr>
            <a:r>
              <a:rPr lang="en-US" sz="1800" dirty="0"/>
              <a:t>Carbohydrates</a:t>
            </a:r>
          </a:p>
          <a:p>
            <a:pPr marL="400050" indent="-400050">
              <a:buFont typeface="Wingdings" panose="05000000000000000000" pitchFamily="2" charset="2"/>
              <a:buChar char="v"/>
            </a:pPr>
            <a:r>
              <a:rPr lang="en-US" sz="1800" dirty="0"/>
              <a:t> Oil</a:t>
            </a:r>
          </a:p>
          <a:p>
            <a:pPr marL="400050" indent="-400050">
              <a:buFont typeface="Wingdings" panose="05000000000000000000" pitchFamily="2" charset="2"/>
              <a:buChar char="v"/>
            </a:pPr>
            <a:r>
              <a:rPr lang="en-US" sz="1800" dirty="0"/>
              <a:t> Coffee</a:t>
            </a:r>
          </a:p>
          <a:p>
            <a:pPr marL="400050" indent="-400050">
              <a:buFont typeface="Wingdings" panose="05000000000000000000" pitchFamily="2" charset="2"/>
              <a:buChar char="v"/>
            </a:pPr>
            <a:r>
              <a:rPr lang="en-US" sz="1800" dirty="0"/>
              <a:t> Whole milk</a:t>
            </a:r>
          </a:p>
          <a:p>
            <a:pPr marL="400050" indent="-400050">
              <a:buFont typeface="Wingdings" panose="05000000000000000000" pitchFamily="2" charset="2"/>
              <a:buChar char="v"/>
            </a:pPr>
            <a:r>
              <a:rPr lang="en-US" sz="1800" dirty="0"/>
              <a:t>Gluten</a:t>
            </a:r>
          </a:p>
          <a:p>
            <a:pPr marL="400050" indent="-400050">
              <a:buFont typeface="Wingdings" panose="05000000000000000000" pitchFamily="2" charset="2"/>
              <a:buChar char="v"/>
            </a:pPr>
            <a:r>
              <a:rPr lang="en-US" sz="1800" dirty="0"/>
              <a:t>Cheese</a:t>
            </a:r>
          </a:p>
          <a:p>
            <a:pPr marL="400050" indent="-400050">
              <a:buFont typeface="Wingdings" panose="05000000000000000000" pitchFamily="2" charset="2"/>
              <a:buChar char="v"/>
            </a:pPr>
            <a:r>
              <a:rPr lang="en-US" sz="1800" dirty="0"/>
              <a:t>Fatty foods</a:t>
            </a:r>
          </a:p>
          <a:p>
            <a:pPr marL="400050" indent="-400050">
              <a:buFont typeface="Wingdings" panose="05000000000000000000" pitchFamily="2" charset="2"/>
              <a:buChar char="v"/>
            </a:pPr>
            <a:r>
              <a:rPr lang="en-US" sz="1800" dirty="0"/>
              <a:t>Eggs</a:t>
            </a:r>
            <a:endParaRPr lang="it-IT" sz="1800"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35" y="4293096"/>
            <a:ext cx="2905125" cy="1571625"/>
          </a:xfrm>
          <a:prstGeom prst="rect">
            <a:avLst/>
          </a:prstGeom>
          <a:ln>
            <a:noFill/>
          </a:ln>
          <a:effectLst>
            <a:softEdge rad="112500"/>
          </a:effectLst>
        </p:spPr>
      </p:pic>
      <p:pic>
        <p:nvPicPr>
          <p:cNvPr id="12" name="Segnaposto immagine 11">
            <a:extLst>
              <a:ext uri="{FF2B5EF4-FFF2-40B4-BE49-F238E27FC236}">
                <a16:creationId xmlns:a16="http://schemas.microsoft.com/office/drawing/2014/main" xmlns="" id="{A12C7468-F73B-44A8-A8A3-404492BFAA3A}"/>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7442" b="7442"/>
          <a:stretch>
            <a:fillRect/>
          </a:stretch>
        </p:blipFill>
        <p:spPr>
          <a:xfrm rot="420000">
            <a:off x="3485793" y="1259674"/>
            <a:ext cx="4617720" cy="3931920"/>
          </a:xfrm>
        </p:spPr>
      </p:pic>
      <p:sp>
        <p:nvSpPr>
          <p:cNvPr id="3" name="Segnaposto numero diapositiva 2">
            <a:extLst>
              <a:ext uri="{FF2B5EF4-FFF2-40B4-BE49-F238E27FC236}">
                <a16:creationId xmlns:a16="http://schemas.microsoft.com/office/drawing/2014/main" xmlns="" id="{22173868-75AA-435D-B39B-53DE532E4DBE}"/>
              </a:ext>
            </a:extLst>
          </p:cNvPr>
          <p:cNvSpPr>
            <a:spLocks noGrp="1"/>
          </p:cNvSpPr>
          <p:nvPr>
            <p:ph type="sldNum" sz="quarter" idx="12"/>
          </p:nvPr>
        </p:nvSpPr>
        <p:spPr/>
        <p:txBody>
          <a:bodyPr/>
          <a:lstStyle/>
          <a:p>
            <a:fld id="{C7FCEC8F-0648-4F19-B81F-D9FA0B6B3252}" type="slidenum">
              <a:rPr lang="it-IT" smtClean="0"/>
              <a:t>43</a:t>
            </a:fld>
            <a:endParaRPr lang="it-IT"/>
          </a:p>
        </p:txBody>
      </p:sp>
    </p:spTree>
    <p:extLst>
      <p:ext uri="{BB962C8B-B14F-4D97-AF65-F5344CB8AC3E}">
        <p14:creationId xmlns:p14="http://schemas.microsoft.com/office/powerpoint/2010/main" val="19801921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6" presetClass="entr" presetSubtype="0" fill="hold" grpId="0" nodeType="afterEffect">
                                  <p:stCondLst>
                                    <p:cond delay="5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down)">
                                      <p:cBhvr>
                                        <p:cTn id="11" dur="290">
                                          <p:stCondLst>
                                            <p:cond delay="0"/>
                                          </p:stCondLst>
                                        </p:cTn>
                                        <p:tgtEl>
                                          <p:spTgt spid="4">
                                            <p:txEl>
                                              <p:pRg st="1" end="1"/>
                                            </p:txEl>
                                          </p:spTgt>
                                        </p:tgtEl>
                                      </p:cBhvr>
                                    </p:animEffect>
                                    <p:anim calcmode="lin" valueType="num">
                                      <p:cBhvr>
                                        <p:cTn id="12" dur="911"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13" dur="332"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4" dur="332" tmFilter="0, 0; 0.125,0.2665; 0.25,0.4; 0.375,0.465; 0.5,0.5;  0.625,0.535; 0.75,0.6; 0.875,0.7335; 1,1">
                                          <p:stCondLst>
                                            <p:cond delay="332"/>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5" dur="166" tmFilter="0, 0; 0.125,0.2665; 0.25,0.4; 0.375,0.465; 0.5,0.5;  0.625,0.535; 0.75,0.6; 0.875,0.7335; 1,1">
                                          <p:stCondLst>
                                            <p:cond delay="662"/>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6" dur="82" tmFilter="0, 0; 0.125,0.2665; 0.25,0.4; 0.375,0.465; 0.5,0.5;  0.625,0.535; 0.75,0.6; 0.875,0.7335; 1,1">
                                          <p:stCondLst>
                                            <p:cond delay="828"/>
                                          </p:stCondLst>
                                        </p:cTn>
                                        <p:tgtEl>
                                          <p:spTgt spid="4">
                                            <p:txEl>
                                              <p:pRg st="1" end="1"/>
                                            </p:txEl>
                                          </p:spTgt>
                                        </p:tgtEl>
                                        <p:attrNameLst>
                                          <p:attrName>ppt_y</p:attrName>
                                        </p:attrNameLst>
                                      </p:cBhvr>
                                      <p:tavLst>
                                        <p:tav tm="0" fmla="#ppt_y-sin(pi*$)/81">
                                          <p:val>
                                            <p:fltVal val="0"/>
                                          </p:val>
                                        </p:tav>
                                        <p:tav tm="100000">
                                          <p:val>
                                            <p:fltVal val="1"/>
                                          </p:val>
                                        </p:tav>
                                      </p:tavLst>
                                    </p:anim>
                                    <p:animScale>
                                      <p:cBhvr>
                                        <p:cTn id="17" dur="13">
                                          <p:stCondLst>
                                            <p:cond delay="325"/>
                                          </p:stCondLst>
                                        </p:cTn>
                                        <p:tgtEl>
                                          <p:spTgt spid="4">
                                            <p:txEl>
                                              <p:pRg st="1" end="1"/>
                                            </p:txEl>
                                          </p:spTgt>
                                        </p:tgtEl>
                                      </p:cBhvr>
                                      <p:to x="100000" y="60000"/>
                                    </p:animScale>
                                    <p:animScale>
                                      <p:cBhvr>
                                        <p:cTn id="18" dur="83" decel="50000">
                                          <p:stCondLst>
                                            <p:cond delay="338"/>
                                          </p:stCondLst>
                                        </p:cTn>
                                        <p:tgtEl>
                                          <p:spTgt spid="4">
                                            <p:txEl>
                                              <p:pRg st="1" end="1"/>
                                            </p:txEl>
                                          </p:spTgt>
                                        </p:tgtEl>
                                      </p:cBhvr>
                                      <p:to x="100000" y="100000"/>
                                    </p:animScale>
                                    <p:animScale>
                                      <p:cBhvr>
                                        <p:cTn id="19" dur="13">
                                          <p:stCondLst>
                                            <p:cond delay="656"/>
                                          </p:stCondLst>
                                        </p:cTn>
                                        <p:tgtEl>
                                          <p:spTgt spid="4">
                                            <p:txEl>
                                              <p:pRg st="1" end="1"/>
                                            </p:txEl>
                                          </p:spTgt>
                                        </p:tgtEl>
                                      </p:cBhvr>
                                      <p:to x="100000" y="80000"/>
                                    </p:animScale>
                                    <p:animScale>
                                      <p:cBhvr>
                                        <p:cTn id="20" dur="83" decel="50000">
                                          <p:stCondLst>
                                            <p:cond delay="669"/>
                                          </p:stCondLst>
                                        </p:cTn>
                                        <p:tgtEl>
                                          <p:spTgt spid="4">
                                            <p:txEl>
                                              <p:pRg st="1" end="1"/>
                                            </p:txEl>
                                          </p:spTgt>
                                        </p:tgtEl>
                                      </p:cBhvr>
                                      <p:to x="100000" y="100000"/>
                                    </p:animScale>
                                    <p:animScale>
                                      <p:cBhvr>
                                        <p:cTn id="21" dur="13">
                                          <p:stCondLst>
                                            <p:cond delay="821"/>
                                          </p:stCondLst>
                                        </p:cTn>
                                        <p:tgtEl>
                                          <p:spTgt spid="4">
                                            <p:txEl>
                                              <p:pRg st="1" end="1"/>
                                            </p:txEl>
                                          </p:spTgt>
                                        </p:tgtEl>
                                      </p:cBhvr>
                                      <p:to x="100000" y="90000"/>
                                    </p:animScale>
                                    <p:animScale>
                                      <p:cBhvr>
                                        <p:cTn id="22" dur="83" decel="50000">
                                          <p:stCondLst>
                                            <p:cond delay="834"/>
                                          </p:stCondLst>
                                        </p:cTn>
                                        <p:tgtEl>
                                          <p:spTgt spid="4">
                                            <p:txEl>
                                              <p:pRg st="1" end="1"/>
                                            </p:txEl>
                                          </p:spTgt>
                                        </p:tgtEl>
                                      </p:cBhvr>
                                      <p:to x="100000" y="100000"/>
                                    </p:animScale>
                                    <p:animScale>
                                      <p:cBhvr>
                                        <p:cTn id="23" dur="13">
                                          <p:stCondLst>
                                            <p:cond delay="904"/>
                                          </p:stCondLst>
                                        </p:cTn>
                                        <p:tgtEl>
                                          <p:spTgt spid="4">
                                            <p:txEl>
                                              <p:pRg st="1" end="1"/>
                                            </p:txEl>
                                          </p:spTgt>
                                        </p:tgtEl>
                                      </p:cBhvr>
                                      <p:to x="100000" y="95000"/>
                                    </p:animScale>
                                    <p:animScale>
                                      <p:cBhvr>
                                        <p:cTn id="24" dur="83" decel="50000">
                                          <p:stCondLst>
                                            <p:cond delay="917"/>
                                          </p:stCondLst>
                                        </p:cTn>
                                        <p:tgtEl>
                                          <p:spTgt spid="4">
                                            <p:txEl>
                                              <p:pRg st="1" end="1"/>
                                            </p:txEl>
                                          </p:spTgt>
                                        </p:tgtEl>
                                      </p:cBhvr>
                                      <p:to x="100000" y="100000"/>
                                    </p:animScale>
                                  </p:childTnLst>
                                </p:cTn>
                              </p:par>
                            </p:childTnLst>
                          </p:cTn>
                        </p:par>
                        <p:par>
                          <p:cTn id="25" fill="hold">
                            <p:stCondLst>
                              <p:cond delay="2500"/>
                            </p:stCondLst>
                            <p:childTnLst>
                              <p:par>
                                <p:cTn id="26" presetID="26" presetClass="entr" presetSubtype="0" fill="hold" grpId="0" nodeType="afterEffect">
                                  <p:stCondLst>
                                    <p:cond delay="50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wipe(down)">
                                      <p:cBhvr>
                                        <p:cTn id="28" dur="290">
                                          <p:stCondLst>
                                            <p:cond delay="0"/>
                                          </p:stCondLst>
                                        </p:cTn>
                                        <p:tgtEl>
                                          <p:spTgt spid="4">
                                            <p:txEl>
                                              <p:pRg st="2" end="2"/>
                                            </p:txEl>
                                          </p:spTgt>
                                        </p:tgtEl>
                                      </p:cBhvr>
                                    </p:animEffect>
                                    <p:anim calcmode="lin" valueType="num">
                                      <p:cBhvr>
                                        <p:cTn id="29" dur="911"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30" dur="332"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31" dur="332" tmFilter="0, 0; 0.125,0.2665; 0.25,0.4; 0.375,0.465; 0.5,0.5;  0.625,0.535; 0.75,0.6; 0.875,0.7335; 1,1">
                                          <p:stCondLst>
                                            <p:cond delay="332"/>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32" dur="166" tmFilter="0, 0; 0.125,0.2665; 0.25,0.4; 0.375,0.465; 0.5,0.5;  0.625,0.535; 0.75,0.6; 0.875,0.7335; 1,1">
                                          <p:stCondLst>
                                            <p:cond delay="662"/>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33" dur="82" tmFilter="0, 0; 0.125,0.2665; 0.25,0.4; 0.375,0.465; 0.5,0.5;  0.625,0.535; 0.75,0.6; 0.875,0.7335; 1,1">
                                          <p:stCondLst>
                                            <p:cond delay="828"/>
                                          </p:stCondLst>
                                        </p:cTn>
                                        <p:tgtEl>
                                          <p:spTgt spid="4">
                                            <p:txEl>
                                              <p:pRg st="2" end="2"/>
                                            </p:txEl>
                                          </p:spTgt>
                                        </p:tgtEl>
                                        <p:attrNameLst>
                                          <p:attrName>ppt_y</p:attrName>
                                        </p:attrNameLst>
                                      </p:cBhvr>
                                      <p:tavLst>
                                        <p:tav tm="0" fmla="#ppt_y-sin(pi*$)/81">
                                          <p:val>
                                            <p:fltVal val="0"/>
                                          </p:val>
                                        </p:tav>
                                        <p:tav tm="100000">
                                          <p:val>
                                            <p:fltVal val="1"/>
                                          </p:val>
                                        </p:tav>
                                      </p:tavLst>
                                    </p:anim>
                                    <p:animScale>
                                      <p:cBhvr>
                                        <p:cTn id="34" dur="13">
                                          <p:stCondLst>
                                            <p:cond delay="325"/>
                                          </p:stCondLst>
                                        </p:cTn>
                                        <p:tgtEl>
                                          <p:spTgt spid="4">
                                            <p:txEl>
                                              <p:pRg st="2" end="2"/>
                                            </p:txEl>
                                          </p:spTgt>
                                        </p:tgtEl>
                                      </p:cBhvr>
                                      <p:to x="100000" y="60000"/>
                                    </p:animScale>
                                    <p:animScale>
                                      <p:cBhvr>
                                        <p:cTn id="35" dur="83" decel="50000">
                                          <p:stCondLst>
                                            <p:cond delay="338"/>
                                          </p:stCondLst>
                                        </p:cTn>
                                        <p:tgtEl>
                                          <p:spTgt spid="4">
                                            <p:txEl>
                                              <p:pRg st="2" end="2"/>
                                            </p:txEl>
                                          </p:spTgt>
                                        </p:tgtEl>
                                      </p:cBhvr>
                                      <p:to x="100000" y="100000"/>
                                    </p:animScale>
                                    <p:animScale>
                                      <p:cBhvr>
                                        <p:cTn id="36" dur="13">
                                          <p:stCondLst>
                                            <p:cond delay="656"/>
                                          </p:stCondLst>
                                        </p:cTn>
                                        <p:tgtEl>
                                          <p:spTgt spid="4">
                                            <p:txEl>
                                              <p:pRg st="2" end="2"/>
                                            </p:txEl>
                                          </p:spTgt>
                                        </p:tgtEl>
                                      </p:cBhvr>
                                      <p:to x="100000" y="80000"/>
                                    </p:animScale>
                                    <p:animScale>
                                      <p:cBhvr>
                                        <p:cTn id="37" dur="83" decel="50000">
                                          <p:stCondLst>
                                            <p:cond delay="669"/>
                                          </p:stCondLst>
                                        </p:cTn>
                                        <p:tgtEl>
                                          <p:spTgt spid="4">
                                            <p:txEl>
                                              <p:pRg st="2" end="2"/>
                                            </p:txEl>
                                          </p:spTgt>
                                        </p:tgtEl>
                                      </p:cBhvr>
                                      <p:to x="100000" y="100000"/>
                                    </p:animScale>
                                    <p:animScale>
                                      <p:cBhvr>
                                        <p:cTn id="38" dur="13">
                                          <p:stCondLst>
                                            <p:cond delay="821"/>
                                          </p:stCondLst>
                                        </p:cTn>
                                        <p:tgtEl>
                                          <p:spTgt spid="4">
                                            <p:txEl>
                                              <p:pRg st="2" end="2"/>
                                            </p:txEl>
                                          </p:spTgt>
                                        </p:tgtEl>
                                      </p:cBhvr>
                                      <p:to x="100000" y="90000"/>
                                    </p:animScale>
                                    <p:animScale>
                                      <p:cBhvr>
                                        <p:cTn id="39" dur="83" decel="50000">
                                          <p:stCondLst>
                                            <p:cond delay="834"/>
                                          </p:stCondLst>
                                        </p:cTn>
                                        <p:tgtEl>
                                          <p:spTgt spid="4">
                                            <p:txEl>
                                              <p:pRg st="2" end="2"/>
                                            </p:txEl>
                                          </p:spTgt>
                                        </p:tgtEl>
                                      </p:cBhvr>
                                      <p:to x="100000" y="100000"/>
                                    </p:animScale>
                                    <p:animScale>
                                      <p:cBhvr>
                                        <p:cTn id="40" dur="13">
                                          <p:stCondLst>
                                            <p:cond delay="904"/>
                                          </p:stCondLst>
                                        </p:cTn>
                                        <p:tgtEl>
                                          <p:spTgt spid="4">
                                            <p:txEl>
                                              <p:pRg st="2" end="2"/>
                                            </p:txEl>
                                          </p:spTgt>
                                        </p:tgtEl>
                                      </p:cBhvr>
                                      <p:to x="100000" y="95000"/>
                                    </p:animScale>
                                    <p:animScale>
                                      <p:cBhvr>
                                        <p:cTn id="41" dur="83" decel="50000">
                                          <p:stCondLst>
                                            <p:cond delay="917"/>
                                          </p:stCondLst>
                                        </p:cTn>
                                        <p:tgtEl>
                                          <p:spTgt spid="4">
                                            <p:txEl>
                                              <p:pRg st="2" end="2"/>
                                            </p:txEl>
                                          </p:spTgt>
                                        </p:tgtEl>
                                      </p:cBhvr>
                                      <p:to x="100000" y="100000"/>
                                    </p:animScale>
                                  </p:childTnLst>
                                </p:cTn>
                              </p:par>
                            </p:childTnLst>
                          </p:cTn>
                        </p:par>
                        <p:par>
                          <p:cTn id="42" fill="hold">
                            <p:stCondLst>
                              <p:cond delay="4000"/>
                            </p:stCondLst>
                            <p:childTnLst>
                              <p:par>
                                <p:cTn id="43" presetID="26" presetClass="entr" presetSubtype="0" fill="hold" grpId="0" nodeType="afterEffect">
                                  <p:stCondLst>
                                    <p:cond delay="500"/>
                                  </p:stCondLst>
                                  <p:childTnLst>
                                    <p:set>
                                      <p:cBhvr>
                                        <p:cTn id="44" dur="1" fill="hold">
                                          <p:stCondLst>
                                            <p:cond delay="0"/>
                                          </p:stCondLst>
                                        </p:cTn>
                                        <p:tgtEl>
                                          <p:spTgt spid="4">
                                            <p:txEl>
                                              <p:pRg st="3" end="3"/>
                                            </p:txEl>
                                          </p:spTgt>
                                        </p:tgtEl>
                                        <p:attrNameLst>
                                          <p:attrName>style.visibility</p:attrName>
                                        </p:attrNameLst>
                                      </p:cBhvr>
                                      <p:to>
                                        <p:strVal val="visible"/>
                                      </p:to>
                                    </p:set>
                                    <p:animEffect transition="in" filter="wipe(down)">
                                      <p:cBhvr>
                                        <p:cTn id="45" dur="290">
                                          <p:stCondLst>
                                            <p:cond delay="0"/>
                                          </p:stCondLst>
                                        </p:cTn>
                                        <p:tgtEl>
                                          <p:spTgt spid="4">
                                            <p:txEl>
                                              <p:pRg st="3" end="3"/>
                                            </p:txEl>
                                          </p:spTgt>
                                        </p:tgtEl>
                                      </p:cBhvr>
                                    </p:animEffect>
                                    <p:anim calcmode="lin" valueType="num">
                                      <p:cBhvr>
                                        <p:cTn id="46" dur="911"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47" dur="332"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48" dur="332" tmFilter="0, 0; 0.125,0.2665; 0.25,0.4; 0.375,0.465; 0.5,0.5;  0.625,0.535; 0.75,0.6; 0.875,0.7335; 1,1">
                                          <p:stCondLst>
                                            <p:cond delay="332"/>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49" dur="166" tmFilter="0, 0; 0.125,0.2665; 0.25,0.4; 0.375,0.465; 0.5,0.5;  0.625,0.535; 0.75,0.6; 0.875,0.7335; 1,1">
                                          <p:stCondLst>
                                            <p:cond delay="662"/>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50" dur="82" tmFilter="0, 0; 0.125,0.2665; 0.25,0.4; 0.375,0.465; 0.5,0.5;  0.625,0.535; 0.75,0.6; 0.875,0.7335; 1,1">
                                          <p:stCondLst>
                                            <p:cond delay="828"/>
                                          </p:stCondLst>
                                        </p:cTn>
                                        <p:tgtEl>
                                          <p:spTgt spid="4">
                                            <p:txEl>
                                              <p:pRg st="3" end="3"/>
                                            </p:txEl>
                                          </p:spTgt>
                                        </p:tgtEl>
                                        <p:attrNameLst>
                                          <p:attrName>ppt_y</p:attrName>
                                        </p:attrNameLst>
                                      </p:cBhvr>
                                      <p:tavLst>
                                        <p:tav tm="0" fmla="#ppt_y-sin(pi*$)/81">
                                          <p:val>
                                            <p:fltVal val="0"/>
                                          </p:val>
                                        </p:tav>
                                        <p:tav tm="100000">
                                          <p:val>
                                            <p:fltVal val="1"/>
                                          </p:val>
                                        </p:tav>
                                      </p:tavLst>
                                    </p:anim>
                                    <p:animScale>
                                      <p:cBhvr>
                                        <p:cTn id="51" dur="13">
                                          <p:stCondLst>
                                            <p:cond delay="325"/>
                                          </p:stCondLst>
                                        </p:cTn>
                                        <p:tgtEl>
                                          <p:spTgt spid="4">
                                            <p:txEl>
                                              <p:pRg st="3" end="3"/>
                                            </p:txEl>
                                          </p:spTgt>
                                        </p:tgtEl>
                                      </p:cBhvr>
                                      <p:to x="100000" y="60000"/>
                                    </p:animScale>
                                    <p:animScale>
                                      <p:cBhvr>
                                        <p:cTn id="52" dur="83" decel="50000">
                                          <p:stCondLst>
                                            <p:cond delay="338"/>
                                          </p:stCondLst>
                                        </p:cTn>
                                        <p:tgtEl>
                                          <p:spTgt spid="4">
                                            <p:txEl>
                                              <p:pRg st="3" end="3"/>
                                            </p:txEl>
                                          </p:spTgt>
                                        </p:tgtEl>
                                      </p:cBhvr>
                                      <p:to x="100000" y="100000"/>
                                    </p:animScale>
                                    <p:animScale>
                                      <p:cBhvr>
                                        <p:cTn id="53" dur="13">
                                          <p:stCondLst>
                                            <p:cond delay="656"/>
                                          </p:stCondLst>
                                        </p:cTn>
                                        <p:tgtEl>
                                          <p:spTgt spid="4">
                                            <p:txEl>
                                              <p:pRg st="3" end="3"/>
                                            </p:txEl>
                                          </p:spTgt>
                                        </p:tgtEl>
                                      </p:cBhvr>
                                      <p:to x="100000" y="80000"/>
                                    </p:animScale>
                                    <p:animScale>
                                      <p:cBhvr>
                                        <p:cTn id="54" dur="83" decel="50000">
                                          <p:stCondLst>
                                            <p:cond delay="669"/>
                                          </p:stCondLst>
                                        </p:cTn>
                                        <p:tgtEl>
                                          <p:spTgt spid="4">
                                            <p:txEl>
                                              <p:pRg st="3" end="3"/>
                                            </p:txEl>
                                          </p:spTgt>
                                        </p:tgtEl>
                                      </p:cBhvr>
                                      <p:to x="100000" y="100000"/>
                                    </p:animScale>
                                    <p:animScale>
                                      <p:cBhvr>
                                        <p:cTn id="55" dur="13">
                                          <p:stCondLst>
                                            <p:cond delay="821"/>
                                          </p:stCondLst>
                                        </p:cTn>
                                        <p:tgtEl>
                                          <p:spTgt spid="4">
                                            <p:txEl>
                                              <p:pRg st="3" end="3"/>
                                            </p:txEl>
                                          </p:spTgt>
                                        </p:tgtEl>
                                      </p:cBhvr>
                                      <p:to x="100000" y="90000"/>
                                    </p:animScale>
                                    <p:animScale>
                                      <p:cBhvr>
                                        <p:cTn id="56" dur="83" decel="50000">
                                          <p:stCondLst>
                                            <p:cond delay="834"/>
                                          </p:stCondLst>
                                        </p:cTn>
                                        <p:tgtEl>
                                          <p:spTgt spid="4">
                                            <p:txEl>
                                              <p:pRg st="3" end="3"/>
                                            </p:txEl>
                                          </p:spTgt>
                                        </p:tgtEl>
                                      </p:cBhvr>
                                      <p:to x="100000" y="100000"/>
                                    </p:animScale>
                                    <p:animScale>
                                      <p:cBhvr>
                                        <p:cTn id="57" dur="13">
                                          <p:stCondLst>
                                            <p:cond delay="904"/>
                                          </p:stCondLst>
                                        </p:cTn>
                                        <p:tgtEl>
                                          <p:spTgt spid="4">
                                            <p:txEl>
                                              <p:pRg st="3" end="3"/>
                                            </p:txEl>
                                          </p:spTgt>
                                        </p:tgtEl>
                                      </p:cBhvr>
                                      <p:to x="100000" y="95000"/>
                                    </p:animScale>
                                    <p:animScale>
                                      <p:cBhvr>
                                        <p:cTn id="58" dur="83" decel="50000">
                                          <p:stCondLst>
                                            <p:cond delay="917"/>
                                          </p:stCondLst>
                                        </p:cTn>
                                        <p:tgtEl>
                                          <p:spTgt spid="4">
                                            <p:txEl>
                                              <p:pRg st="3" end="3"/>
                                            </p:txEl>
                                          </p:spTgt>
                                        </p:tgtEl>
                                      </p:cBhvr>
                                      <p:to x="100000" y="100000"/>
                                    </p:animScale>
                                  </p:childTnLst>
                                </p:cTn>
                              </p:par>
                            </p:childTnLst>
                          </p:cTn>
                        </p:par>
                        <p:par>
                          <p:cTn id="59" fill="hold">
                            <p:stCondLst>
                              <p:cond delay="5500"/>
                            </p:stCondLst>
                            <p:childTnLst>
                              <p:par>
                                <p:cTn id="60" presetID="26" presetClass="entr" presetSubtype="0" fill="hold" grpId="0" nodeType="afterEffect">
                                  <p:stCondLst>
                                    <p:cond delay="500"/>
                                  </p:stCondLst>
                                  <p:childTnLst>
                                    <p:set>
                                      <p:cBhvr>
                                        <p:cTn id="61" dur="1" fill="hold">
                                          <p:stCondLst>
                                            <p:cond delay="0"/>
                                          </p:stCondLst>
                                        </p:cTn>
                                        <p:tgtEl>
                                          <p:spTgt spid="4">
                                            <p:txEl>
                                              <p:pRg st="4" end="4"/>
                                            </p:txEl>
                                          </p:spTgt>
                                        </p:tgtEl>
                                        <p:attrNameLst>
                                          <p:attrName>style.visibility</p:attrName>
                                        </p:attrNameLst>
                                      </p:cBhvr>
                                      <p:to>
                                        <p:strVal val="visible"/>
                                      </p:to>
                                    </p:set>
                                    <p:animEffect transition="in" filter="wipe(down)">
                                      <p:cBhvr>
                                        <p:cTn id="62" dur="290">
                                          <p:stCondLst>
                                            <p:cond delay="0"/>
                                          </p:stCondLst>
                                        </p:cTn>
                                        <p:tgtEl>
                                          <p:spTgt spid="4">
                                            <p:txEl>
                                              <p:pRg st="4" end="4"/>
                                            </p:txEl>
                                          </p:spTgt>
                                        </p:tgtEl>
                                      </p:cBhvr>
                                    </p:animEffect>
                                    <p:anim calcmode="lin" valueType="num">
                                      <p:cBhvr>
                                        <p:cTn id="63" dur="911" tmFilter="0,0; 0.14,0.36; 0.43,0.73; 0.71,0.91; 1.0,1.0">
                                          <p:stCondLst>
                                            <p:cond delay="0"/>
                                          </p:stCondLst>
                                        </p:cTn>
                                        <p:tgtEl>
                                          <p:spTgt spid="4">
                                            <p:txEl>
                                              <p:pRg st="4" end="4"/>
                                            </p:txEl>
                                          </p:spTgt>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4">
                                            <p:txEl>
                                              <p:pRg st="4" end="4"/>
                                            </p:txEl>
                                          </p:spTgt>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4">
                                            <p:txEl>
                                              <p:pRg st="4" end="4"/>
                                            </p:txEl>
                                          </p:spTgt>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4">
                                            <p:txEl>
                                              <p:pRg st="4" end="4"/>
                                            </p:txEl>
                                          </p:spTgt>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4">
                                            <p:txEl>
                                              <p:pRg st="4" end="4"/>
                                            </p:txEl>
                                          </p:spTgt>
                                        </p:tgtEl>
                                        <p:attrNameLst>
                                          <p:attrName>ppt_y</p:attrName>
                                        </p:attrNameLst>
                                      </p:cBhvr>
                                      <p:tavLst>
                                        <p:tav tm="0" fmla="#ppt_y-sin(pi*$)/81">
                                          <p:val>
                                            <p:fltVal val="0"/>
                                          </p:val>
                                        </p:tav>
                                        <p:tav tm="100000">
                                          <p:val>
                                            <p:fltVal val="1"/>
                                          </p:val>
                                        </p:tav>
                                      </p:tavLst>
                                    </p:anim>
                                    <p:animScale>
                                      <p:cBhvr>
                                        <p:cTn id="68" dur="13">
                                          <p:stCondLst>
                                            <p:cond delay="325"/>
                                          </p:stCondLst>
                                        </p:cTn>
                                        <p:tgtEl>
                                          <p:spTgt spid="4">
                                            <p:txEl>
                                              <p:pRg st="4" end="4"/>
                                            </p:txEl>
                                          </p:spTgt>
                                        </p:tgtEl>
                                      </p:cBhvr>
                                      <p:to x="100000" y="60000"/>
                                    </p:animScale>
                                    <p:animScale>
                                      <p:cBhvr>
                                        <p:cTn id="69" dur="83" decel="50000">
                                          <p:stCondLst>
                                            <p:cond delay="338"/>
                                          </p:stCondLst>
                                        </p:cTn>
                                        <p:tgtEl>
                                          <p:spTgt spid="4">
                                            <p:txEl>
                                              <p:pRg st="4" end="4"/>
                                            </p:txEl>
                                          </p:spTgt>
                                        </p:tgtEl>
                                      </p:cBhvr>
                                      <p:to x="100000" y="100000"/>
                                    </p:animScale>
                                    <p:animScale>
                                      <p:cBhvr>
                                        <p:cTn id="70" dur="13">
                                          <p:stCondLst>
                                            <p:cond delay="656"/>
                                          </p:stCondLst>
                                        </p:cTn>
                                        <p:tgtEl>
                                          <p:spTgt spid="4">
                                            <p:txEl>
                                              <p:pRg st="4" end="4"/>
                                            </p:txEl>
                                          </p:spTgt>
                                        </p:tgtEl>
                                      </p:cBhvr>
                                      <p:to x="100000" y="80000"/>
                                    </p:animScale>
                                    <p:animScale>
                                      <p:cBhvr>
                                        <p:cTn id="71" dur="83" decel="50000">
                                          <p:stCondLst>
                                            <p:cond delay="669"/>
                                          </p:stCondLst>
                                        </p:cTn>
                                        <p:tgtEl>
                                          <p:spTgt spid="4">
                                            <p:txEl>
                                              <p:pRg st="4" end="4"/>
                                            </p:txEl>
                                          </p:spTgt>
                                        </p:tgtEl>
                                      </p:cBhvr>
                                      <p:to x="100000" y="100000"/>
                                    </p:animScale>
                                    <p:animScale>
                                      <p:cBhvr>
                                        <p:cTn id="72" dur="13">
                                          <p:stCondLst>
                                            <p:cond delay="821"/>
                                          </p:stCondLst>
                                        </p:cTn>
                                        <p:tgtEl>
                                          <p:spTgt spid="4">
                                            <p:txEl>
                                              <p:pRg st="4" end="4"/>
                                            </p:txEl>
                                          </p:spTgt>
                                        </p:tgtEl>
                                      </p:cBhvr>
                                      <p:to x="100000" y="90000"/>
                                    </p:animScale>
                                    <p:animScale>
                                      <p:cBhvr>
                                        <p:cTn id="73" dur="83" decel="50000">
                                          <p:stCondLst>
                                            <p:cond delay="834"/>
                                          </p:stCondLst>
                                        </p:cTn>
                                        <p:tgtEl>
                                          <p:spTgt spid="4">
                                            <p:txEl>
                                              <p:pRg st="4" end="4"/>
                                            </p:txEl>
                                          </p:spTgt>
                                        </p:tgtEl>
                                      </p:cBhvr>
                                      <p:to x="100000" y="100000"/>
                                    </p:animScale>
                                    <p:animScale>
                                      <p:cBhvr>
                                        <p:cTn id="74" dur="13">
                                          <p:stCondLst>
                                            <p:cond delay="904"/>
                                          </p:stCondLst>
                                        </p:cTn>
                                        <p:tgtEl>
                                          <p:spTgt spid="4">
                                            <p:txEl>
                                              <p:pRg st="4" end="4"/>
                                            </p:txEl>
                                          </p:spTgt>
                                        </p:tgtEl>
                                      </p:cBhvr>
                                      <p:to x="100000" y="95000"/>
                                    </p:animScale>
                                    <p:animScale>
                                      <p:cBhvr>
                                        <p:cTn id="75" dur="83" decel="50000">
                                          <p:stCondLst>
                                            <p:cond delay="917"/>
                                          </p:stCondLst>
                                        </p:cTn>
                                        <p:tgtEl>
                                          <p:spTgt spid="4">
                                            <p:txEl>
                                              <p:pRg st="4" end="4"/>
                                            </p:txEl>
                                          </p:spTgt>
                                        </p:tgtEl>
                                      </p:cBhvr>
                                      <p:to x="100000" y="100000"/>
                                    </p:animScale>
                                  </p:childTnLst>
                                </p:cTn>
                              </p:par>
                            </p:childTnLst>
                          </p:cTn>
                        </p:par>
                        <p:par>
                          <p:cTn id="76" fill="hold">
                            <p:stCondLst>
                              <p:cond delay="7000"/>
                            </p:stCondLst>
                            <p:childTnLst>
                              <p:par>
                                <p:cTn id="77" presetID="26" presetClass="entr" presetSubtype="0" fill="hold" grpId="0" nodeType="afterEffect">
                                  <p:stCondLst>
                                    <p:cond delay="500"/>
                                  </p:stCondLst>
                                  <p:childTnLst>
                                    <p:set>
                                      <p:cBhvr>
                                        <p:cTn id="78" dur="1" fill="hold">
                                          <p:stCondLst>
                                            <p:cond delay="0"/>
                                          </p:stCondLst>
                                        </p:cTn>
                                        <p:tgtEl>
                                          <p:spTgt spid="4">
                                            <p:txEl>
                                              <p:pRg st="5" end="5"/>
                                            </p:txEl>
                                          </p:spTgt>
                                        </p:tgtEl>
                                        <p:attrNameLst>
                                          <p:attrName>style.visibility</p:attrName>
                                        </p:attrNameLst>
                                      </p:cBhvr>
                                      <p:to>
                                        <p:strVal val="visible"/>
                                      </p:to>
                                    </p:set>
                                    <p:animEffect transition="in" filter="wipe(down)">
                                      <p:cBhvr>
                                        <p:cTn id="79" dur="290">
                                          <p:stCondLst>
                                            <p:cond delay="0"/>
                                          </p:stCondLst>
                                        </p:cTn>
                                        <p:tgtEl>
                                          <p:spTgt spid="4">
                                            <p:txEl>
                                              <p:pRg st="5" end="5"/>
                                            </p:txEl>
                                          </p:spTgt>
                                        </p:tgtEl>
                                      </p:cBhvr>
                                    </p:animEffect>
                                    <p:anim calcmode="lin" valueType="num">
                                      <p:cBhvr>
                                        <p:cTn id="80" dur="911" tmFilter="0,0; 0.14,0.36; 0.43,0.73; 0.71,0.91; 1.0,1.0">
                                          <p:stCondLst>
                                            <p:cond delay="0"/>
                                          </p:stCondLst>
                                        </p:cTn>
                                        <p:tgtEl>
                                          <p:spTgt spid="4">
                                            <p:txEl>
                                              <p:pRg st="5" end="5"/>
                                            </p:txEl>
                                          </p:spTgt>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4">
                                            <p:txEl>
                                              <p:pRg st="5" end="5"/>
                                            </p:txEl>
                                          </p:spTgt>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4">
                                            <p:txEl>
                                              <p:pRg st="5" end="5"/>
                                            </p:txEl>
                                          </p:spTgt>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4">
                                            <p:txEl>
                                              <p:pRg st="5" end="5"/>
                                            </p:txEl>
                                          </p:spTgt>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4">
                                            <p:txEl>
                                              <p:pRg st="5" end="5"/>
                                            </p:txEl>
                                          </p:spTgt>
                                        </p:tgtEl>
                                        <p:attrNameLst>
                                          <p:attrName>ppt_y</p:attrName>
                                        </p:attrNameLst>
                                      </p:cBhvr>
                                      <p:tavLst>
                                        <p:tav tm="0" fmla="#ppt_y-sin(pi*$)/81">
                                          <p:val>
                                            <p:fltVal val="0"/>
                                          </p:val>
                                        </p:tav>
                                        <p:tav tm="100000">
                                          <p:val>
                                            <p:fltVal val="1"/>
                                          </p:val>
                                        </p:tav>
                                      </p:tavLst>
                                    </p:anim>
                                    <p:animScale>
                                      <p:cBhvr>
                                        <p:cTn id="85" dur="13">
                                          <p:stCondLst>
                                            <p:cond delay="325"/>
                                          </p:stCondLst>
                                        </p:cTn>
                                        <p:tgtEl>
                                          <p:spTgt spid="4">
                                            <p:txEl>
                                              <p:pRg st="5" end="5"/>
                                            </p:txEl>
                                          </p:spTgt>
                                        </p:tgtEl>
                                      </p:cBhvr>
                                      <p:to x="100000" y="60000"/>
                                    </p:animScale>
                                    <p:animScale>
                                      <p:cBhvr>
                                        <p:cTn id="86" dur="83" decel="50000">
                                          <p:stCondLst>
                                            <p:cond delay="338"/>
                                          </p:stCondLst>
                                        </p:cTn>
                                        <p:tgtEl>
                                          <p:spTgt spid="4">
                                            <p:txEl>
                                              <p:pRg st="5" end="5"/>
                                            </p:txEl>
                                          </p:spTgt>
                                        </p:tgtEl>
                                      </p:cBhvr>
                                      <p:to x="100000" y="100000"/>
                                    </p:animScale>
                                    <p:animScale>
                                      <p:cBhvr>
                                        <p:cTn id="87" dur="13">
                                          <p:stCondLst>
                                            <p:cond delay="656"/>
                                          </p:stCondLst>
                                        </p:cTn>
                                        <p:tgtEl>
                                          <p:spTgt spid="4">
                                            <p:txEl>
                                              <p:pRg st="5" end="5"/>
                                            </p:txEl>
                                          </p:spTgt>
                                        </p:tgtEl>
                                      </p:cBhvr>
                                      <p:to x="100000" y="80000"/>
                                    </p:animScale>
                                    <p:animScale>
                                      <p:cBhvr>
                                        <p:cTn id="88" dur="83" decel="50000">
                                          <p:stCondLst>
                                            <p:cond delay="669"/>
                                          </p:stCondLst>
                                        </p:cTn>
                                        <p:tgtEl>
                                          <p:spTgt spid="4">
                                            <p:txEl>
                                              <p:pRg st="5" end="5"/>
                                            </p:txEl>
                                          </p:spTgt>
                                        </p:tgtEl>
                                      </p:cBhvr>
                                      <p:to x="100000" y="100000"/>
                                    </p:animScale>
                                    <p:animScale>
                                      <p:cBhvr>
                                        <p:cTn id="89" dur="13">
                                          <p:stCondLst>
                                            <p:cond delay="821"/>
                                          </p:stCondLst>
                                        </p:cTn>
                                        <p:tgtEl>
                                          <p:spTgt spid="4">
                                            <p:txEl>
                                              <p:pRg st="5" end="5"/>
                                            </p:txEl>
                                          </p:spTgt>
                                        </p:tgtEl>
                                      </p:cBhvr>
                                      <p:to x="100000" y="90000"/>
                                    </p:animScale>
                                    <p:animScale>
                                      <p:cBhvr>
                                        <p:cTn id="90" dur="83" decel="50000">
                                          <p:stCondLst>
                                            <p:cond delay="834"/>
                                          </p:stCondLst>
                                        </p:cTn>
                                        <p:tgtEl>
                                          <p:spTgt spid="4">
                                            <p:txEl>
                                              <p:pRg st="5" end="5"/>
                                            </p:txEl>
                                          </p:spTgt>
                                        </p:tgtEl>
                                      </p:cBhvr>
                                      <p:to x="100000" y="100000"/>
                                    </p:animScale>
                                    <p:animScale>
                                      <p:cBhvr>
                                        <p:cTn id="91" dur="13">
                                          <p:stCondLst>
                                            <p:cond delay="904"/>
                                          </p:stCondLst>
                                        </p:cTn>
                                        <p:tgtEl>
                                          <p:spTgt spid="4">
                                            <p:txEl>
                                              <p:pRg st="5" end="5"/>
                                            </p:txEl>
                                          </p:spTgt>
                                        </p:tgtEl>
                                      </p:cBhvr>
                                      <p:to x="100000" y="95000"/>
                                    </p:animScale>
                                    <p:animScale>
                                      <p:cBhvr>
                                        <p:cTn id="92" dur="83" decel="50000">
                                          <p:stCondLst>
                                            <p:cond delay="917"/>
                                          </p:stCondLst>
                                        </p:cTn>
                                        <p:tgtEl>
                                          <p:spTgt spid="4">
                                            <p:txEl>
                                              <p:pRg st="5" end="5"/>
                                            </p:txEl>
                                          </p:spTgt>
                                        </p:tgtEl>
                                      </p:cBhvr>
                                      <p:to x="100000" y="100000"/>
                                    </p:animScale>
                                  </p:childTnLst>
                                </p:cTn>
                              </p:par>
                            </p:childTnLst>
                          </p:cTn>
                        </p:par>
                        <p:par>
                          <p:cTn id="93" fill="hold">
                            <p:stCondLst>
                              <p:cond delay="8500"/>
                            </p:stCondLst>
                            <p:childTnLst>
                              <p:par>
                                <p:cTn id="94" presetID="26" presetClass="entr" presetSubtype="0" fill="hold" grpId="0" nodeType="afterEffect">
                                  <p:stCondLst>
                                    <p:cond delay="500"/>
                                  </p:stCondLst>
                                  <p:childTnLst>
                                    <p:set>
                                      <p:cBhvr>
                                        <p:cTn id="95" dur="1" fill="hold">
                                          <p:stCondLst>
                                            <p:cond delay="0"/>
                                          </p:stCondLst>
                                        </p:cTn>
                                        <p:tgtEl>
                                          <p:spTgt spid="4">
                                            <p:txEl>
                                              <p:pRg st="6" end="6"/>
                                            </p:txEl>
                                          </p:spTgt>
                                        </p:tgtEl>
                                        <p:attrNameLst>
                                          <p:attrName>style.visibility</p:attrName>
                                        </p:attrNameLst>
                                      </p:cBhvr>
                                      <p:to>
                                        <p:strVal val="visible"/>
                                      </p:to>
                                    </p:set>
                                    <p:animEffect transition="in" filter="wipe(down)">
                                      <p:cBhvr>
                                        <p:cTn id="96" dur="290">
                                          <p:stCondLst>
                                            <p:cond delay="0"/>
                                          </p:stCondLst>
                                        </p:cTn>
                                        <p:tgtEl>
                                          <p:spTgt spid="4">
                                            <p:txEl>
                                              <p:pRg st="6" end="6"/>
                                            </p:txEl>
                                          </p:spTgt>
                                        </p:tgtEl>
                                      </p:cBhvr>
                                    </p:animEffect>
                                    <p:anim calcmode="lin" valueType="num">
                                      <p:cBhvr>
                                        <p:cTn id="97" dur="911" tmFilter="0,0; 0.14,0.36; 0.43,0.73; 0.71,0.91; 1.0,1.0">
                                          <p:stCondLst>
                                            <p:cond delay="0"/>
                                          </p:stCondLst>
                                        </p:cTn>
                                        <p:tgtEl>
                                          <p:spTgt spid="4">
                                            <p:txEl>
                                              <p:pRg st="6" end="6"/>
                                            </p:txEl>
                                          </p:spTgt>
                                        </p:tgtEl>
                                        <p:attrNameLst>
                                          <p:attrName>ppt_x</p:attrName>
                                        </p:attrNameLst>
                                      </p:cBhvr>
                                      <p:tavLst>
                                        <p:tav tm="0">
                                          <p:val>
                                            <p:strVal val="#ppt_x-0.25"/>
                                          </p:val>
                                        </p:tav>
                                        <p:tav tm="100000">
                                          <p:val>
                                            <p:strVal val="#ppt_x"/>
                                          </p:val>
                                        </p:tav>
                                      </p:tavLst>
                                    </p:anim>
                                    <p:anim calcmode="lin" valueType="num">
                                      <p:cBhvr>
                                        <p:cTn id="98" dur="332" tmFilter="0.0,0.0; 0.25,0.07; 0.50,0.2; 0.75,0.467; 1.0,1.0">
                                          <p:stCondLst>
                                            <p:cond delay="0"/>
                                          </p:stCondLst>
                                        </p:cTn>
                                        <p:tgtEl>
                                          <p:spTgt spid="4">
                                            <p:txEl>
                                              <p:pRg st="6" end="6"/>
                                            </p:txEl>
                                          </p:spTgt>
                                        </p:tgtEl>
                                        <p:attrNameLst>
                                          <p:attrName>ppt_y</p:attrName>
                                        </p:attrNameLst>
                                      </p:cBhvr>
                                      <p:tavLst>
                                        <p:tav tm="0" fmla="#ppt_y-sin(pi*$)/3">
                                          <p:val>
                                            <p:fltVal val="0.5"/>
                                          </p:val>
                                        </p:tav>
                                        <p:tav tm="100000">
                                          <p:val>
                                            <p:fltVal val="1"/>
                                          </p:val>
                                        </p:tav>
                                      </p:tavLst>
                                    </p:anim>
                                    <p:anim calcmode="lin" valueType="num">
                                      <p:cBhvr>
                                        <p:cTn id="99" dur="332" tmFilter="0, 0; 0.125,0.2665; 0.25,0.4; 0.375,0.465; 0.5,0.5;  0.625,0.535; 0.75,0.6; 0.875,0.7335; 1,1">
                                          <p:stCondLst>
                                            <p:cond delay="332"/>
                                          </p:stCondLst>
                                        </p:cTn>
                                        <p:tgtEl>
                                          <p:spTgt spid="4">
                                            <p:txEl>
                                              <p:pRg st="6" end="6"/>
                                            </p:txEl>
                                          </p:spTgt>
                                        </p:tgtEl>
                                        <p:attrNameLst>
                                          <p:attrName>ppt_y</p:attrName>
                                        </p:attrNameLst>
                                      </p:cBhvr>
                                      <p:tavLst>
                                        <p:tav tm="0" fmla="#ppt_y-sin(pi*$)/9">
                                          <p:val>
                                            <p:fltVal val="0"/>
                                          </p:val>
                                        </p:tav>
                                        <p:tav tm="100000">
                                          <p:val>
                                            <p:fltVal val="1"/>
                                          </p:val>
                                        </p:tav>
                                      </p:tavLst>
                                    </p:anim>
                                    <p:anim calcmode="lin" valueType="num">
                                      <p:cBhvr>
                                        <p:cTn id="100" dur="166" tmFilter="0, 0; 0.125,0.2665; 0.25,0.4; 0.375,0.465; 0.5,0.5;  0.625,0.535; 0.75,0.6; 0.875,0.7335; 1,1">
                                          <p:stCondLst>
                                            <p:cond delay="662"/>
                                          </p:stCondLst>
                                        </p:cTn>
                                        <p:tgtEl>
                                          <p:spTgt spid="4">
                                            <p:txEl>
                                              <p:pRg st="6" end="6"/>
                                            </p:txEl>
                                          </p:spTgt>
                                        </p:tgtEl>
                                        <p:attrNameLst>
                                          <p:attrName>ppt_y</p:attrName>
                                        </p:attrNameLst>
                                      </p:cBhvr>
                                      <p:tavLst>
                                        <p:tav tm="0" fmla="#ppt_y-sin(pi*$)/27">
                                          <p:val>
                                            <p:fltVal val="0"/>
                                          </p:val>
                                        </p:tav>
                                        <p:tav tm="100000">
                                          <p:val>
                                            <p:fltVal val="1"/>
                                          </p:val>
                                        </p:tav>
                                      </p:tavLst>
                                    </p:anim>
                                    <p:anim calcmode="lin" valueType="num">
                                      <p:cBhvr>
                                        <p:cTn id="101" dur="82" tmFilter="0, 0; 0.125,0.2665; 0.25,0.4; 0.375,0.465; 0.5,0.5;  0.625,0.535; 0.75,0.6; 0.875,0.7335; 1,1">
                                          <p:stCondLst>
                                            <p:cond delay="828"/>
                                          </p:stCondLst>
                                        </p:cTn>
                                        <p:tgtEl>
                                          <p:spTgt spid="4">
                                            <p:txEl>
                                              <p:pRg st="6" end="6"/>
                                            </p:txEl>
                                          </p:spTgt>
                                        </p:tgtEl>
                                        <p:attrNameLst>
                                          <p:attrName>ppt_y</p:attrName>
                                        </p:attrNameLst>
                                      </p:cBhvr>
                                      <p:tavLst>
                                        <p:tav tm="0" fmla="#ppt_y-sin(pi*$)/81">
                                          <p:val>
                                            <p:fltVal val="0"/>
                                          </p:val>
                                        </p:tav>
                                        <p:tav tm="100000">
                                          <p:val>
                                            <p:fltVal val="1"/>
                                          </p:val>
                                        </p:tav>
                                      </p:tavLst>
                                    </p:anim>
                                    <p:animScale>
                                      <p:cBhvr>
                                        <p:cTn id="102" dur="13">
                                          <p:stCondLst>
                                            <p:cond delay="325"/>
                                          </p:stCondLst>
                                        </p:cTn>
                                        <p:tgtEl>
                                          <p:spTgt spid="4">
                                            <p:txEl>
                                              <p:pRg st="6" end="6"/>
                                            </p:txEl>
                                          </p:spTgt>
                                        </p:tgtEl>
                                      </p:cBhvr>
                                      <p:to x="100000" y="60000"/>
                                    </p:animScale>
                                    <p:animScale>
                                      <p:cBhvr>
                                        <p:cTn id="103" dur="83" decel="50000">
                                          <p:stCondLst>
                                            <p:cond delay="338"/>
                                          </p:stCondLst>
                                        </p:cTn>
                                        <p:tgtEl>
                                          <p:spTgt spid="4">
                                            <p:txEl>
                                              <p:pRg st="6" end="6"/>
                                            </p:txEl>
                                          </p:spTgt>
                                        </p:tgtEl>
                                      </p:cBhvr>
                                      <p:to x="100000" y="100000"/>
                                    </p:animScale>
                                    <p:animScale>
                                      <p:cBhvr>
                                        <p:cTn id="104" dur="13">
                                          <p:stCondLst>
                                            <p:cond delay="656"/>
                                          </p:stCondLst>
                                        </p:cTn>
                                        <p:tgtEl>
                                          <p:spTgt spid="4">
                                            <p:txEl>
                                              <p:pRg st="6" end="6"/>
                                            </p:txEl>
                                          </p:spTgt>
                                        </p:tgtEl>
                                      </p:cBhvr>
                                      <p:to x="100000" y="80000"/>
                                    </p:animScale>
                                    <p:animScale>
                                      <p:cBhvr>
                                        <p:cTn id="105" dur="83" decel="50000">
                                          <p:stCondLst>
                                            <p:cond delay="669"/>
                                          </p:stCondLst>
                                        </p:cTn>
                                        <p:tgtEl>
                                          <p:spTgt spid="4">
                                            <p:txEl>
                                              <p:pRg st="6" end="6"/>
                                            </p:txEl>
                                          </p:spTgt>
                                        </p:tgtEl>
                                      </p:cBhvr>
                                      <p:to x="100000" y="100000"/>
                                    </p:animScale>
                                    <p:animScale>
                                      <p:cBhvr>
                                        <p:cTn id="106" dur="13">
                                          <p:stCondLst>
                                            <p:cond delay="821"/>
                                          </p:stCondLst>
                                        </p:cTn>
                                        <p:tgtEl>
                                          <p:spTgt spid="4">
                                            <p:txEl>
                                              <p:pRg st="6" end="6"/>
                                            </p:txEl>
                                          </p:spTgt>
                                        </p:tgtEl>
                                      </p:cBhvr>
                                      <p:to x="100000" y="90000"/>
                                    </p:animScale>
                                    <p:animScale>
                                      <p:cBhvr>
                                        <p:cTn id="107" dur="83" decel="50000">
                                          <p:stCondLst>
                                            <p:cond delay="834"/>
                                          </p:stCondLst>
                                        </p:cTn>
                                        <p:tgtEl>
                                          <p:spTgt spid="4">
                                            <p:txEl>
                                              <p:pRg st="6" end="6"/>
                                            </p:txEl>
                                          </p:spTgt>
                                        </p:tgtEl>
                                      </p:cBhvr>
                                      <p:to x="100000" y="100000"/>
                                    </p:animScale>
                                    <p:animScale>
                                      <p:cBhvr>
                                        <p:cTn id="108" dur="13">
                                          <p:stCondLst>
                                            <p:cond delay="904"/>
                                          </p:stCondLst>
                                        </p:cTn>
                                        <p:tgtEl>
                                          <p:spTgt spid="4">
                                            <p:txEl>
                                              <p:pRg st="6" end="6"/>
                                            </p:txEl>
                                          </p:spTgt>
                                        </p:tgtEl>
                                      </p:cBhvr>
                                      <p:to x="100000" y="95000"/>
                                    </p:animScale>
                                    <p:animScale>
                                      <p:cBhvr>
                                        <p:cTn id="109" dur="83" decel="50000">
                                          <p:stCondLst>
                                            <p:cond delay="917"/>
                                          </p:stCondLst>
                                        </p:cTn>
                                        <p:tgtEl>
                                          <p:spTgt spid="4">
                                            <p:txEl>
                                              <p:pRg st="6" end="6"/>
                                            </p:txEl>
                                          </p:spTgt>
                                        </p:tgtEl>
                                      </p:cBhvr>
                                      <p:to x="100000" y="100000"/>
                                    </p:animScale>
                                  </p:childTnLst>
                                </p:cTn>
                              </p:par>
                            </p:childTnLst>
                          </p:cTn>
                        </p:par>
                        <p:par>
                          <p:cTn id="110" fill="hold">
                            <p:stCondLst>
                              <p:cond delay="10000"/>
                            </p:stCondLst>
                            <p:childTnLst>
                              <p:par>
                                <p:cTn id="111" presetID="26" presetClass="entr" presetSubtype="0" fill="hold" grpId="0" nodeType="afterEffect">
                                  <p:stCondLst>
                                    <p:cond delay="500"/>
                                  </p:stCondLst>
                                  <p:childTnLst>
                                    <p:set>
                                      <p:cBhvr>
                                        <p:cTn id="112" dur="1" fill="hold">
                                          <p:stCondLst>
                                            <p:cond delay="0"/>
                                          </p:stCondLst>
                                        </p:cTn>
                                        <p:tgtEl>
                                          <p:spTgt spid="4">
                                            <p:txEl>
                                              <p:pRg st="7" end="7"/>
                                            </p:txEl>
                                          </p:spTgt>
                                        </p:tgtEl>
                                        <p:attrNameLst>
                                          <p:attrName>style.visibility</p:attrName>
                                        </p:attrNameLst>
                                      </p:cBhvr>
                                      <p:to>
                                        <p:strVal val="visible"/>
                                      </p:to>
                                    </p:set>
                                    <p:animEffect transition="in" filter="wipe(down)">
                                      <p:cBhvr>
                                        <p:cTn id="113" dur="290">
                                          <p:stCondLst>
                                            <p:cond delay="0"/>
                                          </p:stCondLst>
                                        </p:cTn>
                                        <p:tgtEl>
                                          <p:spTgt spid="4">
                                            <p:txEl>
                                              <p:pRg st="7" end="7"/>
                                            </p:txEl>
                                          </p:spTgt>
                                        </p:tgtEl>
                                      </p:cBhvr>
                                    </p:animEffect>
                                    <p:anim calcmode="lin" valueType="num">
                                      <p:cBhvr>
                                        <p:cTn id="114" dur="911" tmFilter="0,0; 0.14,0.36; 0.43,0.73; 0.71,0.91; 1.0,1.0">
                                          <p:stCondLst>
                                            <p:cond delay="0"/>
                                          </p:stCondLst>
                                        </p:cTn>
                                        <p:tgtEl>
                                          <p:spTgt spid="4">
                                            <p:txEl>
                                              <p:pRg st="7" end="7"/>
                                            </p:txEl>
                                          </p:spTgt>
                                        </p:tgtEl>
                                        <p:attrNameLst>
                                          <p:attrName>ppt_x</p:attrName>
                                        </p:attrNameLst>
                                      </p:cBhvr>
                                      <p:tavLst>
                                        <p:tav tm="0">
                                          <p:val>
                                            <p:strVal val="#ppt_x-0.25"/>
                                          </p:val>
                                        </p:tav>
                                        <p:tav tm="100000">
                                          <p:val>
                                            <p:strVal val="#ppt_x"/>
                                          </p:val>
                                        </p:tav>
                                      </p:tavLst>
                                    </p:anim>
                                    <p:anim calcmode="lin" valueType="num">
                                      <p:cBhvr>
                                        <p:cTn id="115" dur="332" tmFilter="0.0,0.0; 0.25,0.07; 0.50,0.2; 0.75,0.467; 1.0,1.0">
                                          <p:stCondLst>
                                            <p:cond delay="0"/>
                                          </p:stCondLst>
                                        </p:cTn>
                                        <p:tgtEl>
                                          <p:spTgt spid="4">
                                            <p:txEl>
                                              <p:pRg st="7" end="7"/>
                                            </p:txEl>
                                          </p:spTgt>
                                        </p:tgtEl>
                                        <p:attrNameLst>
                                          <p:attrName>ppt_y</p:attrName>
                                        </p:attrNameLst>
                                      </p:cBhvr>
                                      <p:tavLst>
                                        <p:tav tm="0" fmla="#ppt_y-sin(pi*$)/3">
                                          <p:val>
                                            <p:fltVal val="0.5"/>
                                          </p:val>
                                        </p:tav>
                                        <p:tav tm="100000">
                                          <p:val>
                                            <p:fltVal val="1"/>
                                          </p:val>
                                        </p:tav>
                                      </p:tavLst>
                                    </p:anim>
                                    <p:anim calcmode="lin" valueType="num">
                                      <p:cBhvr>
                                        <p:cTn id="116" dur="332" tmFilter="0, 0; 0.125,0.2665; 0.25,0.4; 0.375,0.465; 0.5,0.5;  0.625,0.535; 0.75,0.6; 0.875,0.7335; 1,1">
                                          <p:stCondLst>
                                            <p:cond delay="332"/>
                                          </p:stCondLst>
                                        </p:cTn>
                                        <p:tgtEl>
                                          <p:spTgt spid="4">
                                            <p:txEl>
                                              <p:pRg st="7" end="7"/>
                                            </p:txEl>
                                          </p:spTgt>
                                        </p:tgtEl>
                                        <p:attrNameLst>
                                          <p:attrName>ppt_y</p:attrName>
                                        </p:attrNameLst>
                                      </p:cBhvr>
                                      <p:tavLst>
                                        <p:tav tm="0" fmla="#ppt_y-sin(pi*$)/9">
                                          <p:val>
                                            <p:fltVal val="0"/>
                                          </p:val>
                                        </p:tav>
                                        <p:tav tm="100000">
                                          <p:val>
                                            <p:fltVal val="1"/>
                                          </p:val>
                                        </p:tav>
                                      </p:tavLst>
                                    </p:anim>
                                    <p:anim calcmode="lin" valueType="num">
                                      <p:cBhvr>
                                        <p:cTn id="117" dur="166" tmFilter="0, 0; 0.125,0.2665; 0.25,0.4; 0.375,0.465; 0.5,0.5;  0.625,0.535; 0.75,0.6; 0.875,0.7335; 1,1">
                                          <p:stCondLst>
                                            <p:cond delay="662"/>
                                          </p:stCondLst>
                                        </p:cTn>
                                        <p:tgtEl>
                                          <p:spTgt spid="4">
                                            <p:txEl>
                                              <p:pRg st="7" end="7"/>
                                            </p:txEl>
                                          </p:spTgt>
                                        </p:tgtEl>
                                        <p:attrNameLst>
                                          <p:attrName>ppt_y</p:attrName>
                                        </p:attrNameLst>
                                      </p:cBhvr>
                                      <p:tavLst>
                                        <p:tav tm="0" fmla="#ppt_y-sin(pi*$)/27">
                                          <p:val>
                                            <p:fltVal val="0"/>
                                          </p:val>
                                        </p:tav>
                                        <p:tav tm="100000">
                                          <p:val>
                                            <p:fltVal val="1"/>
                                          </p:val>
                                        </p:tav>
                                      </p:tavLst>
                                    </p:anim>
                                    <p:anim calcmode="lin" valueType="num">
                                      <p:cBhvr>
                                        <p:cTn id="118" dur="82" tmFilter="0, 0; 0.125,0.2665; 0.25,0.4; 0.375,0.465; 0.5,0.5;  0.625,0.535; 0.75,0.6; 0.875,0.7335; 1,1">
                                          <p:stCondLst>
                                            <p:cond delay="828"/>
                                          </p:stCondLst>
                                        </p:cTn>
                                        <p:tgtEl>
                                          <p:spTgt spid="4">
                                            <p:txEl>
                                              <p:pRg st="7" end="7"/>
                                            </p:txEl>
                                          </p:spTgt>
                                        </p:tgtEl>
                                        <p:attrNameLst>
                                          <p:attrName>ppt_y</p:attrName>
                                        </p:attrNameLst>
                                      </p:cBhvr>
                                      <p:tavLst>
                                        <p:tav tm="0" fmla="#ppt_y-sin(pi*$)/81">
                                          <p:val>
                                            <p:fltVal val="0"/>
                                          </p:val>
                                        </p:tav>
                                        <p:tav tm="100000">
                                          <p:val>
                                            <p:fltVal val="1"/>
                                          </p:val>
                                        </p:tav>
                                      </p:tavLst>
                                    </p:anim>
                                    <p:animScale>
                                      <p:cBhvr>
                                        <p:cTn id="119" dur="13">
                                          <p:stCondLst>
                                            <p:cond delay="325"/>
                                          </p:stCondLst>
                                        </p:cTn>
                                        <p:tgtEl>
                                          <p:spTgt spid="4">
                                            <p:txEl>
                                              <p:pRg st="7" end="7"/>
                                            </p:txEl>
                                          </p:spTgt>
                                        </p:tgtEl>
                                      </p:cBhvr>
                                      <p:to x="100000" y="60000"/>
                                    </p:animScale>
                                    <p:animScale>
                                      <p:cBhvr>
                                        <p:cTn id="120" dur="83" decel="50000">
                                          <p:stCondLst>
                                            <p:cond delay="338"/>
                                          </p:stCondLst>
                                        </p:cTn>
                                        <p:tgtEl>
                                          <p:spTgt spid="4">
                                            <p:txEl>
                                              <p:pRg st="7" end="7"/>
                                            </p:txEl>
                                          </p:spTgt>
                                        </p:tgtEl>
                                      </p:cBhvr>
                                      <p:to x="100000" y="100000"/>
                                    </p:animScale>
                                    <p:animScale>
                                      <p:cBhvr>
                                        <p:cTn id="121" dur="13">
                                          <p:stCondLst>
                                            <p:cond delay="656"/>
                                          </p:stCondLst>
                                        </p:cTn>
                                        <p:tgtEl>
                                          <p:spTgt spid="4">
                                            <p:txEl>
                                              <p:pRg st="7" end="7"/>
                                            </p:txEl>
                                          </p:spTgt>
                                        </p:tgtEl>
                                      </p:cBhvr>
                                      <p:to x="100000" y="80000"/>
                                    </p:animScale>
                                    <p:animScale>
                                      <p:cBhvr>
                                        <p:cTn id="122" dur="83" decel="50000">
                                          <p:stCondLst>
                                            <p:cond delay="669"/>
                                          </p:stCondLst>
                                        </p:cTn>
                                        <p:tgtEl>
                                          <p:spTgt spid="4">
                                            <p:txEl>
                                              <p:pRg st="7" end="7"/>
                                            </p:txEl>
                                          </p:spTgt>
                                        </p:tgtEl>
                                      </p:cBhvr>
                                      <p:to x="100000" y="100000"/>
                                    </p:animScale>
                                    <p:animScale>
                                      <p:cBhvr>
                                        <p:cTn id="123" dur="13">
                                          <p:stCondLst>
                                            <p:cond delay="821"/>
                                          </p:stCondLst>
                                        </p:cTn>
                                        <p:tgtEl>
                                          <p:spTgt spid="4">
                                            <p:txEl>
                                              <p:pRg st="7" end="7"/>
                                            </p:txEl>
                                          </p:spTgt>
                                        </p:tgtEl>
                                      </p:cBhvr>
                                      <p:to x="100000" y="90000"/>
                                    </p:animScale>
                                    <p:animScale>
                                      <p:cBhvr>
                                        <p:cTn id="124" dur="83" decel="50000">
                                          <p:stCondLst>
                                            <p:cond delay="834"/>
                                          </p:stCondLst>
                                        </p:cTn>
                                        <p:tgtEl>
                                          <p:spTgt spid="4">
                                            <p:txEl>
                                              <p:pRg st="7" end="7"/>
                                            </p:txEl>
                                          </p:spTgt>
                                        </p:tgtEl>
                                      </p:cBhvr>
                                      <p:to x="100000" y="100000"/>
                                    </p:animScale>
                                    <p:animScale>
                                      <p:cBhvr>
                                        <p:cTn id="125" dur="13">
                                          <p:stCondLst>
                                            <p:cond delay="904"/>
                                          </p:stCondLst>
                                        </p:cTn>
                                        <p:tgtEl>
                                          <p:spTgt spid="4">
                                            <p:txEl>
                                              <p:pRg st="7" end="7"/>
                                            </p:txEl>
                                          </p:spTgt>
                                        </p:tgtEl>
                                      </p:cBhvr>
                                      <p:to x="100000" y="95000"/>
                                    </p:animScale>
                                    <p:animScale>
                                      <p:cBhvr>
                                        <p:cTn id="126" dur="83" decel="50000">
                                          <p:stCondLst>
                                            <p:cond delay="917"/>
                                          </p:stCondLst>
                                        </p:cTn>
                                        <p:tgtEl>
                                          <p:spTgt spid="4">
                                            <p:txEl>
                                              <p:pRg st="7" end="7"/>
                                            </p:txEl>
                                          </p:spTgt>
                                        </p:tgtEl>
                                      </p:cBhvr>
                                      <p:to x="100000" y="100000"/>
                                    </p:animScale>
                                  </p:childTnLst>
                                </p:cTn>
                              </p:par>
                            </p:childTnLst>
                          </p:cTn>
                        </p:par>
                        <p:par>
                          <p:cTn id="127" fill="hold">
                            <p:stCondLst>
                              <p:cond delay="11500"/>
                            </p:stCondLst>
                            <p:childTnLst>
                              <p:par>
                                <p:cTn id="128" presetID="26" presetClass="entr" presetSubtype="0" fill="hold" grpId="0" nodeType="afterEffect">
                                  <p:stCondLst>
                                    <p:cond delay="500"/>
                                  </p:stCondLst>
                                  <p:childTnLst>
                                    <p:set>
                                      <p:cBhvr>
                                        <p:cTn id="129" dur="1" fill="hold">
                                          <p:stCondLst>
                                            <p:cond delay="0"/>
                                          </p:stCondLst>
                                        </p:cTn>
                                        <p:tgtEl>
                                          <p:spTgt spid="4">
                                            <p:txEl>
                                              <p:pRg st="8" end="8"/>
                                            </p:txEl>
                                          </p:spTgt>
                                        </p:tgtEl>
                                        <p:attrNameLst>
                                          <p:attrName>style.visibility</p:attrName>
                                        </p:attrNameLst>
                                      </p:cBhvr>
                                      <p:to>
                                        <p:strVal val="visible"/>
                                      </p:to>
                                    </p:set>
                                    <p:animEffect transition="in" filter="wipe(down)">
                                      <p:cBhvr>
                                        <p:cTn id="130" dur="290">
                                          <p:stCondLst>
                                            <p:cond delay="0"/>
                                          </p:stCondLst>
                                        </p:cTn>
                                        <p:tgtEl>
                                          <p:spTgt spid="4">
                                            <p:txEl>
                                              <p:pRg st="8" end="8"/>
                                            </p:txEl>
                                          </p:spTgt>
                                        </p:tgtEl>
                                      </p:cBhvr>
                                    </p:animEffect>
                                    <p:anim calcmode="lin" valueType="num">
                                      <p:cBhvr>
                                        <p:cTn id="131" dur="911" tmFilter="0,0; 0.14,0.36; 0.43,0.73; 0.71,0.91; 1.0,1.0">
                                          <p:stCondLst>
                                            <p:cond delay="0"/>
                                          </p:stCondLst>
                                        </p:cTn>
                                        <p:tgtEl>
                                          <p:spTgt spid="4">
                                            <p:txEl>
                                              <p:pRg st="8" end="8"/>
                                            </p:txEl>
                                          </p:spTgt>
                                        </p:tgtEl>
                                        <p:attrNameLst>
                                          <p:attrName>ppt_x</p:attrName>
                                        </p:attrNameLst>
                                      </p:cBhvr>
                                      <p:tavLst>
                                        <p:tav tm="0">
                                          <p:val>
                                            <p:strVal val="#ppt_x-0.25"/>
                                          </p:val>
                                        </p:tav>
                                        <p:tav tm="100000">
                                          <p:val>
                                            <p:strVal val="#ppt_x"/>
                                          </p:val>
                                        </p:tav>
                                      </p:tavLst>
                                    </p:anim>
                                    <p:anim calcmode="lin" valueType="num">
                                      <p:cBhvr>
                                        <p:cTn id="132" dur="332" tmFilter="0.0,0.0; 0.25,0.07; 0.50,0.2; 0.75,0.467; 1.0,1.0">
                                          <p:stCondLst>
                                            <p:cond delay="0"/>
                                          </p:stCondLst>
                                        </p:cTn>
                                        <p:tgtEl>
                                          <p:spTgt spid="4">
                                            <p:txEl>
                                              <p:pRg st="8" end="8"/>
                                            </p:txEl>
                                          </p:spTgt>
                                        </p:tgtEl>
                                        <p:attrNameLst>
                                          <p:attrName>ppt_y</p:attrName>
                                        </p:attrNameLst>
                                      </p:cBhvr>
                                      <p:tavLst>
                                        <p:tav tm="0" fmla="#ppt_y-sin(pi*$)/3">
                                          <p:val>
                                            <p:fltVal val="0.5"/>
                                          </p:val>
                                        </p:tav>
                                        <p:tav tm="100000">
                                          <p:val>
                                            <p:fltVal val="1"/>
                                          </p:val>
                                        </p:tav>
                                      </p:tavLst>
                                    </p:anim>
                                    <p:anim calcmode="lin" valueType="num">
                                      <p:cBhvr>
                                        <p:cTn id="133" dur="332" tmFilter="0, 0; 0.125,0.2665; 0.25,0.4; 0.375,0.465; 0.5,0.5;  0.625,0.535; 0.75,0.6; 0.875,0.7335; 1,1">
                                          <p:stCondLst>
                                            <p:cond delay="332"/>
                                          </p:stCondLst>
                                        </p:cTn>
                                        <p:tgtEl>
                                          <p:spTgt spid="4">
                                            <p:txEl>
                                              <p:pRg st="8" end="8"/>
                                            </p:txEl>
                                          </p:spTgt>
                                        </p:tgtEl>
                                        <p:attrNameLst>
                                          <p:attrName>ppt_y</p:attrName>
                                        </p:attrNameLst>
                                      </p:cBhvr>
                                      <p:tavLst>
                                        <p:tav tm="0" fmla="#ppt_y-sin(pi*$)/9">
                                          <p:val>
                                            <p:fltVal val="0"/>
                                          </p:val>
                                        </p:tav>
                                        <p:tav tm="100000">
                                          <p:val>
                                            <p:fltVal val="1"/>
                                          </p:val>
                                        </p:tav>
                                      </p:tavLst>
                                    </p:anim>
                                    <p:anim calcmode="lin" valueType="num">
                                      <p:cBhvr>
                                        <p:cTn id="134" dur="166" tmFilter="0, 0; 0.125,0.2665; 0.25,0.4; 0.375,0.465; 0.5,0.5;  0.625,0.535; 0.75,0.6; 0.875,0.7335; 1,1">
                                          <p:stCondLst>
                                            <p:cond delay="662"/>
                                          </p:stCondLst>
                                        </p:cTn>
                                        <p:tgtEl>
                                          <p:spTgt spid="4">
                                            <p:txEl>
                                              <p:pRg st="8" end="8"/>
                                            </p:txEl>
                                          </p:spTgt>
                                        </p:tgtEl>
                                        <p:attrNameLst>
                                          <p:attrName>ppt_y</p:attrName>
                                        </p:attrNameLst>
                                      </p:cBhvr>
                                      <p:tavLst>
                                        <p:tav tm="0" fmla="#ppt_y-sin(pi*$)/27">
                                          <p:val>
                                            <p:fltVal val="0"/>
                                          </p:val>
                                        </p:tav>
                                        <p:tav tm="100000">
                                          <p:val>
                                            <p:fltVal val="1"/>
                                          </p:val>
                                        </p:tav>
                                      </p:tavLst>
                                    </p:anim>
                                    <p:anim calcmode="lin" valueType="num">
                                      <p:cBhvr>
                                        <p:cTn id="135" dur="82" tmFilter="0, 0; 0.125,0.2665; 0.25,0.4; 0.375,0.465; 0.5,0.5;  0.625,0.535; 0.75,0.6; 0.875,0.7335; 1,1">
                                          <p:stCondLst>
                                            <p:cond delay="828"/>
                                          </p:stCondLst>
                                        </p:cTn>
                                        <p:tgtEl>
                                          <p:spTgt spid="4">
                                            <p:txEl>
                                              <p:pRg st="8" end="8"/>
                                            </p:txEl>
                                          </p:spTgt>
                                        </p:tgtEl>
                                        <p:attrNameLst>
                                          <p:attrName>ppt_y</p:attrName>
                                        </p:attrNameLst>
                                      </p:cBhvr>
                                      <p:tavLst>
                                        <p:tav tm="0" fmla="#ppt_y-sin(pi*$)/81">
                                          <p:val>
                                            <p:fltVal val="0"/>
                                          </p:val>
                                        </p:tav>
                                        <p:tav tm="100000">
                                          <p:val>
                                            <p:fltVal val="1"/>
                                          </p:val>
                                        </p:tav>
                                      </p:tavLst>
                                    </p:anim>
                                    <p:animScale>
                                      <p:cBhvr>
                                        <p:cTn id="136" dur="13">
                                          <p:stCondLst>
                                            <p:cond delay="325"/>
                                          </p:stCondLst>
                                        </p:cTn>
                                        <p:tgtEl>
                                          <p:spTgt spid="4">
                                            <p:txEl>
                                              <p:pRg st="8" end="8"/>
                                            </p:txEl>
                                          </p:spTgt>
                                        </p:tgtEl>
                                      </p:cBhvr>
                                      <p:to x="100000" y="60000"/>
                                    </p:animScale>
                                    <p:animScale>
                                      <p:cBhvr>
                                        <p:cTn id="137" dur="83" decel="50000">
                                          <p:stCondLst>
                                            <p:cond delay="338"/>
                                          </p:stCondLst>
                                        </p:cTn>
                                        <p:tgtEl>
                                          <p:spTgt spid="4">
                                            <p:txEl>
                                              <p:pRg st="8" end="8"/>
                                            </p:txEl>
                                          </p:spTgt>
                                        </p:tgtEl>
                                      </p:cBhvr>
                                      <p:to x="100000" y="100000"/>
                                    </p:animScale>
                                    <p:animScale>
                                      <p:cBhvr>
                                        <p:cTn id="138" dur="13">
                                          <p:stCondLst>
                                            <p:cond delay="656"/>
                                          </p:stCondLst>
                                        </p:cTn>
                                        <p:tgtEl>
                                          <p:spTgt spid="4">
                                            <p:txEl>
                                              <p:pRg st="8" end="8"/>
                                            </p:txEl>
                                          </p:spTgt>
                                        </p:tgtEl>
                                      </p:cBhvr>
                                      <p:to x="100000" y="80000"/>
                                    </p:animScale>
                                    <p:animScale>
                                      <p:cBhvr>
                                        <p:cTn id="139" dur="83" decel="50000">
                                          <p:stCondLst>
                                            <p:cond delay="669"/>
                                          </p:stCondLst>
                                        </p:cTn>
                                        <p:tgtEl>
                                          <p:spTgt spid="4">
                                            <p:txEl>
                                              <p:pRg st="8" end="8"/>
                                            </p:txEl>
                                          </p:spTgt>
                                        </p:tgtEl>
                                      </p:cBhvr>
                                      <p:to x="100000" y="100000"/>
                                    </p:animScale>
                                    <p:animScale>
                                      <p:cBhvr>
                                        <p:cTn id="140" dur="13">
                                          <p:stCondLst>
                                            <p:cond delay="821"/>
                                          </p:stCondLst>
                                        </p:cTn>
                                        <p:tgtEl>
                                          <p:spTgt spid="4">
                                            <p:txEl>
                                              <p:pRg st="8" end="8"/>
                                            </p:txEl>
                                          </p:spTgt>
                                        </p:tgtEl>
                                      </p:cBhvr>
                                      <p:to x="100000" y="90000"/>
                                    </p:animScale>
                                    <p:animScale>
                                      <p:cBhvr>
                                        <p:cTn id="141" dur="83" decel="50000">
                                          <p:stCondLst>
                                            <p:cond delay="834"/>
                                          </p:stCondLst>
                                        </p:cTn>
                                        <p:tgtEl>
                                          <p:spTgt spid="4">
                                            <p:txEl>
                                              <p:pRg st="8" end="8"/>
                                            </p:txEl>
                                          </p:spTgt>
                                        </p:tgtEl>
                                      </p:cBhvr>
                                      <p:to x="100000" y="100000"/>
                                    </p:animScale>
                                    <p:animScale>
                                      <p:cBhvr>
                                        <p:cTn id="142" dur="13">
                                          <p:stCondLst>
                                            <p:cond delay="904"/>
                                          </p:stCondLst>
                                        </p:cTn>
                                        <p:tgtEl>
                                          <p:spTgt spid="4">
                                            <p:txEl>
                                              <p:pRg st="8" end="8"/>
                                            </p:txEl>
                                          </p:spTgt>
                                        </p:tgtEl>
                                      </p:cBhvr>
                                      <p:to x="100000" y="95000"/>
                                    </p:animScale>
                                    <p:animScale>
                                      <p:cBhvr>
                                        <p:cTn id="143" dur="83" decel="50000">
                                          <p:stCondLst>
                                            <p:cond delay="917"/>
                                          </p:stCondLst>
                                        </p:cTn>
                                        <p:tgtEl>
                                          <p:spTgt spid="4">
                                            <p:txEl>
                                              <p:pRg st="8" end="8"/>
                                            </p:txEl>
                                          </p:spTgt>
                                        </p:tgtEl>
                                      </p:cBhvr>
                                      <p:to x="100000" y="100000"/>
                                    </p:animScale>
                                  </p:childTnLst>
                                </p:cTn>
                              </p:par>
                            </p:childTnLst>
                          </p:cTn>
                        </p:par>
                        <p:par>
                          <p:cTn id="144" fill="hold">
                            <p:stCondLst>
                              <p:cond delay="13000"/>
                            </p:stCondLst>
                            <p:childTnLst>
                              <p:par>
                                <p:cTn id="145" presetID="31" presetClass="entr" presetSubtype="0" fill="hold" nodeType="afterEffect">
                                  <p:stCondLst>
                                    <p:cond delay="1000"/>
                                  </p:stCondLst>
                                  <p:childTnLst>
                                    <p:set>
                                      <p:cBhvr>
                                        <p:cTn id="146" dur="1" fill="hold">
                                          <p:stCondLst>
                                            <p:cond delay="0"/>
                                          </p:stCondLst>
                                        </p:cTn>
                                        <p:tgtEl>
                                          <p:spTgt spid="7"/>
                                        </p:tgtEl>
                                        <p:attrNameLst>
                                          <p:attrName>style.visibility</p:attrName>
                                        </p:attrNameLst>
                                      </p:cBhvr>
                                      <p:to>
                                        <p:strVal val="visible"/>
                                      </p:to>
                                    </p:set>
                                    <p:anim calcmode="lin" valueType="num">
                                      <p:cBhvr>
                                        <p:cTn id="147" dur="1000" fill="hold"/>
                                        <p:tgtEl>
                                          <p:spTgt spid="7"/>
                                        </p:tgtEl>
                                        <p:attrNameLst>
                                          <p:attrName>ppt_w</p:attrName>
                                        </p:attrNameLst>
                                      </p:cBhvr>
                                      <p:tavLst>
                                        <p:tav tm="0">
                                          <p:val>
                                            <p:fltVal val="0"/>
                                          </p:val>
                                        </p:tav>
                                        <p:tav tm="100000">
                                          <p:val>
                                            <p:strVal val="#ppt_w"/>
                                          </p:val>
                                        </p:tav>
                                      </p:tavLst>
                                    </p:anim>
                                    <p:anim calcmode="lin" valueType="num">
                                      <p:cBhvr>
                                        <p:cTn id="148" dur="1000" fill="hold"/>
                                        <p:tgtEl>
                                          <p:spTgt spid="7"/>
                                        </p:tgtEl>
                                        <p:attrNameLst>
                                          <p:attrName>ppt_h</p:attrName>
                                        </p:attrNameLst>
                                      </p:cBhvr>
                                      <p:tavLst>
                                        <p:tav tm="0">
                                          <p:val>
                                            <p:fltVal val="0"/>
                                          </p:val>
                                        </p:tav>
                                        <p:tav tm="100000">
                                          <p:val>
                                            <p:strVal val="#ppt_h"/>
                                          </p:val>
                                        </p:tav>
                                      </p:tavLst>
                                    </p:anim>
                                    <p:anim calcmode="lin" valueType="num">
                                      <p:cBhvr>
                                        <p:cTn id="149" dur="1000" fill="hold"/>
                                        <p:tgtEl>
                                          <p:spTgt spid="7"/>
                                        </p:tgtEl>
                                        <p:attrNameLst>
                                          <p:attrName>style.rotation</p:attrName>
                                        </p:attrNameLst>
                                      </p:cBhvr>
                                      <p:tavLst>
                                        <p:tav tm="0">
                                          <p:val>
                                            <p:fltVal val="90"/>
                                          </p:val>
                                        </p:tav>
                                        <p:tav tm="100000">
                                          <p:val>
                                            <p:fltVal val="0"/>
                                          </p:val>
                                        </p:tav>
                                      </p:tavLst>
                                    </p:anim>
                                    <p:animEffect transition="in" filter="fade">
                                      <p:cBhvr>
                                        <p:cTn id="15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755576" y="753513"/>
            <a:ext cx="6544816" cy="685800"/>
          </a:xfrm>
        </p:spPr>
        <p:txBody>
          <a:bodyPr>
            <a:normAutofit fontScale="90000"/>
          </a:bodyPr>
          <a:lstStyle/>
          <a:p>
            <a:r>
              <a:rPr lang="it-IT" dirty="0" err="1"/>
              <a:t>Fats</a:t>
            </a:r>
            <a:r>
              <a:rPr lang="it-IT" dirty="0"/>
              <a:t> and </a:t>
            </a:r>
            <a:r>
              <a:rPr lang="it-IT" dirty="0" err="1"/>
              <a:t>carbohydrates</a:t>
            </a:r>
            <a:endParaRPr lang="it-IT" dirty="0"/>
          </a:p>
        </p:txBody>
      </p:sp>
      <p:sp>
        <p:nvSpPr>
          <p:cNvPr id="2" name="Segnaposto contenuto 1"/>
          <p:cNvSpPr>
            <a:spLocks noGrp="1"/>
          </p:cNvSpPr>
          <p:nvPr>
            <p:ph sz="half" idx="1"/>
          </p:nvPr>
        </p:nvSpPr>
        <p:spPr>
          <a:xfrm>
            <a:off x="218183" y="1799760"/>
            <a:ext cx="5010148" cy="2788097"/>
          </a:xfrm>
        </p:spPr>
        <p:txBody>
          <a:bodyPr>
            <a:normAutofit/>
          </a:bodyPr>
          <a:lstStyle/>
          <a:p>
            <a:r>
              <a:rPr lang="en-US" dirty="0"/>
              <a:t>Carbohydrates, proteins and fats are part of our nutrition, but you really know what they are and how they work in our body before eating them.</a:t>
            </a:r>
            <a:endParaRPr lang="it-IT" dirty="0"/>
          </a:p>
        </p:txBody>
      </p:sp>
      <p:pic>
        <p:nvPicPr>
          <p:cNvPr id="5" name="Segnaposto contenuto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13276" y="3984848"/>
            <a:ext cx="2733675"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6119" y="1153294"/>
            <a:ext cx="3589387" cy="22757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4437112"/>
            <a:ext cx="3168352" cy="2160240"/>
          </a:xfrm>
          <a:prstGeom prst="rect">
            <a:avLst/>
          </a:prstGeom>
          <a:ln>
            <a:noFill/>
          </a:ln>
          <a:effectLst>
            <a:softEdge rad="112500"/>
          </a:effectLst>
        </p:spPr>
      </p:pic>
      <p:sp>
        <p:nvSpPr>
          <p:cNvPr id="4" name="Segnaposto numero diapositiva 3">
            <a:extLst>
              <a:ext uri="{FF2B5EF4-FFF2-40B4-BE49-F238E27FC236}">
                <a16:creationId xmlns:a16="http://schemas.microsoft.com/office/drawing/2014/main" xmlns="" id="{D17D1E11-B960-492A-93DC-37E91DDBD789}"/>
              </a:ext>
            </a:extLst>
          </p:cNvPr>
          <p:cNvSpPr>
            <a:spLocks noGrp="1"/>
          </p:cNvSpPr>
          <p:nvPr>
            <p:ph type="sldNum" sz="quarter" idx="12"/>
          </p:nvPr>
        </p:nvSpPr>
        <p:spPr/>
        <p:txBody>
          <a:bodyPr/>
          <a:lstStyle/>
          <a:p>
            <a:fld id="{C7FCEC8F-0648-4F19-B81F-D9FA0B6B3252}" type="slidenum">
              <a:rPr lang="it-IT" smtClean="0"/>
              <a:t>44</a:t>
            </a:fld>
            <a:endParaRPr lang="it-IT"/>
          </a:p>
        </p:txBody>
      </p:sp>
    </p:spTree>
    <p:extLst>
      <p:ext uri="{BB962C8B-B14F-4D97-AF65-F5344CB8AC3E}">
        <p14:creationId xmlns:p14="http://schemas.microsoft.com/office/powerpoint/2010/main" val="347492088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750"/>
                            </p:stCondLst>
                            <p:childTnLst>
                              <p:par>
                                <p:cTn id="22" presetID="14" presetClass="entr" presetSubtype="10" fill="hold" grpId="0" nodeType="afterEffect">
                                  <p:stCondLst>
                                    <p:cond delay="750"/>
                                  </p:stCondLst>
                                  <p:childTnLst>
                                    <p:set>
                                      <p:cBhvr>
                                        <p:cTn id="23" dur="1" fill="hold">
                                          <p:stCondLst>
                                            <p:cond delay="0"/>
                                          </p:stCondLst>
                                        </p:cTn>
                                        <p:tgtEl>
                                          <p:spTgt spid="2">
                                            <p:txEl>
                                              <p:pRg st="0" end="0"/>
                                            </p:txEl>
                                          </p:spTgt>
                                        </p:tgtEl>
                                        <p:attrNameLst>
                                          <p:attrName>style.visibility</p:attrName>
                                        </p:attrNameLst>
                                      </p:cBhvr>
                                      <p:to>
                                        <p:strVal val="visible"/>
                                      </p:to>
                                    </p:set>
                                    <p:animEffect transition="in" filter="randombar(horizontal)">
                                      <p:cBhvr>
                                        <p:cTn id="24" dur="500"/>
                                        <p:tgtEl>
                                          <p:spTgt spid="2">
                                            <p:txEl>
                                              <p:pRg st="0" end="0"/>
                                            </p:txEl>
                                          </p:spTgt>
                                        </p:tgtEl>
                                      </p:cBhvr>
                                    </p:animEffect>
                                  </p:childTnLst>
                                </p:cTn>
                              </p:par>
                            </p:childTnLst>
                          </p:cTn>
                        </p:par>
                        <p:par>
                          <p:cTn id="25" fill="hold">
                            <p:stCondLst>
                              <p:cond delay="4000"/>
                            </p:stCondLst>
                            <p:childTnLst>
                              <p:par>
                                <p:cTn id="26" presetID="53" presetClass="entr" presetSubtype="16" fill="hold" nodeType="afterEffect">
                                  <p:stCondLst>
                                    <p:cond delay="75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5250"/>
                            </p:stCondLst>
                            <p:childTnLst>
                              <p:par>
                                <p:cTn id="32" presetID="21" presetClass="entr" presetSubtype="1" fill="hold" nodeType="afterEffect">
                                  <p:stCondLst>
                                    <p:cond delay="75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2000"/>
                                        <p:tgtEl>
                                          <p:spTgt spid="6"/>
                                        </p:tgtEl>
                                      </p:cBhvr>
                                    </p:animEffect>
                                  </p:childTnLst>
                                </p:cTn>
                              </p:par>
                            </p:childTnLst>
                          </p:cTn>
                        </p:par>
                        <p:par>
                          <p:cTn id="35" fill="hold">
                            <p:stCondLst>
                              <p:cond delay="8000"/>
                            </p:stCondLst>
                            <p:childTnLst>
                              <p:par>
                                <p:cTn id="36" presetID="16" presetClass="entr" presetSubtype="21" fill="hold" nodeType="afterEffect">
                                  <p:stCondLst>
                                    <p:cond delay="750"/>
                                  </p:stCondLst>
                                  <p:childTnLst>
                                    <p:set>
                                      <p:cBhvr>
                                        <p:cTn id="37" dur="1" fill="hold">
                                          <p:stCondLst>
                                            <p:cond delay="0"/>
                                          </p:stCondLst>
                                        </p:cTn>
                                        <p:tgtEl>
                                          <p:spTgt spid="7"/>
                                        </p:tgtEl>
                                        <p:attrNameLst>
                                          <p:attrName>style.visibility</p:attrName>
                                        </p:attrNameLst>
                                      </p:cBhvr>
                                      <p:to>
                                        <p:strVal val="visible"/>
                                      </p:to>
                                    </p:set>
                                    <p:animEffect transition="in" filter="barn(inVertical)">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1425352"/>
            <a:ext cx="7776864" cy="1643608"/>
          </a:xfrm>
        </p:spPr>
        <p:txBody>
          <a:bodyPr>
            <a:normAutofit fontScale="90000"/>
          </a:bodyPr>
          <a:lstStyle/>
          <a:p>
            <a:pPr algn="ctr"/>
            <a:r>
              <a:rPr lang="it-IT" sz="3600" b="1" cap="all" dirty="0" smtClean="0">
                <a:solidFill>
                  <a:schemeClr val="accent2"/>
                </a:solidFill>
              </a:rPr>
              <a:t/>
            </a:r>
            <a:br>
              <a:rPr lang="it-IT" sz="3600" b="1" cap="all" dirty="0" smtClean="0">
                <a:solidFill>
                  <a:schemeClr val="accent2"/>
                </a:solidFill>
              </a:rPr>
            </a:br>
            <a:r>
              <a:rPr lang="it-IT" sz="3600" b="1" cap="all" dirty="0" smtClean="0">
                <a:solidFill>
                  <a:schemeClr val="accent2"/>
                </a:solidFill>
              </a:rPr>
              <a:t>LE NOSTRE ABITUDINI ALIMENTARI</a:t>
            </a:r>
            <a:br>
              <a:rPr lang="it-IT" sz="3600" b="1" cap="all" dirty="0" smtClean="0">
                <a:solidFill>
                  <a:schemeClr val="accent2"/>
                </a:solidFill>
              </a:rPr>
            </a:br>
            <a:r>
              <a:rPr lang="it-IT" sz="3600" b="1" cap="all" dirty="0" smtClean="0">
                <a:solidFill>
                  <a:schemeClr val="accent2"/>
                </a:solidFill>
              </a:rPr>
              <a:t>ELABORAZIONE DEI DATI DI UN QUESTIONARIO</a:t>
            </a:r>
            <a:endParaRPr lang="it-IT" dirty="0">
              <a:solidFill>
                <a:schemeClr val="accent2"/>
              </a:solidFill>
            </a:endParaRPr>
          </a:p>
        </p:txBody>
      </p:sp>
      <p:sp>
        <p:nvSpPr>
          <p:cNvPr id="3" name="Sottotitolo 2"/>
          <p:cNvSpPr>
            <a:spLocks noGrp="1"/>
          </p:cNvSpPr>
          <p:nvPr>
            <p:ph type="subTitle" idx="1"/>
          </p:nvPr>
        </p:nvSpPr>
        <p:spPr>
          <a:xfrm>
            <a:off x="533400" y="3404592"/>
            <a:ext cx="7854696" cy="1752600"/>
          </a:xfrm>
        </p:spPr>
        <p:txBody>
          <a:bodyPr>
            <a:normAutofit/>
          </a:bodyPr>
          <a:lstStyle/>
          <a:p>
            <a:r>
              <a:rPr lang="it-IT" sz="2800" dirty="0" err="1" smtClean="0"/>
              <a:t>Ducu</a:t>
            </a:r>
            <a:r>
              <a:rPr lang="it-IT" sz="2800" dirty="0"/>
              <a:t> </a:t>
            </a:r>
            <a:r>
              <a:rPr lang="it-IT" sz="2800" dirty="0" smtClean="0"/>
              <a:t> </a:t>
            </a:r>
            <a:r>
              <a:rPr lang="it-IT" sz="2800" dirty="0"/>
              <a:t>e </a:t>
            </a:r>
            <a:r>
              <a:rPr lang="it-IT" sz="2800" dirty="0" smtClean="0"/>
              <a:t>Ferola</a:t>
            </a:r>
            <a:endParaRPr lang="it-IT" sz="2800" dirty="0"/>
          </a:p>
        </p:txBody>
      </p:sp>
      <p:sp>
        <p:nvSpPr>
          <p:cNvPr id="4" name="Segnaposto numero diapositiva 3">
            <a:extLst>
              <a:ext uri="{FF2B5EF4-FFF2-40B4-BE49-F238E27FC236}">
                <a16:creationId xmlns:a16="http://schemas.microsoft.com/office/drawing/2014/main" xmlns="" id="{FA595F40-C93B-43A9-A07E-3D085A53F0D9}"/>
              </a:ext>
            </a:extLst>
          </p:cNvPr>
          <p:cNvSpPr>
            <a:spLocks noGrp="1"/>
          </p:cNvSpPr>
          <p:nvPr>
            <p:ph type="sldNum" sz="quarter" idx="12"/>
          </p:nvPr>
        </p:nvSpPr>
        <p:spPr/>
        <p:txBody>
          <a:bodyPr/>
          <a:lstStyle/>
          <a:p>
            <a:fld id="{C7FCEC8F-0648-4F19-B81F-D9FA0B6B3252}" type="slidenum">
              <a:rPr lang="it-IT" smtClean="0"/>
              <a:t>45</a:t>
            </a:fld>
            <a:endParaRPr lang="it-IT"/>
          </a:p>
        </p:txBody>
      </p:sp>
    </p:spTree>
    <p:extLst>
      <p:ext uri="{BB962C8B-B14F-4D97-AF65-F5344CB8AC3E}">
        <p14:creationId xmlns:p14="http://schemas.microsoft.com/office/powerpoint/2010/main" val="41346885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3200" dirty="0"/>
              <a:t>Elaborazione statistica delle abitudini alimentari nei nuclei familiari della classe </a:t>
            </a:r>
          </a:p>
        </p:txBody>
      </p:sp>
      <p:sp>
        <p:nvSpPr>
          <p:cNvPr id="3" name="Segnaposto contenuto 2"/>
          <p:cNvSpPr>
            <a:spLocks noGrp="1"/>
          </p:cNvSpPr>
          <p:nvPr>
            <p:ph idx="1"/>
          </p:nvPr>
        </p:nvSpPr>
        <p:spPr/>
        <p:txBody>
          <a:bodyPr>
            <a:normAutofit lnSpcReduction="10000"/>
          </a:bodyPr>
          <a:lstStyle/>
          <a:p>
            <a:r>
              <a:rPr lang="it-IT" dirty="0" smtClean="0"/>
              <a:t>I dati sono stati raccolti attraverso un questionario di 17 domande a risposta multipla su un campione di 63 elementi, suddivisi fra femmine e maschi</a:t>
            </a:r>
          </a:p>
          <a:p>
            <a:r>
              <a:rPr lang="it-IT" dirty="0" smtClean="0"/>
              <a:t>L’elaborazione è stata effettuata tramite trascrizione su foglio di lavoro Excel, per ogni domanda, del numero di risposte conteggiate (occorrenze dati campione), per genere e per ciascuna delle risposte proposte</a:t>
            </a:r>
          </a:p>
          <a:p>
            <a:r>
              <a:rPr lang="it-IT" dirty="0" smtClean="0"/>
              <a:t>Si è poi effettuata la traduzione con diagrammi a barre del numero di risposte conteggiate (occorrenze dei dati) e si sono rappresentati con dei diagrammi a torta le percentuali dei dati riferiti al totale </a:t>
            </a:r>
            <a:r>
              <a:rPr lang="it-IT" smtClean="0"/>
              <a:t>del campione</a:t>
            </a:r>
            <a:endParaRPr lang="it-IT" dirty="0"/>
          </a:p>
        </p:txBody>
      </p:sp>
      <p:sp>
        <p:nvSpPr>
          <p:cNvPr id="4" name="Segnaposto numero diapositiva 3"/>
          <p:cNvSpPr>
            <a:spLocks noGrp="1"/>
          </p:cNvSpPr>
          <p:nvPr>
            <p:ph type="sldNum" sz="quarter" idx="12"/>
          </p:nvPr>
        </p:nvSpPr>
        <p:spPr/>
        <p:txBody>
          <a:bodyPr/>
          <a:lstStyle/>
          <a:p>
            <a:fld id="{C7FCEC8F-0648-4F19-B81F-D9FA0B6B3252}" type="slidenum">
              <a:rPr lang="it-IT" smtClean="0"/>
              <a:t>46</a:t>
            </a:fld>
            <a:endParaRPr lang="it-IT"/>
          </a:p>
        </p:txBody>
      </p:sp>
    </p:spTree>
    <p:extLst>
      <p:ext uri="{BB962C8B-B14F-4D97-AF65-F5344CB8AC3E}">
        <p14:creationId xmlns:p14="http://schemas.microsoft.com/office/powerpoint/2010/main" val="1332417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a:extLst>
              <a:ext uri="{FF2B5EF4-FFF2-40B4-BE49-F238E27FC236}">
                <a16:creationId xmlns:lc="http://schemas.openxmlformats.org/drawingml/2006/lockedCanvas" xmlns:a16="http://schemas.microsoft.com/office/drawing/2014/main" xmlns:xdr="http://schemas.openxmlformats.org/drawingml/2006/spreadsheetDrawing" xmlns="" id="{00000000-0008-0000-0100-000006000000}"/>
              </a:ext>
            </a:extLst>
          </p:cNvPr>
          <p:cNvGraphicFramePr>
            <a:graphicFrameLocks/>
          </p:cNvGraphicFramePr>
          <p:nvPr>
            <p:extLst>
              <p:ext uri="{D42A27DB-BD31-4B8C-83A1-F6EECF244321}">
                <p14:modId xmlns:p14="http://schemas.microsoft.com/office/powerpoint/2010/main" val="1309193791"/>
              </p:ext>
            </p:extLst>
          </p:nvPr>
        </p:nvGraphicFramePr>
        <p:xfrm>
          <a:off x="151002" y="1551964"/>
          <a:ext cx="4637015" cy="4681057"/>
        </p:xfrm>
        <a:graphic>
          <a:graphicData uri="http://schemas.openxmlformats.org/drawingml/2006/chart">
            <c:chart xmlns:c="http://schemas.openxmlformats.org/drawingml/2006/chart" xmlns:r="http://schemas.openxmlformats.org/officeDocument/2006/relationships" r:id="rId2"/>
          </a:graphicData>
        </a:graphic>
      </p:graphicFrame>
      <p:sp>
        <p:nvSpPr>
          <p:cNvPr id="3" name="Titolo 1"/>
          <p:cNvSpPr txBox="1">
            <a:spLocks/>
          </p:cNvSpPr>
          <p:nvPr/>
        </p:nvSpPr>
        <p:spPr>
          <a:xfrm>
            <a:off x="629841" y="365126"/>
            <a:ext cx="7886700" cy="47200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sz="1400" b="0" i="0" u="none" strike="noStrike" kern="1200" spc="0" baseline="0">
                <a:solidFill>
                  <a:sysClr val="windowText" lastClr="000000">
                    <a:lumMod val="65000"/>
                    <a:lumOff val="35000"/>
                  </a:sysClr>
                </a:solidFill>
                <a:latin typeface="+mn-lt"/>
                <a:ea typeface="+mn-ea"/>
                <a:cs typeface="+mn-cs"/>
              </a:defRPr>
            </a:pPr>
            <a:r>
              <a:rPr lang="it-IT" sz="2400" b="1" dirty="0">
                <a:solidFill>
                  <a:srgbClr val="FF0000"/>
                </a:solidFill>
                <a:latin typeface="Calibri Light" panose="020F0302020204030204" pitchFamily="34" charset="0"/>
                <a:cs typeface="Calibri Light" panose="020F0302020204030204" pitchFamily="34" charset="0"/>
              </a:rPr>
              <a:t>Fai colazione</a:t>
            </a:r>
            <a:r>
              <a:rPr lang="it-IT" sz="2400" b="1" dirty="0" smtClean="0">
                <a:solidFill>
                  <a:srgbClr val="FF0000"/>
                </a:solidFill>
                <a:latin typeface="Calibri Light" panose="020F0302020204030204" pitchFamily="34" charset="0"/>
                <a:cs typeface="Calibri Light" panose="020F0302020204030204" pitchFamily="34" charset="0"/>
              </a:rPr>
              <a:t>:</a:t>
            </a:r>
          </a:p>
          <a:p>
            <a:pPr>
              <a:defRPr sz="1400" b="0" i="0" u="none" strike="noStrike" kern="1200" spc="0" baseline="0">
                <a:solidFill>
                  <a:sysClr val="windowText" lastClr="000000">
                    <a:lumMod val="65000"/>
                    <a:lumOff val="35000"/>
                  </a:sysClr>
                </a:solidFill>
                <a:latin typeface="+mn-lt"/>
                <a:ea typeface="+mn-ea"/>
                <a:cs typeface="+mn-cs"/>
              </a:defRPr>
            </a:pPr>
            <a:endParaRPr lang="it-IT" sz="2400" b="1" dirty="0" smtClean="0">
              <a:solidFill>
                <a:srgbClr val="FF0000"/>
              </a:solidFill>
              <a:latin typeface="Calibri Light" panose="020F0302020204030204" pitchFamily="34" charset="0"/>
              <a:cs typeface="Calibri Light" panose="020F0302020204030204" pitchFamily="34" charset="0"/>
            </a:endParaRPr>
          </a:p>
          <a:p>
            <a:pPr>
              <a:defRPr sz="1400" b="0" i="0" u="none" strike="noStrike" kern="1200" spc="0" baseline="0">
                <a:solidFill>
                  <a:sysClr val="windowText" lastClr="000000">
                    <a:lumMod val="65000"/>
                    <a:lumOff val="35000"/>
                  </a:sysClr>
                </a:solidFill>
                <a:latin typeface="+mn-lt"/>
                <a:ea typeface="+mn-ea"/>
                <a:cs typeface="+mn-cs"/>
              </a:defRPr>
            </a:pPr>
            <a:endParaRPr lang="it-IT" sz="2400" b="1" dirty="0">
              <a:solidFill>
                <a:srgbClr val="FF0000"/>
              </a:solidFill>
              <a:latin typeface="Calibri Light" panose="020F0302020204030204" pitchFamily="34" charset="0"/>
              <a:cs typeface="Calibri Light" panose="020F0302020204030204" pitchFamily="34" charset="0"/>
            </a:endParaRPr>
          </a:p>
        </p:txBody>
      </p:sp>
      <p:sp>
        <p:nvSpPr>
          <p:cNvPr id="7" name="CasellaDiTesto 6"/>
          <p:cNvSpPr txBox="1"/>
          <p:nvPr/>
        </p:nvSpPr>
        <p:spPr>
          <a:xfrm>
            <a:off x="629841" y="837128"/>
            <a:ext cx="3541585" cy="1015663"/>
          </a:xfrm>
          <a:prstGeom prst="rect">
            <a:avLst/>
          </a:prstGeom>
          <a:noFill/>
        </p:spPr>
        <p:txBody>
          <a:bodyPr wrap="square" rtlCol="0">
            <a:spAutoFit/>
          </a:bodyPr>
          <a:lstStyle/>
          <a:p>
            <a:r>
              <a:rPr lang="it-IT" sz="2000" b="1" dirty="0"/>
              <a:t>Diagramma a barre (</a:t>
            </a:r>
            <a:r>
              <a:rPr lang="it-IT" sz="2000" b="1" dirty="0" err="1"/>
              <a:t>ortogramma</a:t>
            </a:r>
            <a:r>
              <a:rPr lang="it-IT" sz="2000" b="1" dirty="0"/>
              <a:t>) delle occorrenze dei </a:t>
            </a:r>
            <a:r>
              <a:rPr lang="it-IT" sz="2000" b="1" dirty="0" smtClean="0"/>
              <a:t>dati</a:t>
            </a:r>
            <a:endParaRPr lang="it-IT" sz="2000" b="1" dirty="0"/>
          </a:p>
        </p:txBody>
      </p:sp>
      <p:graphicFrame>
        <p:nvGraphicFramePr>
          <p:cNvPr id="8" name="Grafico 7">
            <a:extLst>
              <a:ext uri="{FF2B5EF4-FFF2-40B4-BE49-F238E27FC236}">
                <a16:creationId xmlns:lc="http://schemas.openxmlformats.org/drawingml/2006/lockedCanvas" xmlns:a16="http://schemas.microsoft.com/office/drawing/2014/main" xmlns:xdr="http://schemas.openxmlformats.org/drawingml/2006/spreadsheetDrawing" xmlns="" id="{00000000-0008-0000-0000-000003000000}"/>
              </a:ext>
            </a:extLst>
          </p:cNvPr>
          <p:cNvGraphicFramePr>
            <a:graphicFrameLocks/>
          </p:cNvGraphicFramePr>
          <p:nvPr>
            <p:extLst>
              <p:ext uri="{D42A27DB-BD31-4B8C-83A1-F6EECF244321}">
                <p14:modId xmlns:p14="http://schemas.microsoft.com/office/powerpoint/2010/main" val="378104892"/>
              </p:ext>
            </p:extLst>
          </p:nvPr>
        </p:nvGraphicFramePr>
        <p:xfrm>
          <a:off x="4995644" y="1711353"/>
          <a:ext cx="3768754" cy="4328719"/>
        </p:xfrm>
        <a:graphic>
          <a:graphicData uri="http://schemas.openxmlformats.org/drawingml/2006/chart">
            <c:chart xmlns:c="http://schemas.openxmlformats.org/drawingml/2006/chart" xmlns:r="http://schemas.openxmlformats.org/officeDocument/2006/relationships" r:id="rId3"/>
          </a:graphicData>
        </a:graphic>
      </p:graphicFrame>
      <p:sp>
        <p:nvSpPr>
          <p:cNvPr id="10" name="CasellaDiTesto 9"/>
          <p:cNvSpPr txBox="1"/>
          <p:nvPr/>
        </p:nvSpPr>
        <p:spPr>
          <a:xfrm>
            <a:off x="4995644" y="998290"/>
            <a:ext cx="3768754" cy="707886"/>
          </a:xfrm>
          <a:prstGeom prst="rect">
            <a:avLst/>
          </a:prstGeom>
          <a:noFill/>
        </p:spPr>
        <p:txBody>
          <a:bodyPr wrap="square" rtlCol="0">
            <a:spAutoFit/>
          </a:bodyPr>
          <a:lstStyle/>
          <a:p>
            <a:r>
              <a:rPr lang="it-IT" sz="2000" b="1" dirty="0"/>
              <a:t>Diagramma a torta delle percentuali dei </a:t>
            </a:r>
            <a:r>
              <a:rPr lang="it-IT" sz="2000" b="1" dirty="0" smtClean="0"/>
              <a:t>dati</a:t>
            </a:r>
            <a:endParaRPr lang="it-IT" sz="2000" b="1" dirty="0"/>
          </a:p>
        </p:txBody>
      </p:sp>
    </p:spTree>
    <p:extLst>
      <p:ext uri="{BB962C8B-B14F-4D97-AF65-F5344CB8AC3E}">
        <p14:creationId xmlns:p14="http://schemas.microsoft.com/office/powerpoint/2010/main" val="404601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a:extLst>
              <a:ext uri="{FF2B5EF4-FFF2-40B4-BE49-F238E27FC236}">
                <a16:creationId xmlns:lc="http://schemas.openxmlformats.org/drawingml/2006/lockedCanvas" xmlns:a16="http://schemas.microsoft.com/office/drawing/2014/main" xmlns:xdr="http://schemas.openxmlformats.org/drawingml/2006/spreadsheetDrawing" xmlns="" id="{00000000-0008-0000-0100-000008000000}"/>
              </a:ext>
            </a:extLst>
          </p:cNvPr>
          <p:cNvGraphicFramePr>
            <a:graphicFrameLocks/>
          </p:cNvGraphicFramePr>
          <p:nvPr>
            <p:extLst>
              <p:ext uri="{D42A27DB-BD31-4B8C-83A1-F6EECF244321}">
                <p14:modId xmlns:p14="http://schemas.microsoft.com/office/powerpoint/2010/main" val="2683217773"/>
              </p:ext>
            </p:extLst>
          </p:nvPr>
        </p:nvGraphicFramePr>
        <p:xfrm>
          <a:off x="314588" y="1577130"/>
          <a:ext cx="4448740" cy="4674583"/>
        </p:xfrm>
        <a:graphic>
          <a:graphicData uri="http://schemas.openxmlformats.org/drawingml/2006/chart">
            <c:chart xmlns:c="http://schemas.openxmlformats.org/drawingml/2006/chart" xmlns:r="http://schemas.openxmlformats.org/officeDocument/2006/relationships" r:id="rId2"/>
          </a:graphicData>
        </a:graphic>
      </p:graphicFrame>
      <p:sp>
        <p:nvSpPr>
          <p:cNvPr id="3" name="Rettangolo 2"/>
          <p:cNvSpPr/>
          <p:nvPr/>
        </p:nvSpPr>
        <p:spPr>
          <a:xfrm>
            <a:off x="324709" y="412978"/>
            <a:ext cx="5021213" cy="461665"/>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it-IT" sz="2400" b="1" dirty="0" smtClean="0">
                <a:solidFill>
                  <a:srgbClr val="92D050"/>
                </a:solidFill>
                <a:latin typeface="+mj-lt"/>
                <a:cs typeface="Calibri" panose="020F0502020204030204" pitchFamily="34" charset="0"/>
              </a:rPr>
              <a:t> Il </a:t>
            </a:r>
            <a:r>
              <a:rPr lang="it-IT" sz="2400" b="1" dirty="0">
                <a:solidFill>
                  <a:srgbClr val="92D050"/>
                </a:solidFill>
                <a:latin typeface="+mj-lt"/>
                <a:cs typeface="Calibri" panose="020F0502020204030204" pitchFamily="34" charset="0"/>
              </a:rPr>
              <a:t>tuo pranzo è costituito da:</a:t>
            </a:r>
          </a:p>
        </p:txBody>
      </p:sp>
      <p:sp>
        <p:nvSpPr>
          <p:cNvPr id="5" name="Rettangolo 4"/>
          <p:cNvSpPr/>
          <p:nvPr/>
        </p:nvSpPr>
        <p:spPr>
          <a:xfrm>
            <a:off x="387627" y="924339"/>
            <a:ext cx="4375702" cy="707886"/>
          </a:xfrm>
          <a:prstGeom prst="rect">
            <a:avLst/>
          </a:prstGeom>
        </p:spPr>
        <p:txBody>
          <a:bodyPr wrap="square">
            <a:spAutoFit/>
          </a:bodyPr>
          <a:lstStyle/>
          <a:p>
            <a:r>
              <a:rPr lang="it-IT" sz="2000" b="1" dirty="0"/>
              <a:t>Diagramma a barre (</a:t>
            </a:r>
            <a:r>
              <a:rPr lang="it-IT" sz="2000" b="1" dirty="0" err="1"/>
              <a:t>ortogramma</a:t>
            </a:r>
            <a:r>
              <a:rPr lang="it-IT" sz="2000" b="1" dirty="0"/>
              <a:t>) delle occorrenze dei dati</a:t>
            </a:r>
          </a:p>
        </p:txBody>
      </p:sp>
      <p:graphicFrame>
        <p:nvGraphicFramePr>
          <p:cNvPr id="6" name="Grafico 5">
            <a:extLst>
              <a:ext uri="{FF2B5EF4-FFF2-40B4-BE49-F238E27FC236}">
                <a16:creationId xmlns:lc="http://schemas.openxmlformats.org/drawingml/2006/lockedCanvas" xmlns:a16="http://schemas.microsoft.com/office/drawing/2014/main" xmlns:xdr="http://schemas.openxmlformats.org/drawingml/2006/spreadsheetDrawing" xmlns="" id="{00000000-0008-0000-0000-000007000000}"/>
              </a:ext>
            </a:extLst>
          </p:cNvPr>
          <p:cNvGraphicFramePr>
            <a:graphicFrameLocks/>
          </p:cNvGraphicFramePr>
          <p:nvPr>
            <p:extLst>
              <p:ext uri="{D42A27DB-BD31-4B8C-83A1-F6EECF244321}">
                <p14:modId xmlns:p14="http://schemas.microsoft.com/office/powerpoint/2010/main" val="4120418605"/>
              </p:ext>
            </p:extLst>
          </p:nvPr>
        </p:nvGraphicFramePr>
        <p:xfrm>
          <a:off x="4994413" y="1779105"/>
          <a:ext cx="3928442" cy="4472609"/>
        </p:xfrm>
        <a:graphic>
          <a:graphicData uri="http://schemas.openxmlformats.org/drawingml/2006/chart">
            <c:chart xmlns:c="http://schemas.openxmlformats.org/drawingml/2006/chart" xmlns:r="http://schemas.openxmlformats.org/officeDocument/2006/relationships" r:id="rId3"/>
          </a:graphicData>
        </a:graphic>
      </p:graphicFrame>
      <p:sp>
        <p:nvSpPr>
          <p:cNvPr id="7" name="Rettangolo 6"/>
          <p:cNvSpPr/>
          <p:nvPr/>
        </p:nvSpPr>
        <p:spPr>
          <a:xfrm>
            <a:off x="4836367" y="924339"/>
            <a:ext cx="3713771" cy="707886"/>
          </a:xfrm>
          <a:prstGeom prst="rect">
            <a:avLst/>
          </a:prstGeom>
        </p:spPr>
        <p:txBody>
          <a:bodyPr wrap="square">
            <a:spAutoFit/>
          </a:bodyPr>
          <a:lstStyle/>
          <a:p>
            <a:r>
              <a:rPr lang="it-IT" dirty="0" smtClean="0"/>
              <a:t>  </a:t>
            </a:r>
            <a:r>
              <a:rPr lang="it-IT" sz="2000" b="1" dirty="0" smtClean="0"/>
              <a:t>Diagramma </a:t>
            </a:r>
            <a:r>
              <a:rPr lang="it-IT" sz="2000" b="1" dirty="0"/>
              <a:t>a torta delle percentuali dei dati</a:t>
            </a:r>
          </a:p>
        </p:txBody>
      </p:sp>
    </p:spTree>
    <p:extLst>
      <p:ext uri="{BB962C8B-B14F-4D97-AF65-F5344CB8AC3E}">
        <p14:creationId xmlns:p14="http://schemas.microsoft.com/office/powerpoint/2010/main" val="21828355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4709" y="412978"/>
            <a:ext cx="3890759" cy="461665"/>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it-IT" sz="2400" b="1" dirty="0" smtClean="0">
                <a:solidFill>
                  <a:srgbClr val="92D050"/>
                </a:solidFill>
                <a:latin typeface="+mj-lt"/>
                <a:cs typeface="Calibri" panose="020F0502020204030204" pitchFamily="34" charset="0"/>
              </a:rPr>
              <a:t>  </a:t>
            </a:r>
            <a:r>
              <a:rPr lang="it-IT" sz="2400" b="1" dirty="0" smtClean="0">
                <a:solidFill>
                  <a:srgbClr val="0070C0"/>
                </a:solidFill>
                <a:latin typeface="+mj-lt"/>
              </a:rPr>
              <a:t>La </a:t>
            </a:r>
            <a:r>
              <a:rPr lang="it-IT" sz="2400" b="1" dirty="0">
                <a:solidFill>
                  <a:srgbClr val="0070C0"/>
                </a:solidFill>
                <a:latin typeface="+mj-lt"/>
              </a:rPr>
              <a:t>tua cena </a:t>
            </a:r>
            <a:r>
              <a:rPr lang="it-IT" sz="2400" b="1" dirty="0" smtClean="0">
                <a:solidFill>
                  <a:srgbClr val="0070C0"/>
                </a:solidFill>
                <a:latin typeface="+mj-lt"/>
                <a:cs typeface="Calibri" panose="020F0502020204030204" pitchFamily="34" charset="0"/>
              </a:rPr>
              <a:t>è costituita </a:t>
            </a:r>
            <a:r>
              <a:rPr lang="it-IT" sz="2400" b="1" dirty="0">
                <a:solidFill>
                  <a:srgbClr val="0070C0"/>
                </a:solidFill>
                <a:latin typeface="+mj-lt"/>
                <a:cs typeface="Calibri" panose="020F0502020204030204" pitchFamily="34" charset="0"/>
              </a:rPr>
              <a:t>da:</a:t>
            </a:r>
          </a:p>
        </p:txBody>
      </p:sp>
      <p:sp>
        <p:nvSpPr>
          <p:cNvPr id="3" name="Rettangolo 2"/>
          <p:cNvSpPr/>
          <p:nvPr/>
        </p:nvSpPr>
        <p:spPr>
          <a:xfrm>
            <a:off x="4836367" y="924339"/>
            <a:ext cx="3713771" cy="707886"/>
          </a:xfrm>
          <a:prstGeom prst="rect">
            <a:avLst/>
          </a:prstGeom>
        </p:spPr>
        <p:txBody>
          <a:bodyPr wrap="square">
            <a:spAutoFit/>
          </a:bodyPr>
          <a:lstStyle/>
          <a:p>
            <a:r>
              <a:rPr lang="it-IT" dirty="0" smtClean="0"/>
              <a:t>  </a:t>
            </a:r>
            <a:r>
              <a:rPr lang="it-IT" sz="2000" b="1" dirty="0" smtClean="0"/>
              <a:t>Diagramma </a:t>
            </a:r>
            <a:r>
              <a:rPr lang="it-IT" sz="2000" b="1" dirty="0"/>
              <a:t>a torta delle percentuali dei dati</a:t>
            </a:r>
          </a:p>
        </p:txBody>
      </p:sp>
      <p:graphicFrame>
        <p:nvGraphicFramePr>
          <p:cNvPr id="4" name="Grafico 3">
            <a:extLst>
              <a:ext uri="{FF2B5EF4-FFF2-40B4-BE49-F238E27FC236}">
                <a16:creationId xmlns:lc="http://schemas.openxmlformats.org/drawingml/2006/lockedCanvas" xmlns:a16="http://schemas.microsoft.com/office/drawing/2014/main" xmlns:xdr="http://schemas.openxmlformats.org/drawingml/2006/spreadsheetDrawing" xmlns="" id="{A30A11CC-59F5-42B1-9C57-36A9F6408EB3}"/>
              </a:ext>
            </a:extLst>
          </p:cNvPr>
          <p:cNvGraphicFramePr>
            <a:graphicFrameLocks/>
          </p:cNvGraphicFramePr>
          <p:nvPr>
            <p:extLst>
              <p:ext uri="{D42A27DB-BD31-4B8C-83A1-F6EECF244321}">
                <p14:modId xmlns:p14="http://schemas.microsoft.com/office/powerpoint/2010/main" val="2635524275"/>
              </p:ext>
            </p:extLst>
          </p:nvPr>
        </p:nvGraphicFramePr>
        <p:xfrm>
          <a:off x="4662182" y="1686187"/>
          <a:ext cx="4341303" cy="46223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afico 4">
            <a:extLst>
              <a:ext uri="{FF2B5EF4-FFF2-40B4-BE49-F238E27FC236}">
                <a16:creationId xmlns:lc="http://schemas.openxmlformats.org/drawingml/2006/lockedCanvas" xmlns:a16="http://schemas.microsoft.com/office/drawing/2014/main" xmlns:xdr="http://schemas.openxmlformats.org/drawingml/2006/spreadsheetDrawing" xmlns="" id="{00000000-0008-0000-0100-000009000000}"/>
              </a:ext>
            </a:extLst>
          </p:cNvPr>
          <p:cNvGraphicFramePr>
            <a:graphicFrameLocks/>
          </p:cNvGraphicFramePr>
          <p:nvPr>
            <p:extLst>
              <p:ext uri="{D42A27DB-BD31-4B8C-83A1-F6EECF244321}">
                <p14:modId xmlns:p14="http://schemas.microsoft.com/office/powerpoint/2010/main" val="3235755639"/>
              </p:ext>
            </p:extLst>
          </p:nvPr>
        </p:nvGraphicFramePr>
        <p:xfrm>
          <a:off x="324710" y="1795245"/>
          <a:ext cx="4016594" cy="4513276"/>
        </p:xfrm>
        <a:graphic>
          <a:graphicData uri="http://schemas.openxmlformats.org/drawingml/2006/chart">
            <c:chart xmlns:c="http://schemas.openxmlformats.org/drawingml/2006/chart" xmlns:r="http://schemas.openxmlformats.org/officeDocument/2006/relationships" r:id="rId3"/>
          </a:graphicData>
        </a:graphic>
      </p:graphicFrame>
      <p:sp>
        <p:nvSpPr>
          <p:cNvPr id="6" name="Rettangolo 5"/>
          <p:cNvSpPr/>
          <p:nvPr/>
        </p:nvSpPr>
        <p:spPr>
          <a:xfrm>
            <a:off x="440423" y="1031845"/>
            <a:ext cx="3900882" cy="1015663"/>
          </a:xfrm>
          <a:prstGeom prst="rect">
            <a:avLst/>
          </a:prstGeom>
        </p:spPr>
        <p:txBody>
          <a:bodyPr wrap="square">
            <a:spAutoFit/>
          </a:bodyPr>
          <a:lstStyle/>
          <a:p>
            <a:r>
              <a:rPr lang="it-IT" sz="2000" b="1" dirty="0"/>
              <a:t>Diagramma a barre (</a:t>
            </a:r>
            <a:r>
              <a:rPr lang="it-IT" sz="2000" b="1" dirty="0" err="1"/>
              <a:t>ortogramma</a:t>
            </a:r>
            <a:r>
              <a:rPr lang="it-IT" sz="2000" b="1" dirty="0"/>
              <a:t>) delle occorrenze dei dati</a:t>
            </a:r>
          </a:p>
        </p:txBody>
      </p:sp>
    </p:spTree>
    <p:extLst>
      <p:ext uri="{BB962C8B-B14F-4D97-AF65-F5344CB8AC3E}">
        <p14:creationId xmlns:p14="http://schemas.microsoft.com/office/powerpoint/2010/main" val="28581616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93201" y="442400"/>
            <a:ext cx="7886700" cy="626548"/>
          </a:xfrm>
        </p:spPr>
        <p:txBody>
          <a:bodyPr>
            <a:normAutofit/>
          </a:bodyPr>
          <a:lstStyle/>
          <a:p>
            <a:r>
              <a:rPr lang="it-IT" sz="2400" b="1" dirty="0">
                <a:solidFill>
                  <a:srgbClr val="CC3300"/>
                </a:solidFill>
              </a:rPr>
              <a:t>Consumi carne:</a:t>
            </a:r>
          </a:p>
        </p:txBody>
      </p:sp>
      <p:sp>
        <p:nvSpPr>
          <p:cNvPr id="3" name="Segnaposto testo 2"/>
          <p:cNvSpPr>
            <a:spLocks noGrp="1"/>
          </p:cNvSpPr>
          <p:nvPr>
            <p:ph type="body" idx="1"/>
          </p:nvPr>
        </p:nvSpPr>
        <p:spPr>
          <a:xfrm>
            <a:off x="593201" y="1068949"/>
            <a:ext cx="3904981" cy="612215"/>
          </a:xfrm>
        </p:spPr>
        <p:txBody>
          <a:bodyPr>
            <a:normAutofit fontScale="85000" lnSpcReduction="10000"/>
          </a:bodyPr>
          <a:lstStyle/>
          <a:p>
            <a:r>
              <a:rPr lang="it-IT" sz="2000" dirty="0"/>
              <a:t>Diagramma a barre (</a:t>
            </a:r>
            <a:r>
              <a:rPr lang="it-IT" sz="2000" dirty="0" err="1"/>
              <a:t>ortogramma</a:t>
            </a:r>
            <a:r>
              <a:rPr lang="it-IT" sz="2000" dirty="0"/>
              <a:t>) delle occorrenze dei dati</a:t>
            </a:r>
          </a:p>
        </p:txBody>
      </p:sp>
      <p:sp>
        <p:nvSpPr>
          <p:cNvPr id="5" name="Segnaposto testo 4"/>
          <p:cNvSpPr>
            <a:spLocks noGrp="1"/>
          </p:cNvSpPr>
          <p:nvPr>
            <p:ph type="body" sz="quarter" idx="3"/>
          </p:nvPr>
        </p:nvSpPr>
        <p:spPr>
          <a:xfrm>
            <a:off x="4629150" y="1068948"/>
            <a:ext cx="3887391" cy="340752"/>
          </a:xfrm>
        </p:spPr>
        <p:txBody>
          <a:bodyPr>
            <a:normAutofit fontScale="70000" lnSpcReduction="20000"/>
          </a:bodyPr>
          <a:lstStyle/>
          <a:p>
            <a:r>
              <a:rPr lang="it-IT" sz="2000" dirty="0"/>
              <a:t>Diagramma a torta delle percentuali dei dati</a:t>
            </a:r>
            <a:endParaRPr lang="it-IT" dirty="0"/>
          </a:p>
        </p:txBody>
      </p:sp>
      <p:graphicFrame>
        <p:nvGraphicFramePr>
          <p:cNvPr id="8" name="Segnaposto contenuto 7"/>
          <p:cNvGraphicFramePr>
            <a:graphicFrameLocks noGrp="1"/>
          </p:cNvGraphicFramePr>
          <p:nvPr>
            <p:ph sz="quarter" idx="4"/>
            <p:extLst>
              <p:ext uri="{D42A27DB-BD31-4B8C-83A1-F6EECF244321}">
                <p14:modId xmlns:p14="http://schemas.microsoft.com/office/powerpoint/2010/main" val="831256744"/>
              </p:ext>
            </p:extLst>
          </p:nvPr>
        </p:nvGraphicFramePr>
        <p:xfrm>
          <a:off x="4629150" y="1695496"/>
          <a:ext cx="4146550" cy="45403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co 8">
            <a:extLst>
              <a:ext uri="{FF2B5EF4-FFF2-40B4-BE49-F238E27FC236}">
                <a16:creationId xmlns:lc="http://schemas.openxmlformats.org/drawingml/2006/lockedCanvas" xmlns:a16="http://schemas.microsoft.com/office/drawing/2014/main" xmlns:xdr="http://schemas.openxmlformats.org/drawingml/2006/spreadsheetDrawing" xmlns="" id="{00000000-0008-0000-0000-000008000000}"/>
              </a:ext>
            </a:extLst>
          </p:cNvPr>
          <p:cNvGraphicFramePr>
            <a:graphicFrameLocks/>
          </p:cNvGraphicFramePr>
          <p:nvPr>
            <p:extLst>
              <p:ext uri="{D42A27DB-BD31-4B8C-83A1-F6EECF244321}">
                <p14:modId xmlns:p14="http://schemas.microsoft.com/office/powerpoint/2010/main" val="2157876305"/>
              </p:ext>
            </p:extLst>
          </p:nvPr>
        </p:nvGraphicFramePr>
        <p:xfrm>
          <a:off x="4737682" y="2090737"/>
          <a:ext cx="4038017" cy="41450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Segnaposto contenuto 9">
            <a:extLst>
              <a:ext uri="{FF2B5EF4-FFF2-40B4-BE49-F238E27FC236}">
                <a16:creationId xmlns:lc="http://schemas.openxmlformats.org/drawingml/2006/lockedCanvas" xmlns:a16="http://schemas.microsoft.com/office/drawing/2014/main" xmlns:xdr="http://schemas.openxmlformats.org/drawingml/2006/spreadsheetDrawing" xmlns="" id="{7FF3D5AB-2513-4BF5-97BD-BF5C97D77A53}"/>
              </a:ext>
            </a:extLst>
          </p:cNvPr>
          <p:cNvGraphicFramePr>
            <a:graphicFrameLocks noGrp="1"/>
          </p:cNvGraphicFramePr>
          <p:nvPr>
            <p:ph sz="half" idx="2"/>
            <p:extLst>
              <p:ext uri="{D42A27DB-BD31-4B8C-83A1-F6EECF244321}">
                <p14:modId xmlns:p14="http://schemas.microsoft.com/office/powerpoint/2010/main" val="3951402885"/>
              </p:ext>
            </p:extLst>
          </p:nvPr>
        </p:nvGraphicFramePr>
        <p:xfrm>
          <a:off x="390088" y="1761688"/>
          <a:ext cx="4045592" cy="44741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838783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9841" y="365126"/>
            <a:ext cx="7886700" cy="472002"/>
          </a:xfrm>
        </p:spPr>
        <p:txBody>
          <a:bodyPr>
            <a:normAutofit/>
          </a:bodyPr>
          <a:lstStyle/>
          <a:p>
            <a:r>
              <a:rPr lang="it-IT" sz="2400" b="1" dirty="0">
                <a:solidFill>
                  <a:srgbClr val="FF0000"/>
                </a:solidFill>
              </a:rPr>
              <a:t>Quanta frutta consumi:</a:t>
            </a:r>
            <a:endParaRPr lang="it-IT" sz="2400" dirty="0">
              <a:solidFill>
                <a:srgbClr val="FF0000"/>
              </a:solidFill>
            </a:endParaRPr>
          </a:p>
        </p:txBody>
      </p:sp>
      <p:sp>
        <p:nvSpPr>
          <p:cNvPr id="3" name="Segnaposto testo 2"/>
          <p:cNvSpPr>
            <a:spLocks noGrp="1"/>
          </p:cNvSpPr>
          <p:nvPr>
            <p:ph type="body" idx="1"/>
          </p:nvPr>
        </p:nvSpPr>
        <p:spPr>
          <a:xfrm>
            <a:off x="629841" y="837129"/>
            <a:ext cx="3868340" cy="708337"/>
          </a:xfrm>
        </p:spPr>
        <p:txBody>
          <a:bodyPr>
            <a:normAutofit fontScale="92500" lnSpcReduction="20000"/>
          </a:bodyPr>
          <a:lstStyle/>
          <a:p>
            <a:r>
              <a:rPr lang="it-IT" sz="2000" dirty="0"/>
              <a:t>Diagramma a barre (</a:t>
            </a:r>
            <a:r>
              <a:rPr lang="it-IT" sz="2000" dirty="0" err="1"/>
              <a:t>ortogramma</a:t>
            </a:r>
            <a:r>
              <a:rPr lang="it-IT" sz="2000" dirty="0"/>
              <a:t>) delle occorrenze dei dati</a:t>
            </a:r>
          </a:p>
        </p:txBody>
      </p:sp>
      <p:sp>
        <p:nvSpPr>
          <p:cNvPr id="5" name="Segnaposto testo 4"/>
          <p:cNvSpPr>
            <a:spLocks noGrp="1"/>
          </p:cNvSpPr>
          <p:nvPr>
            <p:ph type="body" sz="quarter" idx="3"/>
          </p:nvPr>
        </p:nvSpPr>
        <p:spPr>
          <a:xfrm>
            <a:off x="4629150" y="837129"/>
            <a:ext cx="3887391" cy="559872"/>
          </a:xfrm>
        </p:spPr>
        <p:txBody>
          <a:bodyPr>
            <a:normAutofit lnSpcReduction="10000"/>
          </a:bodyPr>
          <a:lstStyle/>
          <a:p>
            <a:r>
              <a:rPr lang="it-IT" sz="2000" dirty="0"/>
              <a:t>Diagramma a torta delle percentuali dei dati</a:t>
            </a:r>
          </a:p>
        </p:txBody>
      </p:sp>
      <p:graphicFrame>
        <p:nvGraphicFramePr>
          <p:cNvPr id="9" name="Grafico 8">
            <a:extLst>
              <a:ext uri="{FF2B5EF4-FFF2-40B4-BE49-F238E27FC236}">
                <a16:creationId xmlns:lc="http://schemas.openxmlformats.org/drawingml/2006/lockedCanvas" xmlns:a16="http://schemas.microsoft.com/office/drawing/2014/main" xmlns:xdr="http://schemas.openxmlformats.org/drawingml/2006/spreadsheetDrawing" xmlns="" id="{E7133292-FCB9-41B5-A3C3-BE96A9C01244}"/>
              </a:ext>
            </a:extLst>
          </p:cNvPr>
          <p:cNvGraphicFramePr>
            <a:graphicFrameLocks/>
          </p:cNvGraphicFramePr>
          <p:nvPr>
            <p:extLst>
              <p:ext uri="{D42A27DB-BD31-4B8C-83A1-F6EECF244321}">
                <p14:modId xmlns:p14="http://schemas.microsoft.com/office/powerpoint/2010/main" val="2865898601"/>
              </p:ext>
            </p:extLst>
          </p:nvPr>
        </p:nvGraphicFramePr>
        <p:xfrm>
          <a:off x="276837" y="1610686"/>
          <a:ext cx="4158842" cy="46391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afico 9">
            <a:extLst>
              <a:ext uri="{FF2B5EF4-FFF2-40B4-BE49-F238E27FC236}">
                <a16:creationId xmlns:lc="http://schemas.openxmlformats.org/drawingml/2006/lockedCanvas" xmlns:a16="http://schemas.microsoft.com/office/drawing/2014/main" xmlns:xdr="http://schemas.openxmlformats.org/drawingml/2006/spreadsheetDrawing" xmlns="" id="{00000000-0008-0000-0000-00000C000000}"/>
              </a:ext>
            </a:extLst>
          </p:cNvPr>
          <p:cNvGraphicFramePr>
            <a:graphicFrameLocks/>
          </p:cNvGraphicFramePr>
          <p:nvPr>
            <p:extLst>
              <p:ext uri="{D42A27DB-BD31-4B8C-83A1-F6EECF244321}">
                <p14:modId xmlns:p14="http://schemas.microsoft.com/office/powerpoint/2010/main" val="2587326316"/>
              </p:ext>
            </p:extLst>
          </p:nvPr>
        </p:nvGraphicFramePr>
        <p:xfrm>
          <a:off x="4794309" y="1610686"/>
          <a:ext cx="3976381" cy="47043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85109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3400" y="1628800"/>
            <a:ext cx="7851648" cy="779512"/>
          </a:xfrm>
        </p:spPr>
        <p:txBody>
          <a:bodyPr>
            <a:normAutofit/>
          </a:bodyPr>
          <a:lstStyle/>
          <a:p>
            <a:pPr algn="ctr"/>
            <a:r>
              <a:rPr lang="it-IT" sz="3600" b="1" cap="all" dirty="0">
                <a:solidFill>
                  <a:schemeClr val="accent2"/>
                </a:solidFill>
              </a:rPr>
              <a:t>conclusioni</a:t>
            </a:r>
            <a:endParaRPr lang="it-IT" dirty="0">
              <a:solidFill>
                <a:schemeClr val="accent2"/>
              </a:solidFill>
            </a:endParaRPr>
          </a:p>
        </p:txBody>
      </p:sp>
      <p:sp>
        <p:nvSpPr>
          <p:cNvPr id="3" name="Sottotitolo 2"/>
          <p:cNvSpPr>
            <a:spLocks noGrp="1"/>
          </p:cNvSpPr>
          <p:nvPr>
            <p:ph type="subTitle" idx="1"/>
          </p:nvPr>
        </p:nvSpPr>
        <p:spPr/>
        <p:txBody>
          <a:bodyPr>
            <a:normAutofit/>
          </a:bodyPr>
          <a:lstStyle/>
          <a:p>
            <a:r>
              <a:rPr lang="it-IT" sz="2800" dirty="0" err="1"/>
              <a:t>Caldore</a:t>
            </a:r>
            <a:r>
              <a:rPr lang="it-IT" sz="2800" dirty="0"/>
              <a:t>, D’amato e </a:t>
            </a:r>
            <a:r>
              <a:rPr lang="it-IT" sz="2800" dirty="0" smtClean="0"/>
              <a:t>D’</a:t>
            </a:r>
            <a:r>
              <a:rPr lang="it-IT" sz="2800" dirty="0" err="1" smtClean="0"/>
              <a:t>Aponte</a:t>
            </a:r>
            <a:endParaRPr lang="it-IT" sz="2800" dirty="0"/>
          </a:p>
        </p:txBody>
      </p:sp>
      <p:sp>
        <p:nvSpPr>
          <p:cNvPr id="4" name="Segnaposto numero diapositiva 3">
            <a:extLst>
              <a:ext uri="{FF2B5EF4-FFF2-40B4-BE49-F238E27FC236}">
                <a16:creationId xmlns:a16="http://schemas.microsoft.com/office/drawing/2014/main" xmlns="" id="{FA595F40-C93B-43A9-A07E-3D085A53F0D9}"/>
              </a:ext>
            </a:extLst>
          </p:cNvPr>
          <p:cNvSpPr>
            <a:spLocks noGrp="1"/>
          </p:cNvSpPr>
          <p:nvPr>
            <p:ph type="sldNum" sz="quarter" idx="12"/>
          </p:nvPr>
        </p:nvSpPr>
        <p:spPr/>
        <p:txBody>
          <a:bodyPr/>
          <a:lstStyle/>
          <a:p>
            <a:fld id="{C7FCEC8F-0648-4F19-B81F-D9FA0B6B3252}" type="slidenum">
              <a:rPr lang="it-IT" smtClean="0"/>
              <a:t>52</a:t>
            </a:fld>
            <a:endParaRPr lang="it-IT"/>
          </a:p>
        </p:txBody>
      </p:sp>
    </p:spTree>
    <p:extLst>
      <p:ext uri="{BB962C8B-B14F-4D97-AF65-F5344CB8AC3E}">
        <p14:creationId xmlns:p14="http://schemas.microsoft.com/office/powerpoint/2010/main" val="10393937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9"/>
          <p:cNvSpPr>
            <a:spLocks noGrp="1"/>
          </p:cNvSpPr>
          <p:nvPr>
            <p:ph type="title"/>
          </p:nvPr>
        </p:nvSpPr>
        <p:spPr>
          <a:xfrm>
            <a:off x="0" y="980728"/>
            <a:ext cx="9144000" cy="636680"/>
          </a:xfrm>
        </p:spPr>
        <p:txBody>
          <a:bodyPr>
            <a:normAutofit fontScale="90000"/>
          </a:bodyPr>
          <a:lstStyle/>
          <a:p>
            <a:pPr algn="ctr"/>
            <a:r>
              <a:rPr lang="it-IT" dirty="0"/>
              <a:t> </a:t>
            </a:r>
            <a:r>
              <a:rPr lang="it-IT" b="1" dirty="0"/>
              <a:t>I vantaggi di una sana alimentazione</a:t>
            </a:r>
          </a:p>
        </p:txBody>
      </p:sp>
      <p:pic>
        <p:nvPicPr>
          <p:cNvPr id="17" name="Segnaposto contenuto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5553" y="2276872"/>
            <a:ext cx="3003947" cy="3003947"/>
          </a:xfrm>
        </p:spPr>
      </p:pic>
      <p:sp>
        <p:nvSpPr>
          <p:cNvPr id="16" name="Segnaposto testo 15"/>
          <p:cNvSpPr>
            <a:spLocks noGrp="1"/>
          </p:cNvSpPr>
          <p:nvPr>
            <p:ph sz="half" idx="2"/>
          </p:nvPr>
        </p:nvSpPr>
        <p:spPr>
          <a:xfrm>
            <a:off x="4648200" y="2348880"/>
            <a:ext cx="4038600" cy="3312368"/>
          </a:xfrm>
        </p:spPr>
        <p:txBody>
          <a:bodyPr>
            <a:normAutofit/>
          </a:bodyPr>
          <a:lstStyle/>
          <a:p>
            <a:pPr marL="0" indent="0">
              <a:buNone/>
            </a:pPr>
            <a:r>
              <a:rPr lang="it-IT" sz="2000" i="1" dirty="0"/>
              <a:t>Un’alimentazione bilanciata produce benefici all’organismo: </a:t>
            </a:r>
          </a:p>
          <a:p>
            <a:r>
              <a:rPr lang="it-IT" sz="2000" i="1" dirty="0"/>
              <a:t>Corretto sviluppo</a:t>
            </a:r>
          </a:p>
          <a:p>
            <a:r>
              <a:rPr lang="it-IT" sz="2000" i="1" dirty="0"/>
              <a:t>Crescita armonica</a:t>
            </a:r>
          </a:p>
          <a:p>
            <a:r>
              <a:rPr lang="it-IT" sz="2000" i="1" dirty="0"/>
              <a:t>Mantenimento del peso corporeo </a:t>
            </a:r>
          </a:p>
          <a:p>
            <a:r>
              <a:rPr lang="it-IT" sz="2000" i="1" dirty="0"/>
              <a:t>Corretta funzione degli apparati</a:t>
            </a:r>
          </a:p>
          <a:p>
            <a:r>
              <a:rPr lang="it-IT" sz="2000" i="1" dirty="0"/>
              <a:t>Mantenimento dello stato di salute</a:t>
            </a:r>
          </a:p>
          <a:p>
            <a:pPr algn="just"/>
            <a:endParaRPr lang="it-IT" sz="2000" i="1" dirty="0"/>
          </a:p>
          <a:p>
            <a:endParaRPr lang="it-IT" sz="2000" i="1" dirty="0"/>
          </a:p>
          <a:p>
            <a:endParaRPr lang="it-IT" sz="2000" i="1" dirty="0"/>
          </a:p>
          <a:p>
            <a:endParaRPr lang="it-IT" sz="2000" i="1" dirty="0"/>
          </a:p>
        </p:txBody>
      </p:sp>
      <p:sp>
        <p:nvSpPr>
          <p:cNvPr id="2" name="Segnaposto numero diapositiva 1">
            <a:extLst>
              <a:ext uri="{FF2B5EF4-FFF2-40B4-BE49-F238E27FC236}">
                <a16:creationId xmlns:a16="http://schemas.microsoft.com/office/drawing/2014/main" xmlns="" id="{E7D4F882-5F1A-4D8C-846F-F513C3F988D0}"/>
              </a:ext>
            </a:extLst>
          </p:cNvPr>
          <p:cNvSpPr>
            <a:spLocks noGrp="1"/>
          </p:cNvSpPr>
          <p:nvPr>
            <p:ph type="sldNum" sz="quarter" idx="12"/>
          </p:nvPr>
        </p:nvSpPr>
        <p:spPr/>
        <p:txBody>
          <a:bodyPr/>
          <a:lstStyle/>
          <a:p>
            <a:fld id="{C7FCEC8F-0648-4F19-B81F-D9FA0B6B3252}" type="slidenum">
              <a:rPr lang="it-IT" smtClean="0"/>
              <a:t>53</a:t>
            </a:fld>
            <a:endParaRPr lang="it-IT"/>
          </a:p>
        </p:txBody>
      </p:sp>
    </p:spTree>
    <p:extLst>
      <p:ext uri="{BB962C8B-B14F-4D97-AF65-F5344CB8AC3E}">
        <p14:creationId xmlns:p14="http://schemas.microsoft.com/office/powerpoint/2010/main" val="1471970682"/>
      </p:ext>
    </p:extLst>
  </p:cSld>
  <p:clrMapOvr>
    <a:masterClrMapping/>
  </p:clrMapOvr>
  <p:transition spd="slow">
    <p:wip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sz="5000" b="1" i="1" dirty="0"/>
              <a:t>Gli svantaggi di un’alimentazione scorretta</a:t>
            </a:r>
          </a:p>
        </p:txBody>
      </p:sp>
      <p:pic>
        <p:nvPicPr>
          <p:cNvPr id="5" name="Segnaposto contenuto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95536" y="2564904"/>
            <a:ext cx="3835851" cy="3014486"/>
          </a:xfrm>
        </p:spPr>
      </p:pic>
      <p:sp>
        <p:nvSpPr>
          <p:cNvPr id="3" name="Segnaposto testo 2"/>
          <p:cNvSpPr>
            <a:spLocks noGrp="1"/>
          </p:cNvSpPr>
          <p:nvPr>
            <p:ph sz="half" idx="2"/>
          </p:nvPr>
        </p:nvSpPr>
        <p:spPr>
          <a:xfrm>
            <a:off x="4499992" y="2276872"/>
            <a:ext cx="4032448" cy="3816424"/>
          </a:xfrm>
        </p:spPr>
        <p:txBody>
          <a:bodyPr>
            <a:normAutofit/>
          </a:bodyPr>
          <a:lstStyle/>
          <a:p>
            <a:pPr marL="0" indent="0">
              <a:buNone/>
            </a:pPr>
            <a:r>
              <a:rPr lang="it-IT" sz="2000" i="1" dirty="0"/>
              <a:t>Un’alimentazione scorretta produce:</a:t>
            </a:r>
          </a:p>
          <a:p>
            <a:r>
              <a:rPr lang="it-IT" sz="2000" i="1" dirty="0"/>
              <a:t>Squilibri nei livelli ematici di alcuni grassi e del colesterolo</a:t>
            </a:r>
          </a:p>
          <a:p>
            <a:r>
              <a:rPr lang="it-IT" sz="2000" i="1" dirty="0"/>
              <a:t>Ipertensione arteriosa</a:t>
            </a:r>
          </a:p>
          <a:p>
            <a:r>
              <a:rPr lang="it-IT" sz="2000" i="1" dirty="0"/>
              <a:t>Squilibri nei livelli ematici di glucosio </a:t>
            </a:r>
          </a:p>
          <a:p>
            <a:r>
              <a:rPr lang="it-IT" sz="2000" i="1" dirty="0"/>
              <a:t>Infiammazione dei vasi sanguigni</a:t>
            </a:r>
          </a:p>
          <a:p>
            <a:r>
              <a:rPr lang="it-IT" sz="2000" i="1" dirty="0"/>
              <a:t>Malattie come il tumore</a:t>
            </a:r>
            <a:endParaRPr lang="it-IT" sz="2000" dirty="0"/>
          </a:p>
        </p:txBody>
      </p:sp>
      <p:sp>
        <p:nvSpPr>
          <p:cNvPr id="4" name="Segnaposto numero diapositiva 3">
            <a:extLst>
              <a:ext uri="{FF2B5EF4-FFF2-40B4-BE49-F238E27FC236}">
                <a16:creationId xmlns:a16="http://schemas.microsoft.com/office/drawing/2014/main" xmlns="" id="{BFD3D4AF-9C40-4EE5-945B-F2422163D3AF}"/>
              </a:ext>
            </a:extLst>
          </p:cNvPr>
          <p:cNvSpPr>
            <a:spLocks noGrp="1"/>
          </p:cNvSpPr>
          <p:nvPr>
            <p:ph type="sldNum" sz="quarter" idx="12"/>
          </p:nvPr>
        </p:nvSpPr>
        <p:spPr/>
        <p:txBody>
          <a:bodyPr/>
          <a:lstStyle/>
          <a:p>
            <a:fld id="{C7FCEC8F-0648-4F19-B81F-D9FA0B6B3252}" type="slidenum">
              <a:rPr lang="it-IT" smtClean="0"/>
              <a:t>54</a:t>
            </a:fld>
            <a:endParaRPr lang="it-IT"/>
          </a:p>
        </p:txBody>
      </p:sp>
    </p:spTree>
    <p:extLst>
      <p:ext uri="{BB962C8B-B14F-4D97-AF65-F5344CB8AC3E}">
        <p14:creationId xmlns:p14="http://schemas.microsoft.com/office/powerpoint/2010/main" val="323027033"/>
      </p:ext>
    </p:extLst>
  </p:cSld>
  <p:clrMapOvr>
    <a:masterClrMapping/>
  </p:clrMapOvr>
  <p:transition spd="slow">
    <p:wheel spokes="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0792" y="1628800"/>
            <a:ext cx="7851648" cy="1368152"/>
          </a:xfrm>
        </p:spPr>
        <p:txBody>
          <a:bodyPr>
            <a:normAutofit/>
          </a:bodyPr>
          <a:lstStyle/>
          <a:p>
            <a:pPr algn="ctr"/>
            <a:r>
              <a:rPr lang="it-IT" sz="3600" b="1" cap="all" dirty="0" smtClean="0">
                <a:solidFill>
                  <a:schemeClr val="accent2"/>
                </a:solidFill>
              </a:rPr>
              <a:t>E ora… spazio alla fantasia e alla </a:t>
            </a:r>
            <a:r>
              <a:rPr lang="it-IT" sz="3600" b="1" cap="all" dirty="0" err="1" smtClean="0">
                <a:solidFill>
                  <a:schemeClr val="accent2"/>
                </a:solidFill>
              </a:rPr>
              <a:t>creativita’</a:t>
            </a:r>
            <a:endParaRPr lang="it-IT" dirty="0">
              <a:solidFill>
                <a:schemeClr val="accent2"/>
              </a:solidFill>
            </a:endParaRPr>
          </a:p>
        </p:txBody>
      </p:sp>
      <p:sp>
        <p:nvSpPr>
          <p:cNvPr id="3" name="Sottotitolo 2"/>
          <p:cNvSpPr>
            <a:spLocks noGrp="1"/>
          </p:cNvSpPr>
          <p:nvPr>
            <p:ph type="subTitle" idx="1"/>
          </p:nvPr>
        </p:nvSpPr>
        <p:spPr>
          <a:xfrm>
            <a:off x="533400" y="3908648"/>
            <a:ext cx="7854696" cy="1752600"/>
          </a:xfrm>
        </p:spPr>
        <p:txBody>
          <a:bodyPr>
            <a:normAutofit/>
          </a:bodyPr>
          <a:lstStyle/>
          <a:p>
            <a:r>
              <a:rPr lang="it-IT" sz="2800" dirty="0" smtClean="0"/>
              <a:t>Tutta la classe</a:t>
            </a:r>
            <a:endParaRPr lang="it-IT" sz="2800" dirty="0"/>
          </a:p>
        </p:txBody>
      </p:sp>
      <p:sp>
        <p:nvSpPr>
          <p:cNvPr id="4" name="Segnaposto numero diapositiva 3">
            <a:extLst>
              <a:ext uri="{FF2B5EF4-FFF2-40B4-BE49-F238E27FC236}">
                <a16:creationId xmlns:a16="http://schemas.microsoft.com/office/drawing/2014/main" xmlns="" id="{FA595F40-C93B-43A9-A07E-3D085A53F0D9}"/>
              </a:ext>
            </a:extLst>
          </p:cNvPr>
          <p:cNvSpPr>
            <a:spLocks noGrp="1"/>
          </p:cNvSpPr>
          <p:nvPr>
            <p:ph type="sldNum" sz="quarter" idx="12"/>
          </p:nvPr>
        </p:nvSpPr>
        <p:spPr/>
        <p:txBody>
          <a:bodyPr/>
          <a:lstStyle/>
          <a:p>
            <a:fld id="{C7FCEC8F-0648-4F19-B81F-D9FA0B6B3252}" type="slidenum">
              <a:rPr lang="it-IT" smtClean="0"/>
              <a:t>55</a:t>
            </a:fld>
            <a:endParaRPr lang="it-IT"/>
          </a:p>
        </p:txBody>
      </p:sp>
    </p:spTree>
    <p:extLst>
      <p:ext uri="{BB962C8B-B14F-4D97-AF65-F5344CB8AC3E}">
        <p14:creationId xmlns:p14="http://schemas.microsoft.com/office/powerpoint/2010/main" val="24300569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xmlns="" id="{4DEE75DC-DC99-483F-9D6F-78925CB6A971}"/>
              </a:ext>
            </a:extLst>
          </p:cNvPr>
          <p:cNvSpPr>
            <a:spLocks noGrp="1"/>
          </p:cNvSpPr>
          <p:nvPr>
            <p:ph type="title"/>
          </p:nvPr>
        </p:nvSpPr>
        <p:spPr>
          <a:xfrm>
            <a:off x="518628" y="803516"/>
            <a:ext cx="8305800" cy="1143000"/>
          </a:xfrm>
        </p:spPr>
        <p:txBody>
          <a:bodyPr/>
          <a:lstStyle/>
          <a:p>
            <a:pPr algn="ctr"/>
            <a:r>
              <a:rPr lang="it-IT" dirty="0"/>
              <a:t>Quadri…..</a:t>
            </a:r>
            <a:r>
              <a:rPr lang="it-IT" dirty="0" smtClean="0"/>
              <a:t>Foglie</a:t>
            </a:r>
            <a:endParaRPr lang="it-IT" dirty="0"/>
          </a:p>
        </p:txBody>
      </p:sp>
      <p:pic>
        <p:nvPicPr>
          <p:cNvPr id="19" name="Immagine 18">
            <a:extLst>
              <a:ext uri="{FF2B5EF4-FFF2-40B4-BE49-F238E27FC236}">
                <a16:creationId xmlns:a16="http://schemas.microsoft.com/office/drawing/2014/main" xmlns="" id="{646717FD-7EA7-4690-A032-29DF1C2472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951286" flipH="1">
            <a:off x="601641" y="1341505"/>
            <a:ext cx="1815666" cy="2420888"/>
          </a:xfrm>
          <a:prstGeom prst="rect">
            <a:avLst/>
          </a:prstGeom>
        </p:spPr>
      </p:pic>
      <p:pic>
        <p:nvPicPr>
          <p:cNvPr id="21" name="Immagine 20">
            <a:extLst>
              <a:ext uri="{FF2B5EF4-FFF2-40B4-BE49-F238E27FC236}">
                <a16:creationId xmlns:a16="http://schemas.microsoft.com/office/drawing/2014/main" xmlns="" id="{EE7EDDC4-CA50-4AD5-AE5E-785E2C767D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2329" y="1059337"/>
            <a:ext cx="2437264" cy="3249685"/>
          </a:xfrm>
          <a:prstGeom prst="rect">
            <a:avLst/>
          </a:prstGeom>
        </p:spPr>
      </p:pic>
      <p:pic>
        <p:nvPicPr>
          <p:cNvPr id="9" name="Immagine 8">
            <a:extLst>
              <a:ext uri="{FF2B5EF4-FFF2-40B4-BE49-F238E27FC236}">
                <a16:creationId xmlns:a16="http://schemas.microsoft.com/office/drawing/2014/main" xmlns="" id="{B85388D6-EF33-4EFB-A1EC-C83C8A4549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962508">
            <a:off x="3086398" y="2027639"/>
            <a:ext cx="3003798" cy="4005064"/>
          </a:xfrm>
          <a:prstGeom prst="rect">
            <a:avLst/>
          </a:prstGeom>
        </p:spPr>
      </p:pic>
      <p:pic>
        <p:nvPicPr>
          <p:cNvPr id="23" name="Immagine 22">
            <a:extLst>
              <a:ext uri="{FF2B5EF4-FFF2-40B4-BE49-F238E27FC236}">
                <a16:creationId xmlns:a16="http://schemas.microsoft.com/office/drawing/2014/main" xmlns="" id="{B0C1D0FE-89AD-4AF5-B1C1-81ED36FEDD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42065" y="4213789"/>
            <a:ext cx="2355726" cy="3140968"/>
          </a:xfrm>
          <a:prstGeom prst="rect">
            <a:avLst/>
          </a:prstGeom>
        </p:spPr>
      </p:pic>
      <p:pic>
        <p:nvPicPr>
          <p:cNvPr id="24" name="Immagine 23">
            <a:extLst>
              <a:ext uri="{FF2B5EF4-FFF2-40B4-BE49-F238E27FC236}">
                <a16:creationId xmlns:a16="http://schemas.microsoft.com/office/drawing/2014/main" xmlns="" id="{B2CB7948-F537-4404-A090-203D676F31C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778968" y="4468206"/>
            <a:ext cx="1995686" cy="2660915"/>
          </a:xfrm>
          <a:prstGeom prst="rect">
            <a:avLst/>
          </a:prstGeom>
        </p:spPr>
      </p:pic>
      <p:sp>
        <p:nvSpPr>
          <p:cNvPr id="2" name="Segnaposto numero diapositiva 1">
            <a:extLst>
              <a:ext uri="{FF2B5EF4-FFF2-40B4-BE49-F238E27FC236}">
                <a16:creationId xmlns:a16="http://schemas.microsoft.com/office/drawing/2014/main" xmlns="" id="{07E0DBBF-FFD6-4D33-A981-C685023D5254}"/>
              </a:ext>
            </a:extLst>
          </p:cNvPr>
          <p:cNvSpPr>
            <a:spLocks noGrp="1"/>
          </p:cNvSpPr>
          <p:nvPr>
            <p:ph type="sldNum" sz="quarter" idx="12"/>
          </p:nvPr>
        </p:nvSpPr>
        <p:spPr/>
        <p:txBody>
          <a:bodyPr/>
          <a:lstStyle/>
          <a:p>
            <a:fld id="{C7FCEC8F-0648-4F19-B81F-D9FA0B6B3252}" type="slidenum">
              <a:rPr lang="it-IT" smtClean="0"/>
              <a:t>56</a:t>
            </a:fld>
            <a:endParaRPr lang="it-IT"/>
          </a:p>
        </p:txBody>
      </p:sp>
    </p:spTree>
    <p:extLst>
      <p:ext uri="{BB962C8B-B14F-4D97-AF65-F5344CB8AC3E}">
        <p14:creationId xmlns:p14="http://schemas.microsoft.com/office/powerpoint/2010/main" val="12467727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6">
            <a:extLst>
              <a:ext uri="{FF2B5EF4-FFF2-40B4-BE49-F238E27FC236}">
                <a16:creationId xmlns:a16="http://schemas.microsoft.com/office/drawing/2014/main" xmlns="" id="{14C44620-0461-4E56-AC9C-4B66B8434328}"/>
              </a:ext>
            </a:extLst>
          </p:cNvPr>
          <p:cNvSpPr>
            <a:spLocks noGrp="1"/>
          </p:cNvSpPr>
          <p:nvPr>
            <p:ph type="title"/>
          </p:nvPr>
        </p:nvSpPr>
        <p:spPr>
          <a:xfrm>
            <a:off x="457200" y="704850"/>
            <a:ext cx="8305800" cy="1143000"/>
          </a:xfrm>
        </p:spPr>
        <p:txBody>
          <a:bodyPr/>
          <a:lstStyle/>
          <a:p>
            <a:pPr algn="ctr"/>
            <a:r>
              <a:rPr lang="it-IT" dirty="0"/>
              <a:t>Quadri…..</a:t>
            </a:r>
            <a:r>
              <a:rPr lang="it-IT" dirty="0" smtClean="0"/>
              <a:t>Foglie</a:t>
            </a:r>
            <a:endParaRPr lang="it-IT" dirty="0"/>
          </a:p>
        </p:txBody>
      </p:sp>
      <p:pic>
        <p:nvPicPr>
          <p:cNvPr id="5" name="Immagine 4">
            <a:extLst>
              <a:ext uri="{FF2B5EF4-FFF2-40B4-BE49-F238E27FC236}">
                <a16:creationId xmlns:a16="http://schemas.microsoft.com/office/drawing/2014/main" xmlns="" id="{918A2EAC-0BFC-4ACF-A598-473888A647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779303" y="3380536"/>
            <a:ext cx="3003798" cy="4005064"/>
          </a:xfrm>
          <a:prstGeom prst="rect">
            <a:avLst/>
          </a:prstGeom>
        </p:spPr>
      </p:pic>
      <p:pic>
        <p:nvPicPr>
          <p:cNvPr id="9" name="Immagine 8">
            <a:extLst>
              <a:ext uri="{FF2B5EF4-FFF2-40B4-BE49-F238E27FC236}">
                <a16:creationId xmlns:a16="http://schemas.microsoft.com/office/drawing/2014/main" xmlns="" id="{395CFD4C-A9A6-43E3-8AD9-0618F36599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242030" y="1441516"/>
            <a:ext cx="2438002" cy="3250670"/>
          </a:xfrm>
          <a:prstGeom prst="rect">
            <a:avLst/>
          </a:prstGeom>
        </p:spPr>
      </p:pic>
      <p:pic>
        <p:nvPicPr>
          <p:cNvPr id="11" name="Immagine 10">
            <a:extLst>
              <a:ext uri="{FF2B5EF4-FFF2-40B4-BE49-F238E27FC236}">
                <a16:creationId xmlns:a16="http://schemas.microsoft.com/office/drawing/2014/main" xmlns="" id="{688A646C-D56E-402A-8492-8D0E1A9B53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860889">
            <a:off x="6586923" y="1044227"/>
            <a:ext cx="1865081" cy="2486775"/>
          </a:xfrm>
          <a:prstGeom prst="rect">
            <a:avLst/>
          </a:prstGeom>
        </p:spPr>
      </p:pic>
      <p:pic>
        <p:nvPicPr>
          <p:cNvPr id="13" name="Immagine 12">
            <a:extLst>
              <a:ext uri="{FF2B5EF4-FFF2-40B4-BE49-F238E27FC236}">
                <a16:creationId xmlns:a16="http://schemas.microsoft.com/office/drawing/2014/main" xmlns="" id="{E00609C0-86F1-4941-A06B-6544F2DAE0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01974" y="4065008"/>
            <a:ext cx="2232623" cy="2976831"/>
          </a:xfrm>
          <a:prstGeom prst="rect">
            <a:avLst/>
          </a:prstGeom>
        </p:spPr>
      </p:pic>
      <p:sp>
        <p:nvSpPr>
          <p:cNvPr id="2" name="Segnaposto numero diapositiva 1">
            <a:extLst>
              <a:ext uri="{FF2B5EF4-FFF2-40B4-BE49-F238E27FC236}">
                <a16:creationId xmlns:a16="http://schemas.microsoft.com/office/drawing/2014/main" xmlns="" id="{B0197D97-79F5-43BC-90F6-F2ED5009CE2E}"/>
              </a:ext>
            </a:extLst>
          </p:cNvPr>
          <p:cNvSpPr>
            <a:spLocks noGrp="1"/>
          </p:cNvSpPr>
          <p:nvPr>
            <p:ph type="sldNum" sz="quarter" idx="12"/>
          </p:nvPr>
        </p:nvSpPr>
        <p:spPr/>
        <p:txBody>
          <a:bodyPr/>
          <a:lstStyle/>
          <a:p>
            <a:fld id="{C7FCEC8F-0648-4F19-B81F-D9FA0B6B3252}" type="slidenum">
              <a:rPr lang="it-IT" smtClean="0"/>
              <a:t>57</a:t>
            </a:fld>
            <a:endParaRPr lang="it-IT"/>
          </a:p>
        </p:txBody>
      </p:sp>
    </p:spTree>
    <p:extLst>
      <p:ext uri="{BB962C8B-B14F-4D97-AF65-F5344CB8AC3E}">
        <p14:creationId xmlns:p14="http://schemas.microsoft.com/office/powerpoint/2010/main" val="3057558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xmlns="" id="{2E3CB921-11F5-4086-9003-AF6A8FB912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344913" y="4046646"/>
            <a:ext cx="2409732" cy="3212976"/>
          </a:xfrm>
          <a:prstGeom prst="rect">
            <a:avLst/>
          </a:prstGeom>
        </p:spPr>
      </p:pic>
      <p:sp>
        <p:nvSpPr>
          <p:cNvPr id="3" name="Titolo 6">
            <a:extLst>
              <a:ext uri="{FF2B5EF4-FFF2-40B4-BE49-F238E27FC236}">
                <a16:creationId xmlns:a16="http://schemas.microsoft.com/office/drawing/2014/main" xmlns="" id="{14C44620-0461-4E56-AC9C-4B66B8434328}"/>
              </a:ext>
            </a:extLst>
          </p:cNvPr>
          <p:cNvSpPr>
            <a:spLocks noGrp="1"/>
          </p:cNvSpPr>
          <p:nvPr>
            <p:ph type="title"/>
          </p:nvPr>
        </p:nvSpPr>
        <p:spPr>
          <a:xfrm>
            <a:off x="457200" y="704850"/>
            <a:ext cx="8305800" cy="1143000"/>
          </a:xfrm>
        </p:spPr>
        <p:txBody>
          <a:bodyPr/>
          <a:lstStyle/>
          <a:p>
            <a:pPr algn="ctr"/>
            <a:r>
              <a:rPr lang="it-IT" dirty="0"/>
              <a:t>Quadri…..</a:t>
            </a:r>
            <a:r>
              <a:rPr lang="it-IT" dirty="0" smtClean="0"/>
              <a:t>Foglie</a:t>
            </a:r>
            <a:endParaRPr lang="it-IT" dirty="0"/>
          </a:p>
        </p:txBody>
      </p:sp>
      <p:pic>
        <p:nvPicPr>
          <p:cNvPr id="4" name="Immagine 3">
            <a:extLst>
              <a:ext uri="{FF2B5EF4-FFF2-40B4-BE49-F238E27FC236}">
                <a16:creationId xmlns:a16="http://schemas.microsoft.com/office/drawing/2014/main" xmlns="" id="{1D6FFAAC-082C-4359-B20D-B95B9C07DD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8" y="3465664"/>
            <a:ext cx="2461194" cy="3281592"/>
          </a:xfrm>
          <a:prstGeom prst="rect">
            <a:avLst/>
          </a:prstGeom>
        </p:spPr>
      </p:pic>
      <p:pic>
        <p:nvPicPr>
          <p:cNvPr id="14" name="Immagine 13">
            <a:extLst>
              <a:ext uri="{FF2B5EF4-FFF2-40B4-BE49-F238E27FC236}">
                <a16:creationId xmlns:a16="http://schemas.microsoft.com/office/drawing/2014/main" xmlns="" id="{7F517C5A-9F82-46BB-A36E-DDFDC20AD4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33924">
            <a:off x="3243215" y="2242198"/>
            <a:ext cx="2733768" cy="3645024"/>
          </a:xfrm>
          <a:prstGeom prst="rect">
            <a:avLst/>
          </a:prstGeom>
        </p:spPr>
      </p:pic>
      <p:pic>
        <p:nvPicPr>
          <p:cNvPr id="16" name="Immagine 15">
            <a:extLst>
              <a:ext uri="{FF2B5EF4-FFF2-40B4-BE49-F238E27FC236}">
                <a16:creationId xmlns:a16="http://schemas.microsoft.com/office/drawing/2014/main" xmlns="" id="{7A0FBF56-C8EF-47B6-AC64-A7CCE385C3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6882863" y="1019268"/>
            <a:ext cx="2085696" cy="2780928"/>
          </a:xfrm>
          <a:prstGeom prst="rect">
            <a:avLst/>
          </a:prstGeom>
        </p:spPr>
      </p:pic>
      <p:pic>
        <p:nvPicPr>
          <p:cNvPr id="18" name="Immagine 17">
            <a:extLst>
              <a:ext uri="{FF2B5EF4-FFF2-40B4-BE49-F238E27FC236}">
                <a16:creationId xmlns:a16="http://schemas.microsoft.com/office/drawing/2014/main" xmlns="" id="{3333FDE2-DC5A-472B-807C-D1D14E6AE6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135" y="836618"/>
            <a:ext cx="1923677" cy="2564903"/>
          </a:xfrm>
          <a:prstGeom prst="rect">
            <a:avLst/>
          </a:prstGeom>
        </p:spPr>
      </p:pic>
      <p:sp>
        <p:nvSpPr>
          <p:cNvPr id="2" name="Segnaposto numero diapositiva 1">
            <a:extLst>
              <a:ext uri="{FF2B5EF4-FFF2-40B4-BE49-F238E27FC236}">
                <a16:creationId xmlns:a16="http://schemas.microsoft.com/office/drawing/2014/main" xmlns="" id="{6364E559-644B-4DE8-B57D-193F49B4ADFA}"/>
              </a:ext>
            </a:extLst>
          </p:cNvPr>
          <p:cNvSpPr>
            <a:spLocks noGrp="1"/>
          </p:cNvSpPr>
          <p:nvPr>
            <p:ph type="sldNum" sz="quarter" idx="12"/>
          </p:nvPr>
        </p:nvSpPr>
        <p:spPr/>
        <p:txBody>
          <a:bodyPr/>
          <a:lstStyle/>
          <a:p>
            <a:fld id="{C7FCEC8F-0648-4F19-B81F-D9FA0B6B3252}" type="slidenum">
              <a:rPr lang="it-IT" smtClean="0"/>
              <a:t>58</a:t>
            </a:fld>
            <a:endParaRPr lang="it-IT"/>
          </a:p>
        </p:txBody>
      </p:sp>
    </p:spTree>
    <p:extLst>
      <p:ext uri="{BB962C8B-B14F-4D97-AF65-F5344CB8AC3E}">
        <p14:creationId xmlns:p14="http://schemas.microsoft.com/office/powerpoint/2010/main" val="35990677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6">
            <a:extLst>
              <a:ext uri="{FF2B5EF4-FFF2-40B4-BE49-F238E27FC236}">
                <a16:creationId xmlns:a16="http://schemas.microsoft.com/office/drawing/2014/main" xmlns="" id="{14C44620-0461-4E56-AC9C-4B66B8434328}"/>
              </a:ext>
            </a:extLst>
          </p:cNvPr>
          <p:cNvSpPr>
            <a:spLocks noGrp="1"/>
          </p:cNvSpPr>
          <p:nvPr>
            <p:ph type="title"/>
          </p:nvPr>
        </p:nvSpPr>
        <p:spPr>
          <a:xfrm>
            <a:off x="457200" y="704850"/>
            <a:ext cx="8305800" cy="1143000"/>
          </a:xfrm>
        </p:spPr>
        <p:txBody>
          <a:bodyPr/>
          <a:lstStyle/>
          <a:p>
            <a:pPr algn="ctr"/>
            <a:r>
              <a:rPr lang="it-IT" dirty="0"/>
              <a:t>Quadri…..Foglie</a:t>
            </a:r>
          </a:p>
        </p:txBody>
      </p:sp>
      <p:pic>
        <p:nvPicPr>
          <p:cNvPr id="5" name="Immagine 4">
            <a:extLst>
              <a:ext uri="{FF2B5EF4-FFF2-40B4-BE49-F238E27FC236}">
                <a16:creationId xmlns:a16="http://schemas.microsoft.com/office/drawing/2014/main" xmlns="" id="{9BB4B8EB-A791-4EDB-B108-9FF71E9052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85003" y="1319212"/>
            <a:ext cx="2910017" cy="3880023"/>
          </a:xfrm>
          <a:prstGeom prst="rect">
            <a:avLst/>
          </a:prstGeom>
        </p:spPr>
      </p:pic>
      <p:pic>
        <p:nvPicPr>
          <p:cNvPr id="7" name="Immagine 6">
            <a:extLst>
              <a:ext uri="{FF2B5EF4-FFF2-40B4-BE49-F238E27FC236}">
                <a16:creationId xmlns:a16="http://schemas.microsoft.com/office/drawing/2014/main" xmlns="" id="{400EBAB4-F486-4F44-807B-19E7C405F8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506427" y="1492391"/>
            <a:ext cx="2150180" cy="2866906"/>
          </a:xfrm>
          <a:prstGeom prst="rect">
            <a:avLst/>
          </a:prstGeom>
        </p:spPr>
      </p:pic>
      <p:pic>
        <p:nvPicPr>
          <p:cNvPr id="13" name="Immagine 12">
            <a:extLst>
              <a:ext uri="{FF2B5EF4-FFF2-40B4-BE49-F238E27FC236}">
                <a16:creationId xmlns:a16="http://schemas.microsoft.com/office/drawing/2014/main" xmlns="" id="{83D19DF1-2ACB-433A-BA21-2DED3E1242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05830" y="4671415"/>
            <a:ext cx="1904532" cy="2539376"/>
          </a:xfrm>
          <a:prstGeom prst="rect">
            <a:avLst/>
          </a:prstGeom>
        </p:spPr>
      </p:pic>
      <p:pic>
        <p:nvPicPr>
          <p:cNvPr id="17" name="Immagine 16">
            <a:extLst>
              <a:ext uri="{FF2B5EF4-FFF2-40B4-BE49-F238E27FC236}">
                <a16:creationId xmlns:a16="http://schemas.microsoft.com/office/drawing/2014/main" xmlns="" id="{4FE1187C-DE7F-4B75-AFF6-DB5CA40996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0458" y="4221088"/>
            <a:ext cx="3236284" cy="4315045"/>
          </a:xfrm>
          <a:prstGeom prst="rect">
            <a:avLst/>
          </a:prstGeom>
        </p:spPr>
      </p:pic>
      <p:pic>
        <p:nvPicPr>
          <p:cNvPr id="20" name="Immagine 19">
            <a:extLst>
              <a:ext uri="{FF2B5EF4-FFF2-40B4-BE49-F238E27FC236}">
                <a16:creationId xmlns:a16="http://schemas.microsoft.com/office/drawing/2014/main" xmlns="" id="{3B60FBFC-19A0-483F-BC40-53433FF4DA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3143122" y="4379809"/>
            <a:ext cx="2193708" cy="2924944"/>
          </a:xfrm>
          <a:prstGeom prst="rect">
            <a:avLst/>
          </a:prstGeom>
        </p:spPr>
      </p:pic>
      <p:sp>
        <p:nvSpPr>
          <p:cNvPr id="2" name="Segnaposto numero diapositiva 1">
            <a:extLst>
              <a:ext uri="{FF2B5EF4-FFF2-40B4-BE49-F238E27FC236}">
                <a16:creationId xmlns:a16="http://schemas.microsoft.com/office/drawing/2014/main" xmlns="" id="{84BF6C6B-1464-4EDE-B674-65D386F582F7}"/>
              </a:ext>
            </a:extLst>
          </p:cNvPr>
          <p:cNvSpPr>
            <a:spLocks noGrp="1"/>
          </p:cNvSpPr>
          <p:nvPr>
            <p:ph type="sldNum" sz="quarter" idx="12"/>
          </p:nvPr>
        </p:nvSpPr>
        <p:spPr/>
        <p:txBody>
          <a:bodyPr/>
          <a:lstStyle/>
          <a:p>
            <a:fld id="{C7FCEC8F-0648-4F19-B81F-D9FA0B6B3252}" type="slidenum">
              <a:rPr lang="it-IT" smtClean="0"/>
              <a:t>59</a:t>
            </a:fld>
            <a:endParaRPr lang="it-IT"/>
          </a:p>
        </p:txBody>
      </p:sp>
    </p:spTree>
    <p:extLst>
      <p:ext uri="{BB962C8B-B14F-4D97-AF65-F5344CB8AC3E}">
        <p14:creationId xmlns:p14="http://schemas.microsoft.com/office/powerpoint/2010/main" val="14425099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3400" y="1628800"/>
            <a:ext cx="7851648" cy="1944216"/>
          </a:xfrm>
        </p:spPr>
        <p:txBody>
          <a:bodyPr>
            <a:normAutofit/>
          </a:bodyPr>
          <a:lstStyle/>
          <a:p>
            <a:pPr algn="ctr"/>
            <a:r>
              <a:rPr lang="it-IT" sz="5400" b="1" cap="all" dirty="0" smtClean="0">
                <a:solidFill>
                  <a:schemeClr val="accent2"/>
                </a:solidFill>
              </a:rPr>
              <a:t>Grazie </a:t>
            </a:r>
            <a:r>
              <a:rPr lang="it-IT" sz="5400" b="1" cap="all" dirty="0" err="1" smtClean="0">
                <a:solidFill>
                  <a:schemeClr val="accent2"/>
                </a:solidFill>
              </a:rPr>
              <a:t>dell’ATTenzione</a:t>
            </a:r>
            <a:r>
              <a:rPr lang="it-IT" sz="5400" b="1" cap="all" dirty="0" smtClean="0">
                <a:solidFill>
                  <a:schemeClr val="accent2"/>
                </a:solidFill>
              </a:rPr>
              <a:t>!!!!</a:t>
            </a:r>
            <a:endParaRPr lang="it-IT" sz="5400" dirty="0">
              <a:solidFill>
                <a:schemeClr val="accent2"/>
              </a:solidFill>
            </a:endParaRPr>
          </a:p>
        </p:txBody>
      </p:sp>
      <p:sp>
        <p:nvSpPr>
          <p:cNvPr id="3" name="Sottotitolo 2"/>
          <p:cNvSpPr>
            <a:spLocks noGrp="1"/>
          </p:cNvSpPr>
          <p:nvPr>
            <p:ph type="subTitle" idx="1"/>
          </p:nvPr>
        </p:nvSpPr>
        <p:spPr>
          <a:xfrm>
            <a:off x="533400" y="4509120"/>
            <a:ext cx="7639000" cy="472016"/>
          </a:xfrm>
        </p:spPr>
        <p:txBody>
          <a:bodyPr>
            <a:normAutofit fontScale="92500" lnSpcReduction="10000"/>
          </a:bodyPr>
          <a:lstStyle/>
          <a:p>
            <a:endParaRPr lang="it-IT" sz="2800" dirty="0"/>
          </a:p>
        </p:txBody>
      </p:sp>
      <p:sp>
        <p:nvSpPr>
          <p:cNvPr id="4" name="Segnaposto numero diapositiva 3">
            <a:extLst>
              <a:ext uri="{FF2B5EF4-FFF2-40B4-BE49-F238E27FC236}">
                <a16:creationId xmlns:a16="http://schemas.microsoft.com/office/drawing/2014/main" xmlns="" id="{FA595F40-C93B-43A9-A07E-3D085A53F0D9}"/>
              </a:ext>
            </a:extLst>
          </p:cNvPr>
          <p:cNvSpPr>
            <a:spLocks noGrp="1"/>
          </p:cNvSpPr>
          <p:nvPr>
            <p:ph type="sldNum" sz="quarter" idx="12"/>
          </p:nvPr>
        </p:nvSpPr>
        <p:spPr/>
        <p:txBody>
          <a:bodyPr/>
          <a:lstStyle/>
          <a:p>
            <a:fld id="{C7FCEC8F-0648-4F19-B81F-D9FA0B6B3252}" type="slidenum">
              <a:rPr lang="it-IT" smtClean="0"/>
              <a:t>60</a:t>
            </a:fld>
            <a:endParaRPr lang="it-IT"/>
          </a:p>
        </p:txBody>
      </p:sp>
    </p:spTree>
    <p:extLst>
      <p:ext uri="{BB962C8B-B14F-4D97-AF65-F5344CB8AC3E}">
        <p14:creationId xmlns:p14="http://schemas.microsoft.com/office/powerpoint/2010/main" val="31854100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Flow</Template>
  <TotalTime>3219</TotalTime>
  <Words>2741</Words>
  <Application>Microsoft Office PowerPoint</Application>
  <PresentationFormat>Presentazione su schermo (4:3)</PresentationFormat>
  <Paragraphs>354</Paragraphs>
  <Slides>60</Slides>
  <Notes>23</Notes>
  <HiddenSlides>0</HiddenSlides>
  <MMClips>0</MMClips>
  <ScaleCrop>false</ScaleCrop>
  <HeadingPairs>
    <vt:vector size="4" baseType="variant">
      <vt:variant>
        <vt:lpstr>Tema</vt:lpstr>
      </vt:variant>
      <vt:variant>
        <vt:i4>1</vt:i4>
      </vt:variant>
      <vt:variant>
        <vt:lpstr>Titoli diapositive</vt:lpstr>
      </vt:variant>
      <vt:variant>
        <vt:i4>60</vt:i4>
      </vt:variant>
    </vt:vector>
  </HeadingPairs>
  <TitlesOfParts>
    <vt:vector size="61" baseType="lpstr">
      <vt:lpstr>Equinozio</vt:lpstr>
      <vt:lpstr>Progetto Quadrifoglio  Educare alla salute</vt:lpstr>
      <vt:lpstr>Progetto Quadrifoglio  Educare alla salute</vt:lpstr>
      <vt:lpstr>Diritto alla salute e il diritto all’ambiente</vt:lpstr>
      <vt:lpstr>Art. 32 della Costituzione</vt:lpstr>
      <vt:lpstr>Presentazione standard di PowerPoint</vt:lpstr>
      <vt:lpstr>introduzione</vt:lpstr>
      <vt:lpstr>PIRAMIDE ALIMENTARE</vt:lpstr>
      <vt:lpstr>ALIMENTAZIONE CORRETTA</vt:lpstr>
      <vt:lpstr>COMPOSIZIONE CHIMICA DEGLI ALIMENTI </vt:lpstr>
      <vt:lpstr>MACRO E MICRO NUTRIENTI</vt:lpstr>
      <vt:lpstr>Componenti corpo umano</vt:lpstr>
      <vt:lpstr>Da cosa si ricavano le proteine?</vt:lpstr>
      <vt:lpstr> … e i grassi?</vt:lpstr>
      <vt:lpstr> … e i carboidrati? </vt:lpstr>
      <vt:lpstr>L’ALIMENTAZIONE PREISTORICA</vt:lpstr>
      <vt:lpstr>Paleolitico</vt:lpstr>
      <vt:lpstr>Neolitico</vt:lpstr>
      <vt:lpstr>Gli Egizi – 4000 a.C.</vt:lpstr>
      <vt:lpstr>. Babilonesi - 2000 a.C.</vt:lpstr>
      <vt:lpstr>Fenici</vt:lpstr>
      <vt:lpstr>Greci</vt:lpstr>
      <vt:lpstr>IL CAFFE’</vt:lpstr>
      <vt:lpstr>IL CAFFE’ </vt:lpstr>
      <vt:lpstr>LA COLTIVAZIONE DEL CAFFE’ NEL MONDO</vt:lpstr>
      <vt:lpstr>LA PIANTAGIONE </vt:lpstr>
      <vt:lpstr>MERCATO DEL CAFFE’</vt:lpstr>
      <vt:lpstr>UNA NUOVA ALLEATA IN CUCINA, LA PRECISIONE. </vt:lpstr>
      <vt:lpstr>Realizzazione di una ricetta</vt:lpstr>
      <vt:lpstr>Piccoli accorgimenti</vt:lpstr>
      <vt:lpstr> Uno strumento di misura:  la bilancia</vt:lpstr>
      <vt:lpstr>Differenza fra bilance</vt:lpstr>
      <vt:lpstr>Presentazione standard di PowerPoint</vt:lpstr>
      <vt:lpstr>La salute è equilibrio</vt:lpstr>
      <vt:lpstr>L’alimentazione</vt:lpstr>
      <vt:lpstr>Le esigenze nutrizionali sono le stesse di 10.000 anni fa</vt:lpstr>
      <vt:lpstr>COS'È E COME SI CALCOLA L'INDICE DI MASSA CORPOREA IMC </vt:lpstr>
      <vt:lpstr>Presentazione standard di PowerPoint</vt:lpstr>
      <vt:lpstr>IL TUO "DIARIO DELL'ATTIVITÀ FISICA" NELLE 24 ORE</vt:lpstr>
      <vt:lpstr>Aspetto e salute:  Disturbi del Comportamento Alimentare  </vt:lpstr>
      <vt:lpstr> Questionnaire on nutrition</vt:lpstr>
      <vt:lpstr> WHAT IS A CORRECT FOOD? </vt:lpstr>
      <vt:lpstr>FOODS TO AVOID</vt:lpstr>
      <vt:lpstr>FOODS THAT CAN DAMAGE THE HEALTH OF MAN</vt:lpstr>
      <vt:lpstr>Fats and carbohydrates</vt:lpstr>
      <vt:lpstr> LE NOSTRE ABITUDINI ALIMENTARI ELABORAZIONE DEI DATI DI UN QUESTIONARIO</vt:lpstr>
      <vt:lpstr>Elaborazione statistica delle abitudini alimentari nei nuclei familiari della classe </vt:lpstr>
      <vt:lpstr>Presentazione standard di PowerPoint</vt:lpstr>
      <vt:lpstr>Presentazione standard di PowerPoint</vt:lpstr>
      <vt:lpstr>Presentazione standard di PowerPoint</vt:lpstr>
      <vt:lpstr>Consumi carne:</vt:lpstr>
      <vt:lpstr>Quanta frutta consumi:</vt:lpstr>
      <vt:lpstr>conclusioni</vt:lpstr>
      <vt:lpstr> I vantaggi di una sana alimentazione</vt:lpstr>
      <vt:lpstr>Gli svantaggi di un’alimentazione scorretta</vt:lpstr>
      <vt:lpstr>E ora… spazio alla fantasia e alla creativita’</vt:lpstr>
      <vt:lpstr>Quadri…..Foglie</vt:lpstr>
      <vt:lpstr>Quadri…..Foglie</vt:lpstr>
      <vt:lpstr>Quadri…..Foglie</vt:lpstr>
      <vt:lpstr>Quadri…..Foglie</vt:lpstr>
      <vt:lpstr>Grazie dell’ATTenzione!!!!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BENEFICI E REAZIONI DI UN ALIMENTAZIONE CORRETTA</dc:title>
  <dc:creator>Alunno</dc:creator>
  <cp:lastModifiedBy>Docente</cp:lastModifiedBy>
  <cp:revision>127</cp:revision>
  <dcterms:created xsi:type="dcterms:W3CDTF">2019-02-05T07:44:46Z</dcterms:created>
  <dcterms:modified xsi:type="dcterms:W3CDTF">2019-02-19T08:28:59Z</dcterms:modified>
</cp:coreProperties>
</file>